
<file path=[Content_Types].xml><?xml version="1.0" encoding="utf-8"?>
<Types xmlns="http://schemas.openxmlformats.org/package/2006/content-types">
  <Default Extension="jpeg" ContentType="image/jpeg"/>
  <Default Extension="png" ContentType="image/png"/>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734" r:id="rId3"/>
    <p:sldId id="735" r:id="rId4"/>
    <p:sldId id="736" r:id="rId5"/>
    <p:sldId id="737" r:id="rId6"/>
    <p:sldId id="738" r:id="rId7"/>
    <p:sldId id="739" r:id="rId9"/>
    <p:sldId id="740" r:id="rId10"/>
    <p:sldId id="741" r:id="rId11"/>
    <p:sldId id="742" r:id="rId12"/>
    <p:sldId id="743" r:id="rId13"/>
    <p:sldId id="744" r:id="rId14"/>
    <p:sldId id="745" r:id="rId15"/>
    <p:sldId id="746" r:id="rId16"/>
    <p:sldId id="747" r:id="rId17"/>
    <p:sldId id="748" r:id="rId18"/>
    <p:sldId id="749" r:id="rId19"/>
    <p:sldId id="750" r:id="rId20"/>
    <p:sldId id="751" r:id="rId21"/>
    <p:sldId id="752" r:id="rId22"/>
    <p:sldId id="753" r:id="rId23"/>
    <p:sldId id="258" r:id="rId24"/>
    <p:sldId id="259" r:id="rId25"/>
    <p:sldId id="260" r:id="rId26"/>
    <p:sldId id="261" r:id="rId27"/>
    <p:sldId id="262" r:id="rId28"/>
    <p:sldId id="263" r:id="rId29"/>
    <p:sldId id="264" r:id="rId30"/>
    <p:sldId id="265" r:id="rId31"/>
    <p:sldId id="266" r:id="rId32"/>
    <p:sldId id="267" r:id="rId33"/>
    <p:sldId id="268" r:id="rId34"/>
    <p:sldId id="269" r:id="rId35"/>
    <p:sldId id="270" r:id="rId36"/>
    <p:sldId id="271" r:id="rId37"/>
    <p:sldId id="272" r:id="rId38"/>
    <p:sldId id="273" r:id="rId39"/>
    <p:sldId id="274" r:id="rId40"/>
    <p:sldId id="275" r:id="rId41"/>
    <p:sldId id="276" r:id="rId42"/>
    <p:sldId id="277" r:id="rId43"/>
    <p:sldId id="278" r:id="rId44"/>
    <p:sldId id="279" r:id="rId45"/>
    <p:sldId id="280" r:id="rId46"/>
    <p:sldId id="281" r:id="rId47"/>
    <p:sldId id="282" r:id="rId48"/>
    <p:sldId id="283" r:id="rId49"/>
    <p:sldId id="284" r:id="rId50"/>
    <p:sldId id="285" r:id="rId51"/>
    <p:sldId id="286" r:id="rId52"/>
    <p:sldId id="287" r:id="rId53"/>
    <p:sldId id="288" r:id="rId54"/>
    <p:sldId id="289" r:id="rId55"/>
    <p:sldId id="290" r:id="rId56"/>
    <p:sldId id="291" r:id="rId57"/>
    <p:sldId id="292" r:id="rId58"/>
    <p:sldId id="293" r:id="rId59"/>
    <p:sldId id="294" r:id="rId60"/>
    <p:sldId id="295" r:id="rId61"/>
    <p:sldId id="296" r:id="rId62"/>
    <p:sldId id="297" r:id="rId63"/>
    <p:sldId id="298" r:id="rId64"/>
    <p:sldId id="299" r:id="rId65"/>
    <p:sldId id="300" r:id="rId66"/>
    <p:sldId id="301" r:id="rId67"/>
    <p:sldId id="302" r:id="rId68"/>
    <p:sldId id="303" r:id="rId69"/>
    <p:sldId id="304" r:id="rId70"/>
    <p:sldId id="305" r:id="rId71"/>
    <p:sldId id="306" r:id="rId72"/>
    <p:sldId id="307" r:id="rId73"/>
    <p:sldId id="308" r:id="rId74"/>
    <p:sldId id="309" r:id="rId75"/>
    <p:sldId id="310" r:id="rId76"/>
    <p:sldId id="311" r:id="rId77"/>
    <p:sldId id="312" r:id="rId78"/>
    <p:sldId id="313" r:id="rId79"/>
    <p:sldId id="314" r:id="rId80"/>
    <p:sldId id="315" r:id="rId81"/>
    <p:sldId id="316" r:id="rId82"/>
    <p:sldId id="317" r:id="rId83"/>
    <p:sldId id="318" r:id="rId84"/>
    <p:sldId id="319" r:id="rId85"/>
    <p:sldId id="320" r:id="rId86"/>
    <p:sldId id="321" r:id="rId87"/>
    <p:sldId id="322" r:id="rId88"/>
    <p:sldId id="323" r:id="rId89"/>
    <p:sldId id="324" r:id="rId90"/>
    <p:sldId id="325" r:id="rId91"/>
    <p:sldId id="326" r:id="rId92"/>
    <p:sldId id="327" r:id="rId93"/>
    <p:sldId id="328" r:id="rId94"/>
    <p:sldId id="329" r:id="rId95"/>
    <p:sldId id="330" r:id="rId96"/>
    <p:sldId id="331" r:id="rId97"/>
    <p:sldId id="332" r:id="rId98"/>
    <p:sldId id="333" r:id="rId99"/>
    <p:sldId id="334" r:id="rId100"/>
    <p:sldId id="335" r:id="rId101"/>
    <p:sldId id="336" r:id="rId102"/>
    <p:sldId id="337" r:id="rId103"/>
    <p:sldId id="338" r:id="rId104"/>
    <p:sldId id="339" r:id="rId105"/>
    <p:sldId id="340" r:id="rId106"/>
    <p:sldId id="341" r:id="rId107"/>
    <p:sldId id="342" r:id="rId108"/>
    <p:sldId id="343" r:id="rId109"/>
    <p:sldId id="344" r:id="rId110"/>
    <p:sldId id="345" r:id="rId111"/>
    <p:sldId id="346" r:id="rId112"/>
    <p:sldId id="347" r:id="rId113"/>
    <p:sldId id="348" r:id="rId114"/>
    <p:sldId id="349" r:id="rId115"/>
    <p:sldId id="350" r:id="rId116"/>
    <p:sldId id="351" r:id="rId117"/>
    <p:sldId id="352" r:id="rId118"/>
    <p:sldId id="353" r:id="rId119"/>
    <p:sldId id="354" r:id="rId120"/>
    <p:sldId id="355" r:id="rId121"/>
    <p:sldId id="356" r:id="rId122"/>
    <p:sldId id="357" r:id="rId123"/>
    <p:sldId id="358" r:id="rId124"/>
    <p:sldId id="359" r:id="rId125"/>
    <p:sldId id="360" r:id="rId126"/>
    <p:sldId id="361" r:id="rId127"/>
    <p:sldId id="362" r:id="rId128"/>
    <p:sldId id="363" r:id="rId129"/>
    <p:sldId id="364" r:id="rId130"/>
    <p:sldId id="365" r:id="rId131"/>
    <p:sldId id="366" r:id="rId132"/>
    <p:sldId id="367" r:id="rId133"/>
    <p:sldId id="368" r:id="rId134"/>
    <p:sldId id="369" r:id="rId135"/>
    <p:sldId id="370" r:id="rId136"/>
    <p:sldId id="371" r:id="rId137"/>
    <p:sldId id="372" r:id="rId138"/>
    <p:sldId id="373" r:id="rId139"/>
    <p:sldId id="374" r:id="rId140"/>
    <p:sldId id="375" r:id="rId141"/>
    <p:sldId id="376" r:id="rId142"/>
    <p:sldId id="377" r:id="rId143"/>
    <p:sldId id="378" r:id="rId144"/>
    <p:sldId id="379" r:id="rId145"/>
    <p:sldId id="380" r:id="rId146"/>
    <p:sldId id="381" r:id="rId147"/>
    <p:sldId id="382" r:id="rId148"/>
    <p:sldId id="383" r:id="rId149"/>
    <p:sldId id="384" r:id="rId150"/>
    <p:sldId id="385" r:id="rId151"/>
    <p:sldId id="386" r:id="rId152"/>
    <p:sldId id="387" r:id="rId153"/>
    <p:sldId id="388" r:id="rId154"/>
    <p:sldId id="389" r:id="rId155"/>
    <p:sldId id="390" r:id="rId156"/>
    <p:sldId id="391" r:id="rId157"/>
    <p:sldId id="392" r:id="rId158"/>
    <p:sldId id="393" r:id="rId159"/>
    <p:sldId id="394" r:id="rId160"/>
    <p:sldId id="395" r:id="rId161"/>
    <p:sldId id="396" r:id="rId162"/>
    <p:sldId id="397" r:id="rId163"/>
    <p:sldId id="398" r:id="rId164"/>
    <p:sldId id="399" r:id="rId165"/>
    <p:sldId id="400" r:id="rId166"/>
    <p:sldId id="401" r:id="rId167"/>
    <p:sldId id="402" r:id="rId168"/>
    <p:sldId id="403" r:id="rId169"/>
    <p:sldId id="404" r:id="rId170"/>
    <p:sldId id="405" r:id="rId171"/>
    <p:sldId id="406" r:id="rId172"/>
    <p:sldId id="407" r:id="rId173"/>
    <p:sldId id="408" r:id="rId174"/>
    <p:sldId id="409" r:id="rId175"/>
    <p:sldId id="410" r:id="rId176"/>
    <p:sldId id="411" r:id="rId177"/>
    <p:sldId id="412" r:id="rId178"/>
    <p:sldId id="413" r:id="rId179"/>
    <p:sldId id="414" r:id="rId180"/>
    <p:sldId id="415" r:id="rId181"/>
    <p:sldId id="416" r:id="rId182"/>
    <p:sldId id="417" r:id="rId183"/>
    <p:sldId id="418" r:id="rId184"/>
    <p:sldId id="419" r:id="rId185"/>
    <p:sldId id="420" r:id="rId186"/>
    <p:sldId id="421" r:id="rId187"/>
    <p:sldId id="422" r:id="rId188"/>
    <p:sldId id="423" r:id="rId189"/>
    <p:sldId id="424" r:id="rId190"/>
    <p:sldId id="425" r:id="rId191"/>
    <p:sldId id="426" r:id="rId192"/>
    <p:sldId id="427" r:id="rId193"/>
    <p:sldId id="428" r:id="rId194"/>
    <p:sldId id="429" r:id="rId195"/>
    <p:sldId id="430" r:id="rId196"/>
    <p:sldId id="431" r:id="rId197"/>
    <p:sldId id="432" r:id="rId198"/>
    <p:sldId id="433" r:id="rId199"/>
    <p:sldId id="434" r:id="rId200"/>
    <p:sldId id="435" r:id="rId201"/>
    <p:sldId id="436" r:id="rId202"/>
    <p:sldId id="437" r:id="rId203"/>
    <p:sldId id="438" r:id="rId204"/>
    <p:sldId id="439" r:id="rId205"/>
    <p:sldId id="440" r:id="rId206"/>
    <p:sldId id="441" r:id="rId207"/>
    <p:sldId id="442" r:id="rId208"/>
    <p:sldId id="443" r:id="rId209"/>
    <p:sldId id="444" r:id="rId210"/>
    <p:sldId id="445" r:id="rId211"/>
    <p:sldId id="446" r:id="rId212"/>
    <p:sldId id="447" r:id="rId213"/>
    <p:sldId id="448" r:id="rId214"/>
    <p:sldId id="449" r:id="rId215"/>
    <p:sldId id="450" r:id="rId216"/>
    <p:sldId id="451" r:id="rId217"/>
    <p:sldId id="452" r:id="rId218"/>
    <p:sldId id="453" r:id="rId219"/>
    <p:sldId id="454" r:id="rId220"/>
    <p:sldId id="455" r:id="rId221"/>
    <p:sldId id="456" r:id="rId222"/>
    <p:sldId id="457" r:id="rId223"/>
    <p:sldId id="458" r:id="rId224"/>
    <p:sldId id="459" r:id="rId225"/>
    <p:sldId id="460" r:id="rId226"/>
    <p:sldId id="461" r:id="rId227"/>
    <p:sldId id="462" r:id="rId228"/>
    <p:sldId id="463" r:id="rId229"/>
    <p:sldId id="464" r:id="rId230"/>
    <p:sldId id="465" r:id="rId231"/>
    <p:sldId id="466" r:id="rId232"/>
    <p:sldId id="467" r:id="rId233"/>
    <p:sldId id="468" r:id="rId234"/>
    <p:sldId id="469" r:id="rId235"/>
    <p:sldId id="470" r:id="rId236"/>
    <p:sldId id="471" r:id="rId237"/>
    <p:sldId id="472" r:id="rId238"/>
    <p:sldId id="473" r:id="rId239"/>
    <p:sldId id="474" r:id="rId240"/>
    <p:sldId id="475" r:id="rId241"/>
    <p:sldId id="476" r:id="rId242"/>
    <p:sldId id="477" r:id="rId243"/>
    <p:sldId id="478" r:id="rId244"/>
    <p:sldId id="479" r:id="rId245"/>
    <p:sldId id="480" r:id="rId246"/>
    <p:sldId id="481" r:id="rId247"/>
    <p:sldId id="482" r:id="rId248"/>
    <p:sldId id="483" r:id="rId249"/>
    <p:sldId id="484" r:id="rId250"/>
    <p:sldId id="485" r:id="rId251"/>
    <p:sldId id="486" r:id="rId252"/>
    <p:sldId id="487" r:id="rId253"/>
    <p:sldId id="488" r:id="rId254"/>
    <p:sldId id="489" r:id="rId255"/>
    <p:sldId id="490" r:id="rId256"/>
    <p:sldId id="491" r:id="rId257"/>
    <p:sldId id="492" r:id="rId258"/>
    <p:sldId id="493" r:id="rId259"/>
    <p:sldId id="494" r:id="rId260"/>
    <p:sldId id="495" r:id="rId261"/>
    <p:sldId id="496" r:id="rId262"/>
    <p:sldId id="497" r:id="rId263"/>
    <p:sldId id="498" r:id="rId264"/>
    <p:sldId id="499" r:id="rId265"/>
    <p:sldId id="500" r:id="rId266"/>
    <p:sldId id="501" r:id="rId267"/>
    <p:sldId id="502" r:id="rId268"/>
    <p:sldId id="503" r:id="rId269"/>
    <p:sldId id="504" r:id="rId270"/>
    <p:sldId id="505" r:id="rId271"/>
    <p:sldId id="506" r:id="rId272"/>
    <p:sldId id="507" r:id="rId273"/>
    <p:sldId id="508" r:id="rId274"/>
    <p:sldId id="509" r:id="rId275"/>
    <p:sldId id="510" r:id="rId276"/>
    <p:sldId id="511" r:id="rId277"/>
    <p:sldId id="512" r:id="rId278"/>
    <p:sldId id="513" r:id="rId279"/>
    <p:sldId id="514" r:id="rId280"/>
    <p:sldId id="515" r:id="rId281"/>
    <p:sldId id="516" r:id="rId282"/>
    <p:sldId id="517" r:id="rId283"/>
    <p:sldId id="518" r:id="rId284"/>
    <p:sldId id="519" r:id="rId285"/>
    <p:sldId id="520" r:id="rId286"/>
    <p:sldId id="521" r:id="rId287"/>
    <p:sldId id="522" r:id="rId288"/>
    <p:sldId id="523" r:id="rId289"/>
    <p:sldId id="524" r:id="rId290"/>
    <p:sldId id="525" r:id="rId291"/>
    <p:sldId id="526" r:id="rId292"/>
    <p:sldId id="527" r:id="rId293"/>
    <p:sldId id="528" r:id="rId294"/>
    <p:sldId id="529" r:id="rId295"/>
    <p:sldId id="530" r:id="rId296"/>
    <p:sldId id="531" r:id="rId297"/>
    <p:sldId id="532" r:id="rId298"/>
    <p:sldId id="533" r:id="rId299"/>
    <p:sldId id="534" r:id="rId300"/>
    <p:sldId id="535" r:id="rId301"/>
    <p:sldId id="536" r:id="rId302"/>
    <p:sldId id="537" r:id="rId303"/>
    <p:sldId id="538" r:id="rId304"/>
    <p:sldId id="539" r:id="rId305"/>
    <p:sldId id="540" r:id="rId306"/>
    <p:sldId id="541" r:id="rId307"/>
    <p:sldId id="542" r:id="rId308"/>
    <p:sldId id="543" r:id="rId309"/>
    <p:sldId id="544" r:id="rId310"/>
    <p:sldId id="545" r:id="rId311"/>
    <p:sldId id="546" r:id="rId312"/>
    <p:sldId id="547" r:id="rId313"/>
    <p:sldId id="548" r:id="rId314"/>
    <p:sldId id="549" r:id="rId315"/>
    <p:sldId id="550" r:id="rId316"/>
    <p:sldId id="551" r:id="rId317"/>
    <p:sldId id="552" r:id="rId318"/>
    <p:sldId id="553" r:id="rId319"/>
    <p:sldId id="554" r:id="rId320"/>
    <p:sldId id="555" r:id="rId321"/>
    <p:sldId id="556" r:id="rId322"/>
    <p:sldId id="557" r:id="rId323"/>
    <p:sldId id="558" r:id="rId324"/>
    <p:sldId id="559" r:id="rId325"/>
    <p:sldId id="560" r:id="rId326"/>
    <p:sldId id="561" r:id="rId327"/>
    <p:sldId id="562" r:id="rId328"/>
    <p:sldId id="563" r:id="rId329"/>
    <p:sldId id="564" r:id="rId330"/>
    <p:sldId id="565" r:id="rId331"/>
    <p:sldId id="566" r:id="rId332"/>
    <p:sldId id="567" r:id="rId333"/>
    <p:sldId id="568" r:id="rId334"/>
    <p:sldId id="569" r:id="rId335"/>
    <p:sldId id="570" r:id="rId336"/>
    <p:sldId id="571" r:id="rId337"/>
    <p:sldId id="572" r:id="rId338"/>
    <p:sldId id="573" r:id="rId339"/>
    <p:sldId id="574" r:id="rId340"/>
    <p:sldId id="575" r:id="rId341"/>
    <p:sldId id="576" r:id="rId342"/>
    <p:sldId id="577" r:id="rId343"/>
    <p:sldId id="578" r:id="rId344"/>
    <p:sldId id="579" r:id="rId345"/>
    <p:sldId id="580" r:id="rId346"/>
    <p:sldId id="581" r:id="rId347"/>
    <p:sldId id="582" r:id="rId348"/>
    <p:sldId id="583" r:id="rId349"/>
    <p:sldId id="584" r:id="rId350"/>
    <p:sldId id="585" r:id="rId351"/>
    <p:sldId id="586" r:id="rId352"/>
    <p:sldId id="587" r:id="rId353"/>
    <p:sldId id="588" r:id="rId354"/>
    <p:sldId id="589" r:id="rId355"/>
    <p:sldId id="590" r:id="rId356"/>
    <p:sldId id="591" r:id="rId357"/>
    <p:sldId id="592" r:id="rId358"/>
    <p:sldId id="593" r:id="rId359"/>
    <p:sldId id="594" r:id="rId360"/>
    <p:sldId id="595" r:id="rId361"/>
    <p:sldId id="596" r:id="rId362"/>
    <p:sldId id="597" r:id="rId363"/>
    <p:sldId id="598" r:id="rId364"/>
    <p:sldId id="599" r:id="rId365"/>
    <p:sldId id="600" r:id="rId366"/>
    <p:sldId id="601" r:id="rId367"/>
    <p:sldId id="602" r:id="rId368"/>
    <p:sldId id="603" r:id="rId369"/>
    <p:sldId id="604" r:id="rId370"/>
    <p:sldId id="605" r:id="rId371"/>
    <p:sldId id="606" r:id="rId372"/>
    <p:sldId id="607" r:id="rId373"/>
    <p:sldId id="608" r:id="rId374"/>
    <p:sldId id="609" r:id="rId375"/>
    <p:sldId id="610" r:id="rId376"/>
    <p:sldId id="611" r:id="rId377"/>
    <p:sldId id="612" r:id="rId378"/>
    <p:sldId id="613" r:id="rId379"/>
    <p:sldId id="614" r:id="rId380"/>
    <p:sldId id="615" r:id="rId381"/>
    <p:sldId id="616" r:id="rId382"/>
    <p:sldId id="617" r:id="rId383"/>
    <p:sldId id="618" r:id="rId384"/>
    <p:sldId id="619" r:id="rId385"/>
    <p:sldId id="620" r:id="rId386"/>
    <p:sldId id="621" r:id="rId387"/>
    <p:sldId id="622" r:id="rId388"/>
    <p:sldId id="623" r:id="rId389"/>
    <p:sldId id="624" r:id="rId390"/>
    <p:sldId id="625" r:id="rId391"/>
    <p:sldId id="626" r:id="rId392"/>
    <p:sldId id="627" r:id="rId393"/>
    <p:sldId id="628" r:id="rId394"/>
    <p:sldId id="629" r:id="rId395"/>
    <p:sldId id="630" r:id="rId396"/>
    <p:sldId id="631" r:id="rId397"/>
    <p:sldId id="632" r:id="rId398"/>
    <p:sldId id="633" r:id="rId399"/>
    <p:sldId id="634" r:id="rId400"/>
    <p:sldId id="635" r:id="rId401"/>
    <p:sldId id="636" r:id="rId402"/>
    <p:sldId id="637" r:id="rId403"/>
    <p:sldId id="638" r:id="rId404"/>
    <p:sldId id="639" r:id="rId405"/>
    <p:sldId id="640" r:id="rId406"/>
    <p:sldId id="641" r:id="rId407"/>
    <p:sldId id="642" r:id="rId408"/>
    <p:sldId id="643" r:id="rId409"/>
    <p:sldId id="644" r:id="rId410"/>
    <p:sldId id="645" r:id="rId411"/>
    <p:sldId id="646" r:id="rId412"/>
    <p:sldId id="647" r:id="rId413"/>
    <p:sldId id="648" r:id="rId414"/>
    <p:sldId id="649" r:id="rId415"/>
    <p:sldId id="650" r:id="rId416"/>
    <p:sldId id="651" r:id="rId417"/>
    <p:sldId id="652" r:id="rId418"/>
    <p:sldId id="653" r:id="rId419"/>
    <p:sldId id="654" r:id="rId420"/>
    <p:sldId id="655" r:id="rId421"/>
    <p:sldId id="656" r:id="rId422"/>
    <p:sldId id="657" r:id="rId423"/>
    <p:sldId id="658" r:id="rId424"/>
    <p:sldId id="659" r:id="rId425"/>
    <p:sldId id="660" r:id="rId426"/>
    <p:sldId id="661" r:id="rId427"/>
    <p:sldId id="662" r:id="rId428"/>
    <p:sldId id="663" r:id="rId429"/>
    <p:sldId id="664" r:id="rId430"/>
    <p:sldId id="665" r:id="rId431"/>
    <p:sldId id="666" r:id="rId432"/>
    <p:sldId id="667" r:id="rId433"/>
    <p:sldId id="668" r:id="rId434"/>
    <p:sldId id="669" r:id="rId435"/>
    <p:sldId id="670" r:id="rId436"/>
    <p:sldId id="671" r:id="rId437"/>
    <p:sldId id="672" r:id="rId438"/>
    <p:sldId id="673" r:id="rId439"/>
    <p:sldId id="674" r:id="rId440"/>
    <p:sldId id="675" r:id="rId441"/>
    <p:sldId id="676" r:id="rId442"/>
    <p:sldId id="677" r:id="rId443"/>
    <p:sldId id="678" r:id="rId444"/>
    <p:sldId id="679" r:id="rId445"/>
    <p:sldId id="680" r:id="rId446"/>
    <p:sldId id="681" r:id="rId447"/>
    <p:sldId id="682" r:id="rId448"/>
    <p:sldId id="683" r:id="rId449"/>
    <p:sldId id="684" r:id="rId450"/>
    <p:sldId id="685" r:id="rId451"/>
    <p:sldId id="686" r:id="rId452"/>
    <p:sldId id="687" r:id="rId453"/>
    <p:sldId id="688" r:id="rId454"/>
    <p:sldId id="689" r:id="rId455"/>
    <p:sldId id="690" r:id="rId456"/>
    <p:sldId id="691" r:id="rId457"/>
    <p:sldId id="692" r:id="rId458"/>
    <p:sldId id="693" r:id="rId459"/>
    <p:sldId id="694" r:id="rId460"/>
    <p:sldId id="695" r:id="rId461"/>
    <p:sldId id="696" r:id="rId462"/>
    <p:sldId id="697" r:id="rId463"/>
    <p:sldId id="698" r:id="rId464"/>
    <p:sldId id="699" r:id="rId465"/>
    <p:sldId id="700" r:id="rId466"/>
    <p:sldId id="701" r:id="rId467"/>
    <p:sldId id="702" r:id="rId468"/>
    <p:sldId id="703" r:id="rId469"/>
    <p:sldId id="704" r:id="rId470"/>
    <p:sldId id="705" r:id="rId471"/>
    <p:sldId id="706" r:id="rId472"/>
    <p:sldId id="707" r:id="rId473"/>
    <p:sldId id="708" r:id="rId474"/>
    <p:sldId id="709" r:id="rId475"/>
    <p:sldId id="710" r:id="rId476"/>
    <p:sldId id="711" r:id="rId477"/>
    <p:sldId id="712" r:id="rId478"/>
    <p:sldId id="713" r:id="rId479"/>
    <p:sldId id="714" r:id="rId480"/>
    <p:sldId id="715" r:id="rId481"/>
    <p:sldId id="716" r:id="rId482"/>
    <p:sldId id="717" r:id="rId483"/>
    <p:sldId id="718" r:id="rId484"/>
    <p:sldId id="719" r:id="rId485"/>
    <p:sldId id="720" r:id="rId486"/>
    <p:sldId id="721" r:id="rId487"/>
    <p:sldId id="722" r:id="rId488"/>
    <p:sldId id="723" r:id="rId489"/>
    <p:sldId id="724" r:id="rId490"/>
    <p:sldId id="725" r:id="rId491"/>
    <p:sldId id="726" r:id="rId492"/>
    <p:sldId id="727" r:id="rId493"/>
    <p:sldId id="728" r:id="rId494"/>
    <p:sldId id="729" r:id="rId495"/>
    <p:sldId id="730" r:id="rId496"/>
    <p:sldId id="731" r:id="rId497"/>
    <p:sldId id="732" r:id="rId498"/>
    <p:sldId id="733" r:id="rId499"/>
  </p:sldIdLst>
  <p:sldSz cx="1218882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918" y="-114"/>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notesMaster" Target="notesMasters/notesMaster1.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2" Type="http://schemas.openxmlformats.org/officeDocument/2006/relationships/tableStyles" Target="tableStyles.xml"/><Relationship Id="rId501" Type="http://schemas.openxmlformats.org/officeDocument/2006/relationships/viewProps" Target="viewProps.xml"/><Relationship Id="rId500" Type="http://schemas.openxmlformats.org/officeDocument/2006/relationships/presProps" Target="presProps.xml"/><Relationship Id="rId50" Type="http://schemas.openxmlformats.org/officeDocument/2006/relationships/slide" Target="slides/slide47.xml"/><Relationship Id="rId5" Type="http://schemas.openxmlformats.org/officeDocument/2006/relationships/slide" Target="slides/slide3.xml"/><Relationship Id="rId499" Type="http://schemas.openxmlformats.org/officeDocument/2006/relationships/slide" Target="slides/slide496.xml"/><Relationship Id="rId498" Type="http://schemas.openxmlformats.org/officeDocument/2006/relationships/slide" Target="slides/slide495.xml"/><Relationship Id="rId497" Type="http://schemas.openxmlformats.org/officeDocument/2006/relationships/slide" Target="slides/slide494.xml"/><Relationship Id="rId496" Type="http://schemas.openxmlformats.org/officeDocument/2006/relationships/slide" Target="slides/slide493.xml"/><Relationship Id="rId495" Type="http://schemas.openxmlformats.org/officeDocument/2006/relationships/slide" Target="slides/slide492.xml"/><Relationship Id="rId494" Type="http://schemas.openxmlformats.org/officeDocument/2006/relationships/slide" Target="slides/slide491.xml"/><Relationship Id="rId493" Type="http://schemas.openxmlformats.org/officeDocument/2006/relationships/slide" Target="slides/slide490.xml"/><Relationship Id="rId492" Type="http://schemas.openxmlformats.org/officeDocument/2006/relationships/slide" Target="slides/slide489.xml"/><Relationship Id="rId491" Type="http://schemas.openxmlformats.org/officeDocument/2006/relationships/slide" Target="slides/slide488.xml"/><Relationship Id="rId490" Type="http://schemas.openxmlformats.org/officeDocument/2006/relationships/slide" Target="slides/slide487.xml"/><Relationship Id="rId49" Type="http://schemas.openxmlformats.org/officeDocument/2006/relationships/slide" Target="slides/slide46.xml"/><Relationship Id="rId489" Type="http://schemas.openxmlformats.org/officeDocument/2006/relationships/slide" Target="slides/slide486.xml"/><Relationship Id="rId488" Type="http://schemas.openxmlformats.org/officeDocument/2006/relationships/slide" Target="slides/slide485.xml"/><Relationship Id="rId487" Type="http://schemas.openxmlformats.org/officeDocument/2006/relationships/slide" Target="slides/slide484.xml"/><Relationship Id="rId486" Type="http://schemas.openxmlformats.org/officeDocument/2006/relationships/slide" Target="slides/slide483.xml"/><Relationship Id="rId485" Type="http://schemas.openxmlformats.org/officeDocument/2006/relationships/slide" Target="slides/slide482.xml"/><Relationship Id="rId484" Type="http://schemas.openxmlformats.org/officeDocument/2006/relationships/slide" Target="slides/slide481.xml"/><Relationship Id="rId483" Type="http://schemas.openxmlformats.org/officeDocument/2006/relationships/slide" Target="slides/slide480.xml"/><Relationship Id="rId482" Type="http://schemas.openxmlformats.org/officeDocument/2006/relationships/slide" Target="slides/slide479.xml"/><Relationship Id="rId481" Type="http://schemas.openxmlformats.org/officeDocument/2006/relationships/slide" Target="slides/slide478.xml"/><Relationship Id="rId480" Type="http://schemas.openxmlformats.org/officeDocument/2006/relationships/slide" Target="slides/slide477.xml"/><Relationship Id="rId48" Type="http://schemas.openxmlformats.org/officeDocument/2006/relationships/slide" Target="slides/slide45.xml"/><Relationship Id="rId479" Type="http://schemas.openxmlformats.org/officeDocument/2006/relationships/slide" Target="slides/slide476.xml"/><Relationship Id="rId478" Type="http://schemas.openxmlformats.org/officeDocument/2006/relationships/slide" Target="slides/slide475.xml"/><Relationship Id="rId477" Type="http://schemas.openxmlformats.org/officeDocument/2006/relationships/slide" Target="slides/slide474.xml"/><Relationship Id="rId476" Type="http://schemas.openxmlformats.org/officeDocument/2006/relationships/slide" Target="slides/slide473.xml"/><Relationship Id="rId475" Type="http://schemas.openxmlformats.org/officeDocument/2006/relationships/slide" Target="slides/slide472.xml"/><Relationship Id="rId474" Type="http://schemas.openxmlformats.org/officeDocument/2006/relationships/slide" Target="slides/slide471.xml"/><Relationship Id="rId473" Type="http://schemas.openxmlformats.org/officeDocument/2006/relationships/slide" Target="slides/slide470.xml"/><Relationship Id="rId472" Type="http://schemas.openxmlformats.org/officeDocument/2006/relationships/slide" Target="slides/slide469.xml"/><Relationship Id="rId471" Type="http://schemas.openxmlformats.org/officeDocument/2006/relationships/slide" Target="slides/slide468.xml"/><Relationship Id="rId470" Type="http://schemas.openxmlformats.org/officeDocument/2006/relationships/slide" Target="slides/slide467.xml"/><Relationship Id="rId47" Type="http://schemas.openxmlformats.org/officeDocument/2006/relationships/slide" Target="slides/slide44.xml"/><Relationship Id="rId469" Type="http://schemas.openxmlformats.org/officeDocument/2006/relationships/slide" Target="slides/slide466.xml"/><Relationship Id="rId468" Type="http://schemas.openxmlformats.org/officeDocument/2006/relationships/slide" Target="slides/slide465.xml"/><Relationship Id="rId467" Type="http://schemas.openxmlformats.org/officeDocument/2006/relationships/slide" Target="slides/slide464.xml"/><Relationship Id="rId466" Type="http://schemas.openxmlformats.org/officeDocument/2006/relationships/slide" Target="slides/slide463.xml"/><Relationship Id="rId465" Type="http://schemas.openxmlformats.org/officeDocument/2006/relationships/slide" Target="slides/slide462.xml"/><Relationship Id="rId464" Type="http://schemas.openxmlformats.org/officeDocument/2006/relationships/slide" Target="slides/slide461.xml"/><Relationship Id="rId463" Type="http://schemas.openxmlformats.org/officeDocument/2006/relationships/slide" Target="slides/slide460.xml"/><Relationship Id="rId462" Type="http://schemas.openxmlformats.org/officeDocument/2006/relationships/slide" Target="slides/slide459.xml"/><Relationship Id="rId461" Type="http://schemas.openxmlformats.org/officeDocument/2006/relationships/slide" Target="slides/slide458.xml"/><Relationship Id="rId460" Type="http://schemas.openxmlformats.org/officeDocument/2006/relationships/slide" Target="slides/slide457.xml"/><Relationship Id="rId46" Type="http://schemas.openxmlformats.org/officeDocument/2006/relationships/slide" Target="slides/slide43.xml"/><Relationship Id="rId459" Type="http://schemas.openxmlformats.org/officeDocument/2006/relationships/slide" Target="slides/slide456.xml"/><Relationship Id="rId458" Type="http://schemas.openxmlformats.org/officeDocument/2006/relationships/slide" Target="slides/slide455.xml"/><Relationship Id="rId457" Type="http://schemas.openxmlformats.org/officeDocument/2006/relationships/slide" Target="slides/slide454.xml"/><Relationship Id="rId456" Type="http://schemas.openxmlformats.org/officeDocument/2006/relationships/slide" Target="slides/slide453.xml"/><Relationship Id="rId455" Type="http://schemas.openxmlformats.org/officeDocument/2006/relationships/slide" Target="slides/slide452.xml"/><Relationship Id="rId454" Type="http://schemas.openxmlformats.org/officeDocument/2006/relationships/slide" Target="slides/slide451.xml"/><Relationship Id="rId453" Type="http://schemas.openxmlformats.org/officeDocument/2006/relationships/slide" Target="slides/slide450.xml"/><Relationship Id="rId452" Type="http://schemas.openxmlformats.org/officeDocument/2006/relationships/slide" Target="slides/slide449.xml"/><Relationship Id="rId451" Type="http://schemas.openxmlformats.org/officeDocument/2006/relationships/slide" Target="slides/slide448.xml"/><Relationship Id="rId450" Type="http://schemas.openxmlformats.org/officeDocument/2006/relationships/slide" Target="slides/slide447.xml"/><Relationship Id="rId45" Type="http://schemas.openxmlformats.org/officeDocument/2006/relationships/slide" Target="slides/slide42.xml"/><Relationship Id="rId449" Type="http://schemas.openxmlformats.org/officeDocument/2006/relationships/slide" Target="slides/slide446.xml"/><Relationship Id="rId448" Type="http://schemas.openxmlformats.org/officeDocument/2006/relationships/slide" Target="slides/slide445.xml"/><Relationship Id="rId447" Type="http://schemas.openxmlformats.org/officeDocument/2006/relationships/slide" Target="slides/slide444.xml"/><Relationship Id="rId446" Type="http://schemas.openxmlformats.org/officeDocument/2006/relationships/slide" Target="slides/slide443.xml"/><Relationship Id="rId445" Type="http://schemas.openxmlformats.org/officeDocument/2006/relationships/slide" Target="slides/slide442.xml"/><Relationship Id="rId444" Type="http://schemas.openxmlformats.org/officeDocument/2006/relationships/slide" Target="slides/slide441.xml"/><Relationship Id="rId443" Type="http://schemas.openxmlformats.org/officeDocument/2006/relationships/slide" Target="slides/slide440.xml"/><Relationship Id="rId442" Type="http://schemas.openxmlformats.org/officeDocument/2006/relationships/slide" Target="slides/slide439.xml"/><Relationship Id="rId441" Type="http://schemas.openxmlformats.org/officeDocument/2006/relationships/slide" Target="slides/slide438.xml"/><Relationship Id="rId440" Type="http://schemas.openxmlformats.org/officeDocument/2006/relationships/slide" Target="slides/slide437.xml"/><Relationship Id="rId44" Type="http://schemas.openxmlformats.org/officeDocument/2006/relationships/slide" Target="slides/slide41.xml"/><Relationship Id="rId439" Type="http://schemas.openxmlformats.org/officeDocument/2006/relationships/slide" Target="slides/slide436.xml"/><Relationship Id="rId438" Type="http://schemas.openxmlformats.org/officeDocument/2006/relationships/slide" Target="slides/slide435.xml"/><Relationship Id="rId437" Type="http://schemas.openxmlformats.org/officeDocument/2006/relationships/slide" Target="slides/slide434.xml"/><Relationship Id="rId436" Type="http://schemas.openxmlformats.org/officeDocument/2006/relationships/slide" Target="slides/slide433.xml"/><Relationship Id="rId435" Type="http://schemas.openxmlformats.org/officeDocument/2006/relationships/slide" Target="slides/slide432.xml"/><Relationship Id="rId434" Type="http://schemas.openxmlformats.org/officeDocument/2006/relationships/slide" Target="slides/slide431.xml"/><Relationship Id="rId433" Type="http://schemas.openxmlformats.org/officeDocument/2006/relationships/slide" Target="slides/slide430.xml"/><Relationship Id="rId432" Type="http://schemas.openxmlformats.org/officeDocument/2006/relationships/slide" Target="slides/slide429.xml"/><Relationship Id="rId431" Type="http://schemas.openxmlformats.org/officeDocument/2006/relationships/slide" Target="slides/slide428.xml"/><Relationship Id="rId430" Type="http://schemas.openxmlformats.org/officeDocument/2006/relationships/slide" Target="slides/slide427.xml"/><Relationship Id="rId43" Type="http://schemas.openxmlformats.org/officeDocument/2006/relationships/slide" Target="slides/slide40.xml"/><Relationship Id="rId429" Type="http://schemas.openxmlformats.org/officeDocument/2006/relationships/slide" Target="slides/slide426.xml"/><Relationship Id="rId428" Type="http://schemas.openxmlformats.org/officeDocument/2006/relationships/slide" Target="slides/slide425.xml"/><Relationship Id="rId427" Type="http://schemas.openxmlformats.org/officeDocument/2006/relationships/slide" Target="slides/slide424.xml"/><Relationship Id="rId426" Type="http://schemas.openxmlformats.org/officeDocument/2006/relationships/slide" Target="slides/slide423.xml"/><Relationship Id="rId425" Type="http://schemas.openxmlformats.org/officeDocument/2006/relationships/slide" Target="slides/slide422.xml"/><Relationship Id="rId424" Type="http://schemas.openxmlformats.org/officeDocument/2006/relationships/slide" Target="slides/slide421.xml"/><Relationship Id="rId423" Type="http://schemas.openxmlformats.org/officeDocument/2006/relationships/slide" Target="slides/slide420.xml"/><Relationship Id="rId422" Type="http://schemas.openxmlformats.org/officeDocument/2006/relationships/slide" Target="slides/slide419.xml"/><Relationship Id="rId421" Type="http://schemas.openxmlformats.org/officeDocument/2006/relationships/slide" Target="slides/slide418.xml"/><Relationship Id="rId420" Type="http://schemas.openxmlformats.org/officeDocument/2006/relationships/slide" Target="slides/slide417.xml"/><Relationship Id="rId42" Type="http://schemas.openxmlformats.org/officeDocument/2006/relationships/slide" Target="slides/slide39.xml"/><Relationship Id="rId419" Type="http://schemas.openxmlformats.org/officeDocument/2006/relationships/slide" Target="slides/slide416.xml"/><Relationship Id="rId418" Type="http://schemas.openxmlformats.org/officeDocument/2006/relationships/slide" Target="slides/slide415.xml"/><Relationship Id="rId417" Type="http://schemas.openxmlformats.org/officeDocument/2006/relationships/slide" Target="slides/slide414.xml"/><Relationship Id="rId416" Type="http://schemas.openxmlformats.org/officeDocument/2006/relationships/slide" Target="slides/slide413.xml"/><Relationship Id="rId415" Type="http://schemas.openxmlformats.org/officeDocument/2006/relationships/slide" Target="slides/slide412.xml"/><Relationship Id="rId414" Type="http://schemas.openxmlformats.org/officeDocument/2006/relationships/slide" Target="slides/slide411.xml"/><Relationship Id="rId413" Type="http://schemas.openxmlformats.org/officeDocument/2006/relationships/slide" Target="slides/slide410.xml"/><Relationship Id="rId412" Type="http://schemas.openxmlformats.org/officeDocument/2006/relationships/slide" Target="slides/slide409.xml"/><Relationship Id="rId411" Type="http://schemas.openxmlformats.org/officeDocument/2006/relationships/slide" Target="slides/slide408.xml"/><Relationship Id="rId410" Type="http://schemas.openxmlformats.org/officeDocument/2006/relationships/slide" Target="slides/slide407.xml"/><Relationship Id="rId41" Type="http://schemas.openxmlformats.org/officeDocument/2006/relationships/slide" Target="slides/slide38.xml"/><Relationship Id="rId409" Type="http://schemas.openxmlformats.org/officeDocument/2006/relationships/slide" Target="slides/slide406.xml"/><Relationship Id="rId408" Type="http://schemas.openxmlformats.org/officeDocument/2006/relationships/slide" Target="slides/slide405.xml"/><Relationship Id="rId407" Type="http://schemas.openxmlformats.org/officeDocument/2006/relationships/slide" Target="slides/slide404.xml"/><Relationship Id="rId406" Type="http://schemas.openxmlformats.org/officeDocument/2006/relationships/slide" Target="slides/slide403.xml"/><Relationship Id="rId405" Type="http://schemas.openxmlformats.org/officeDocument/2006/relationships/slide" Target="slides/slide402.xml"/><Relationship Id="rId404" Type="http://schemas.openxmlformats.org/officeDocument/2006/relationships/slide" Target="slides/slide401.xml"/><Relationship Id="rId403" Type="http://schemas.openxmlformats.org/officeDocument/2006/relationships/slide" Target="slides/slide400.xml"/><Relationship Id="rId402" Type="http://schemas.openxmlformats.org/officeDocument/2006/relationships/slide" Target="slides/slide399.xml"/><Relationship Id="rId401" Type="http://schemas.openxmlformats.org/officeDocument/2006/relationships/slide" Target="slides/slide398.xml"/><Relationship Id="rId400" Type="http://schemas.openxmlformats.org/officeDocument/2006/relationships/slide" Target="slides/slide397.xml"/><Relationship Id="rId40" Type="http://schemas.openxmlformats.org/officeDocument/2006/relationships/slide" Target="slides/slide37.xml"/><Relationship Id="rId4" Type="http://schemas.openxmlformats.org/officeDocument/2006/relationships/slide" Target="slides/slide2.xml"/><Relationship Id="rId399" Type="http://schemas.openxmlformats.org/officeDocument/2006/relationships/slide" Target="slides/slide396.xml"/><Relationship Id="rId398" Type="http://schemas.openxmlformats.org/officeDocument/2006/relationships/slide" Target="slides/slide395.xml"/><Relationship Id="rId397" Type="http://schemas.openxmlformats.org/officeDocument/2006/relationships/slide" Target="slides/slide394.xml"/><Relationship Id="rId396" Type="http://schemas.openxmlformats.org/officeDocument/2006/relationships/slide" Target="slides/slide393.xml"/><Relationship Id="rId395" Type="http://schemas.openxmlformats.org/officeDocument/2006/relationships/slide" Target="slides/slide392.xml"/><Relationship Id="rId394" Type="http://schemas.openxmlformats.org/officeDocument/2006/relationships/slide" Target="slides/slide391.xml"/><Relationship Id="rId393" Type="http://schemas.openxmlformats.org/officeDocument/2006/relationships/slide" Target="slides/slide390.xml"/><Relationship Id="rId392" Type="http://schemas.openxmlformats.org/officeDocument/2006/relationships/slide" Target="slides/slide389.xml"/><Relationship Id="rId391" Type="http://schemas.openxmlformats.org/officeDocument/2006/relationships/slide" Target="slides/slide388.xml"/><Relationship Id="rId390" Type="http://schemas.openxmlformats.org/officeDocument/2006/relationships/slide" Target="slides/slide387.xml"/><Relationship Id="rId39" Type="http://schemas.openxmlformats.org/officeDocument/2006/relationships/slide" Target="slides/slide36.xml"/><Relationship Id="rId389" Type="http://schemas.openxmlformats.org/officeDocument/2006/relationships/slide" Target="slides/slide386.xml"/><Relationship Id="rId388" Type="http://schemas.openxmlformats.org/officeDocument/2006/relationships/slide" Target="slides/slide385.xml"/><Relationship Id="rId387" Type="http://schemas.openxmlformats.org/officeDocument/2006/relationships/slide" Target="slides/slide384.xml"/><Relationship Id="rId386" Type="http://schemas.openxmlformats.org/officeDocument/2006/relationships/slide" Target="slides/slide383.xml"/><Relationship Id="rId385" Type="http://schemas.openxmlformats.org/officeDocument/2006/relationships/slide" Target="slides/slide382.xml"/><Relationship Id="rId384" Type="http://schemas.openxmlformats.org/officeDocument/2006/relationships/slide" Target="slides/slide381.xml"/><Relationship Id="rId383" Type="http://schemas.openxmlformats.org/officeDocument/2006/relationships/slide" Target="slides/slide380.xml"/><Relationship Id="rId382" Type="http://schemas.openxmlformats.org/officeDocument/2006/relationships/slide" Target="slides/slide379.xml"/><Relationship Id="rId381" Type="http://schemas.openxmlformats.org/officeDocument/2006/relationships/slide" Target="slides/slide378.xml"/><Relationship Id="rId380" Type="http://schemas.openxmlformats.org/officeDocument/2006/relationships/slide" Target="slides/slide377.xml"/><Relationship Id="rId38" Type="http://schemas.openxmlformats.org/officeDocument/2006/relationships/slide" Target="slides/slide35.xml"/><Relationship Id="rId379" Type="http://schemas.openxmlformats.org/officeDocument/2006/relationships/slide" Target="slides/slide376.xml"/><Relationship Id="rId378" Type="http://schemas.openxmlformats.org/officeDocument/2006/relationships/slide" Target="slides/slide375.xml"/><Relationship Id="rId377" Type="http://schemas.openxmlformats.org/officeDocument/2006/relationships/slide" Target="slides/slide374.xml"/><Relationship Id="rId376" Type="http://schemas.openxmlformats.org/officeDocument/2006/relationships/slide" Target="slides/slide373.xml"/><Relationship Id="rId375" Type="http://schemas.openxmlformats.org/officeDocument/2006/relationships/slide" Target="slides/slide372.xml"/><Relationship Id="rId374" Type="http://schemas.openxmlformats.org/officeDocument/2006/relationships/slide" Target="slides/slide371.xml"/><Relationship Id="rId373" Type="http://schemas.openxmlformats.org/officeDocument/2006/relationships/slide" Target="slides/slide370.xml"/><Relationship Id="rId372" Type="http://schemas.openxmlformats.org/officeDocument/2006/relationships/slide" Target="slides/slide369.xml"/><Relationship Id="rId371" Type="http://schemas.openxmlformats.org/officeDocument/2006/relationships/slide" Target="slides/slide368.xml"/><Relationship Id="rId370" Type="http://schemas.openxmlformats.org/officeDocument/2006/relationships/slide" Target="slides/slide367.xml"/><Relationship Id="rId37" Type="http://schemas.openxmlformats.org/officeDocument/2006/relationships/slide" Target="slides/slide34.xml"/><Relationship Id="rId369" Type="http://schemas.openxmlformats.org/officeDocument/2006/relationships/slide" Target="slides/slide366.xml"/><Relationship Id="rId368" Type="http://schemas.openxmlformats.org/officeDocument/2006/relationships/slide" Target="slides/slide365.xml"/><Relationship Id="rId367" Type="http://schemas.openxmlformats.org/officeDocument/2006/relationships/slide" Target="slides/slide364.xml"/><Relationship Id="rId366" Type="http://schemas.openxmlformats.org/officeDocument/2006/relationships/slide" Target="slides/slide363.xml"/><Relationship Id="rId365" Type="http://schemas.openxmlformats.org/officeDocument/2006/relationships/slide" Target="slides/slide362.xml"/><Relationship Id="rId364" Type="http://schemas.openxmlformats.org/officeDocument/2006/relationships/slide" Target="slides/slide361.xml"/><Relationship Id="rId363" Type="http://schemas.openxmlformats.org/officeDocument/2006/relationships/slide" Target="slides/slide360.xml"/><Relationship Id="rId362" Type="http://schemas.openxmlformats.org/officeDocument/2006/relationships/slide" Target="slides/slide359.xml"/><Relationship Id="rId361" Type="http://schemas.openxmlformats.org/officeDocument/2006/relationships/slide" Target="slides/slide358.xml"/><Relationship Id="rId360" Type="http://schemas.openxmlformats.org/officeDocument/2006/relationships/slide" Target="slides/slide357.xml"/><Relationship Id="rId36" Type="http://schemas.openxmlformats.org/officeDocument/2006/relationships/slide" Target="slides/slide33.xml"/><Relationship Id="rId359" Type="http://schemas.openxmlformats.org/officeDocument/2006/relationships/slide" Target="slides/slide356.xml"/><Relationship Id="rId358" Type="http://schemas.openxmlformats.org/officeDocument/2006/relationships/slide" Target="slides/slide355.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2.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1.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0.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29.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556B8-076E-403B-B128-FF5373A7AC2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864A8F-CC9D-4888-A73E-87132431D79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0.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993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40963"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a:xfrm>
            <a:off x="382588" y="685800"/>
            <a:ext cx="6092825" cy="3429000"/>
          </a:xfrm>
        </p:spPr>
      </p:sp>
      <p:sp>
        <p:nvSpPr>
          <p:cNvPr id="35843"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fld id="{F414EB71-155C-499E-A329-E38B37150C3E}"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686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789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891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174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277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5603"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662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867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969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662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765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0723"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174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277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277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379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382588" y="685800"/>
            <a:ext cx="6092825" cy="3429000"/>
          </a:xfrm>
        </p:spPr>
      </p:sp>
      <p:sp>
        <p:nvSpPr>
          <p:cNvPr id="3481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fld id="{9B1EB822-E9F6-4C85-9BA6-6AF50E93A46A}"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355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457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6627"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765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355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457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765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2867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277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379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4819"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7891"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ChangeArrowheads="1" noTextEdit="1"/>
          </p:cNvSpPr>
          <p:nvPr>
            <p:ph type="sldImg" idx="4294967295"/>
          </p:nvPr>
        </p:nvSpPr>
        <p:spPr>
          <a:xfrm>
            <a:off x="382588" y="685800"/>
            <a:ext cx="6092825" cy="3429000"/>
          </a:xfrm>
          <a:ln>
            <a:miter lim="800000"/>
          </a:ln>
        </p:spPr>
      </p:sp>
      <p:sp>
        <p:nvSpPr>
          <p:cNvPr id="38915" name="文本占位符 2"/>
          <p:cNvSpPr>
            <a:spLocks noGrp="1" noChangeArrowheads="1"/>
          </p:cNvSpPr>
          <p:nvPr>
            <p:ph type="body" idx="4294967295"/>
          </p:nvPr>
        </p:nvSpPr>
        <p:spPr/>
        <p:txBody>
          <a:bodyPr/>
          <a:lstStyle/>
          <a:p>
            <a:pPr eaLnBrk="1" hangingPunct="1"/>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162" y="2130426"/>
            <a:ext cx="1036050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324" y="3886200"/>
            <a:ext cx="85321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6898" y="274639"/>
            <a:ext cx="2742486"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441" y="274639"/>
            <a:ext cx="802431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833" y="4406901"/>
            <a:ext cx="1036050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833" y="2906713"/>
            <a:ext cx="103605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441"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5986" y="1600201"/>
            <a:ext cx="538339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441" y="1535113"/>
            <a:ext cx="538551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441" y="2174875"/>
            <a:ext cx="538551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1754" y="1535113"/>
            <a:ext cx="538763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1754" y="2174875"/>
            <a:ext cx="538763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442" y="273050"/>
            <a:ext cx="401003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5492" y="273051"/>
            <a:ext cx="681389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442" y="1435101"/>
            <a:ext cx="401003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095" y="4800600"/>
            <a:ext cx="731329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095" y="612775"/>
            <a:ext cx="73132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095" y="5367338"/>
            <a:ext cx="73132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A2AB7B76-7387-49F0-9F45-BED7238C515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0EEA313-A27F-4DD8-8170-F75C2BD31EF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441" y="274638"/>
            <a:ext cx="10969943"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441" y="1600201"/>
            <a:ext cx="10969943"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AB7B76-7387-49F0-9F45-BED7238C5150}" type="datetimeFigureOut">
              <a:rPr lang="zh-CN" altLang="en-US" smtClean="0"/>
            </a:fld>
            <a:endParaRPr lang="zh-CN" altLang="en-US"/>
          </a:p>
        </p:txBody>
      </p:sp>
      <p:sp>
        <p:nvSpPr>
          <p:cNvPr id="5" name="页脚占位符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EA313-A27F-4DD8-8170-F75C2BD31EF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image" Target="../media/image42.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4.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microsoft.com/office/2007/relationships/media" Target="../media/media1.mp4"/><Relationship Id="rId1" Type="http://schemas.openxmlformats.org/officeDocument/2006/relationships/video" Target="../media/media1.mp4"/></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3.pn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jpeg"/></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4.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5.png"/></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7.jpe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6.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61.jpeg"/><Relationship Id="rId4" Type="http://schemas.openxmlformats.org/officeDocument/2006/relationships/image" Target="../media/image60.jpeg"/><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2.jpeg"/></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3.png"/></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4.jpeg"/></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5.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jpe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9.jpe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0.jpeg"/></Relationships>
</file>

<file path=ppt/slides/_rels/slide1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1.png"/></Relationships>
</file>

<file path=ppt/slides/_rels/slide1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2.jpeg"/></Relationships>
</file>

<file path=ppt/slides/_rels/slide1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4.png"/><Relationship Id="rId2" Type="http://schemas.microsoft.com/office/2007/relationships/media" Target="file:///\\C7\f\2019&#26149;&#19979;&#35838;&#20214;&#21046;&#30424;\&#24453;&#21046;&#30424;\9&#24180;&#32423;&#36947;&#24503;&#19982;&#27861;&#27835;&#20154;&#25945;&#29256;&#19979;&#20876;&#12298;&#31934;&#33521;&#26032;&#35838;&#22530;&#12299;\9&#19979;&#36947;&#24503;&#19982;&#27861;&#27835;&#8212;&#8212;&#25945;&#23398;&#36164;&#28304;\2&#12289;&#19978;&#35838;&#25945;&#23398;&#35838;&#20214;\&#31532;2&#21333;&#20803;\&#31532;2&#21333;&#20803;&#31532;&#22235;&#35838;\&#20064;&#36817;&#24179;&#20986;&#24109;&#21338;&#40140;&#20122;&#27954;&#35770;&#22363;2018&#24180;&#24180;&#20250;&#24320;&#24149;&#24335;%20&#24182;&#21457;&#34920;&#20027;&#26088;&#28436;&#35762;-&#22269;&#35821;&#27969;&#30021;.mp4" TargetMode="External"/><Relationship Id="rId1" Type="http://schemas.openxmlformats.org/officeDocument/2006/relationships/video" Target="file:///\\C7\f\2019&#26149;&#19979;&#35838;&#20214;&#21046;&#30424;\&#24453;&#21046;&#30424;\9&#24180;&#32423;&#36947;&#24503;&#19982;&#27861;&#27835;&#20154;&#25945;&#29256;&#19979;&#20876;&#12298;&#31934;&#33521;&#26032;&#35838;&#22530;&#12299;\9&#19979;&#36947;&#24503;&#19982;&#27861;&#27835;&#8212;&#8212;&#25945;&#23398;&#36164;&#28304;\2&#12289;&#19978;&#35838;&#25945;&#23398;&#35838;&#20214;\&#31532;2&#21333;&#20803;\&#31532;2&#21333;&#20803;&#31532;&#22235;&#35838;\&#20064;&#36817;&#24179;&#20986;&#24109;&#21338;&#40140;&#20122;&#27954;&#35770;&#22363;2018&#24180;&#24180;&#20250;&#24320;&#24149;&#24335;%20&#24182;&#21457;&#34920;&#20027;&#26088;&#28436;&#35762;-&#22269;&#35821;&#27969;&#30021;.mp4" TargetMode="Externa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6.png"/></Relationships>
</file>

<file path=ppt/slides/_rels/slide2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7.jpeg"/></Relationships>
</file>

<file path=ppt/slides/_rels/slide2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8.jpeg"/></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0.jpeg"/><Relationship Id="rId1" Type="http://schemas.openxmlformats.org/officeDocument/2006/relationships/image" Target="../media/image79.jpeg"/></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1.jpe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png"/></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5.png"/></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86.GIF"/></Relationships>
</file>

<file path=ppt/slides/_rels/slide2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7.png"/></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8.jpeg"/></Relationships>
</file>

<file path=ppt/slides/_rels/slide2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9.png"/></Relationships>
</file>

<file path=ppt/slides/_rels/slide2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1.png"/><Relationship Id="rId3" Type="http://schemas.microsoft.com/office/2007/relationships/media" Target="file:///F:\2019&#26149;&#19979;%20%20&#8212;&#8212;%20%20&#25945;&#23398;&#35838;&#20214;&#32769;&#24072;&#20256;\&#20154;&#25945;&#20061;&#19979;&#36947;&#27861;&#35838;&#20214;(1)\&#20154;&#25945;&#20061;&#19979;&#36947;&#27861;&#35838;&#20214;\&#31532;3&#21333;&#20803;\&#31532;3&#21333;&#20803;&#31532;5&#35838;&#31532;2&#35838;&#26102;%20%20&#23569;&#24180;&#24403;&#33258;&#24378;\&#39532;&#24198;&#22686;%20-%20&#20013;&#22269;&#23569;&#24180;&#24378;.mp3" TargetMode="External"/><Relationship Id="rId2" Type="http://schemas.openxmlformats.org/officeDocument/2006/relationships/audio" Target="file:///F:\2019&#26149;&#19979;%20%20&#8212;&#8212;%20%20&#25945;&#23398;&#35838;&#20214;&#32769;&#24072;&#20256;\&#20154;&#25945;&#20061;&#19979;&#36947;&#27861;&#35838;&#20214;(1)\&#20154;&#25945;&#20061;&#19979;&#36947;&#27861;&#35838;&#20214;\&#31532;3&#21333;&#20803;\&#31532;3&#21333;&#20803;&#31532;5&#35838;&#31532;2&#35838;&#26102;%20%20&#23569;&#24180;&#24403;&#33258;&#24378;\&#39532;&#24198;&#22686;%20-%20&#20013;&#22269;&#23569;&#24180;&#24378;.mp3" TargetMode="External"/><Relationship Id="rId1" Type="http://schemas.openxmlformats.org/officeDocument/2006/relationships/image" Target="../media/image90.jpeg"/></Relationships>
</file>

<file path=ppt/slides/_rels/slide2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8.jpeg"/></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3.jpeg"/><Relationship Id="rId1" Type="http://schemas.openxmlformats.org/officeDocument/2006/relationships/image" Target="../media/image92.jpeg"/></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5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95.png"/><Relationship Id="rId3" Type="http://schemas.microsoft.com/office/2007/relationships/media" Target="file:///F:\2019&#26149;&#19979;%20%20&#8212;&#8212;%20%20&#25945;&#23398;&#35838;&#20214;&#32769;&#24072;&#20256;\&#20154;&#25945;&#20061;&#19979;&#36947;&#27861;&#35838;&#20214;(1)\&#20154;&#25945;&#20061;&#19979;&#36947;&#27861;&#35838;&#20214;\&#31532;3&#21333;&#20803;\&#31532;3&#21333;&#20803;&#31532;5&#35838;&#31532;2&#35838;&#26102;%20%20&#23569;&#24180;&#24403;&#33258;&#24378;\&#20013;&#21326;&#25991;&#21270;%20&#28304;&#36828;&#27969;&#38271;.mp4" TargetMode="External"/><Relationship Id="rId2" Type="http://schemas.openxmlformats.org/officeDocument/2006/relationships/video" Target="file:///F:\2019&#26149;&#19979;%20%20&#8212;&#8212;%20%20&#25945;&#23398;&#35838;&#20214;&#32769;&#24072;&#20256;\&#20154;&#25945;&#20061;&#19979;&#36947;&#27861;&#35838;&#20214;(1)\&#20154;&#25945;&#20061;&#19979;&#36947;&#27861;&#35838;&#20214;\&#31532;3&#21333;&#20803;\&#31532;3&#21333;&#20803;&#31532;5&#35838;&#31532;2&#35838;&#26102;%20%20&#23569;&#24180;&#24403;&#33258;&#24378;\&#20013;&#21326;&#25991;&#21270;%20&#28304;&#36828;&#27969;&#38271;.mp4" TargetMode="External"/><Relationship Id="rId1" Type="http://schemas.openxmlformats.org/officeDocument/2006/relationships/image" Target="../media/image94.png"/></Relationships>
</file>

<file path=ppt/slides/_rels/slide25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100.jpeg"/><Relationship Id="rId4" Type="http://schemas.openxmlformats.org/officeDocument/2006/relationships/image" Target="../media/image99.jpeg"/><Relationship Id="rId3" Type="http://schemas.openxmlformats.org/officeDocument/2006/relationships/image" Target="../media/image98.jpeg"/><Relationship Id="rId2" Type="http://schemas.openxmlformats.org/officeDocument/2006/relationships/image" Target="../media/image97.png"/><Relationship Id="rId1" Type="http://schemas.openxmlformats.org/officeDocument/2006/relationships/image" Target="../media/image96.png"/></Relationships>
</file>

<file path=ppt/slides/_rels/slide2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6.png"/><Relationship Id="rId1" Type="http://schemas.openxmlformats.org/officeDocument/2006/relationships/image" Target="../media/image101.jpeg"/></Relationships>
</file>

<file path=ppt/slides/_rels/slide2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3.jpeg"/><Relationship Id="rId1" Type="http://schemas.openxmlformats.org/officeDocument/2006/relationships/image" Target="../media/image102.jpeg"/></Relationships>
</file>

<file path=ppt/slides/_rels/slide25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07.jpeg"/><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image" Target="../media/image104.jpeg"/></Relationships>
</file>

<file path=ppt/slides/_rels/slide259.xml.rels><?xml version="1.0" encoding="UTF-8" standalone="yes"?>
<Relationships xmlns="http://schemas.openxmlformats.org/package/2006/relationships"><Relationship Id="rId9" Type="http://schemas.openxmlformats.org/officeDocument/2006/relationships/hyperlink" Target="http://www.china.org.cn/chinac/wlc/exhibition/cfa/clothes/044.jpg" TargetMode="External"/><Relationship Id="rId8" Type="http://schemas.openxmlformats.org/officeDocument/2006/relationships/image" Target="../media/image111.jpeg"/><Relationship Id="rId7" Type="http://schemas.openxmlformats.org/officeDocument/2006/relationships/hyperlink" Target="http://www.china.org.cn/chinac/wlc/exhibition/cfa/clothes/046.jpg" TargetMode="External"/><Relationship Id="rId6" Type="http://schemas.openxmlformats.org/officeDocument/2006/relationships/image" Target="../media/image110.jpeg"/><Relationship Id="rId5" Type="http://schemas.openxmlformats.org/officeDocument/2006/relationships/hyperlink" Target="http://www.china.org.cn/chinac/wlc/exhibition/cfa/clothes/047.jpg" TargetMode="External"/><Relationship Id="rId4" Type="http://schemas.openxmlformats.org/officeDocument/2006/relationships/image" Target="../media/image109.jpeg"/><Relationship Id="rId3" Type="http://schemas.openxmlformats.org/officeDocument/2006/relationships/hyperlink" Target="http://www.china.org.cn/chinac/wlc/exhibition/cfa/clothes/048.jpg" TargetMode="External"/><Relationship Id="rId2" Type="http://schemas.openxmlformats.org/officeDocument/2006/relationships/image" Target="../media/image108.jpeg"/><Relationship Id="rId19" Type="http://schemas.openxmlformats.org/officeDocument/2006/relationships/notesSlide" Target="../notesSlides/notesSlide29.xml"/><Relationship Id="rId18" Type="http://schemas.openxmlformats.org/officeDocument/2006/relationships/slideLayout" Target="../slideLayouts/slideLayout7.xml"/><Relationship Id="rId17" Type="http://schemas.openxmlformats.org/officeDocument/2006/relationships/image" Target="../media/image116.jpeg"/><Relationship Id="rId16" Type="http://schemas.openxmlformats.org/officeDocument/2006/relationships/image" Target="../media/image115.jpeg"/><Relationship Id="rId15" Type="http://schemas.openxmlformats.org/officeDocument/2006/relationships/hyperlink" Target="http://www.china.org.cn/chinac/wlc/exhibition/cfa/clothes/021.jpg" TargetMode="External"/><Relationship Id="rId14" Type="http://schemas.openxmlformats.org/officeDocument/2006/relationships/image" Target="../media/image114.jpeg"/><Relationship Id="rId13" Type="http://schemas.openxmlformats.org/officeDocument/2006/relationships/hyperlink" Target="http://www.china.org.cn/chinac/wlc/exhibition/cfa/clothes/001.jpg" TargetMode="External"/><Relationship Id="rId12" Type="http://schemas.openxmlformats.org/officeDocument/2006/relationships/image" Target="../media/image113.jpeg"/><Relationship Id="rId11" Type="http://schemas.openxmlformats.org/officeDocument/2006/relationships/hyperlink" Target="http://www.china.org.cn/chinac/wlc/exhibition/cfa/clothes/043.jpg" TargetMode="External"/><Relationship Id="rId10" Type="http://schemas.openxmlformats.org/officeDocument/2006/relationships/image" Target="../media/image112.jpeg"/><Relationship Id="rId1" Type="http://schemas.openxmlformats.org/officeDocument/2006/relationships/hyperlink" Target="http://www.china.org.cn/chinac/wlc/exhibition/cfa/clothes/049.jpg"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jpeg"/></Relationships>
</file>

<file path=ppt/slides/_rels/slide2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1.jpeg"/><Relationship Id="rId1" Type="http://schemas.openxmlformats.org/officeDocument/2006/relationships/image" Target="../media/image120.jpeg"/></Relationships>
</file>

<file path=ppt/slides/_rels/slide26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6.png"/><Relationship Id="rId2" Type="http://schemas.openxmlformats.org/officeDocument/2006/relationships/image" Target="../media/image122.jpeg"/><Relationship Id="rId1" Type="http://schemas.openxmlformats.org/officeDocument/2006/relationships/hyperlink" Target="../&#20013;&#21326;&#25991;&#21270;/Img226672819.swf" TargetMode="Externa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3.jpeg"/></Relationships>
</file>

<file path=ppt/slides/_rels/slide2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4.png"/></Relationships>
</file>

<file path=ppt/slides/_rels/slide2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5.jpeg"/></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27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7.jpeg"/><Relationship Id="rId1" Type="http://schemas.openxmlformats.org/officeDocument/2006/relationships/image" Target="../media/image126.png"/></Relationships>
</file>

<file path=ppt/slides/_rels/slide2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8.jpeg"/></Relationships>
</file>

<file path=ppt/slides/_rels/slide2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9.jpeg"/></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2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0.png"/></Relationships>
</file>

<file path=ppt/slides/_rels/slide2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1.png"/></Relationships>
</file>

<file path=ppt/slides/_rels/slide28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3.png"/><Relationship Id="rId1" Type="http://schemas.openxmlformats.org/officeDocument/2006/relationships/image" Target="../media/image132.jpeg"/></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4.jpeg"/></Relationships>
</file>

<file path=ppt/slides/_rels/slide2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5.png"/></Relationships>
</file>

<file path=ppt/slides/_rels/slide2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2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6.jpeg"/></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8.jpeg"/></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2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7.jpeg"/></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30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9.jpeg"/><Relationship Id="rId1" Type="http://schemas.openxmlformats.org/officeDocument/2006/relationships/image" Target="../media/image138.jpeg"/></Relationships>
</file>

<file path=ppt/slides/_rels/slide3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1.jpeg"/><Relationship Id="rId1" Type="http://schemas.openxmlformats.org/officeDocument/2006/relationships/image" Target="../media/image140.jpeg"/></Relationships>
</file>

<file path=ppt/slides/_rels/slide30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3.jpeg"/><Relationship Id="rId1" Type="http://schemas.openxmlformats.org/officeDocument/2006/relationships/image" Target="../media/image142.png"/></Relationships>
</file>

<file path=ppt/slides/_rels/slide30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5.jpeg"/><Relationship Id="rId1" Type="http://schemas.openxmlformats.org/officeDocument/2006/relationships/image" Target="../media/image144.jpeg"/></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7.png"/></Relationships>
</file>

<file path=ppt/slides/_rels/slide3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8.png"/></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8.jpeg"/></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9.png"/></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0.jpeg"/></Relationships>
</file>

<file path=ppt/slides/_rels/slide3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1.jpeg"/></Relationships>
</file>

<file path=ppt/slides/_rels/slide3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2.jpeg"/></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GIF"/></Relationships>
</file>

<file path=ppt/slides/_rels/slide3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4.png"/></Relationships>
</file>

<file path=ppt/slides/_rels/slide3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56.png"/><Relationship Id="rId3" Type="http://schemas.microsoft.com/office/2007/relationships/media" Target="file:///F:\2019&#26149;&#19979;%20%20&#8212;&#8212;%20%20&#25945;&#23398;&#35838;&#20214;&#32769;&#24072;&#20256;\&#20154;&#25945;&#20061;&#19979;&#36947;&#27861;&#35838;&#20214;(1)\&#20154;&#25945;&#20061;&#19979;&#36947;&#27861;&#35838;&#20214;\&#31532;3&#21333;&#20803;\&#31532;3&#21333;&#20803;&#31532;7&#35838;&#31532;2&#35838;&#26102;%20%20&#36208;&#21521;&#26410;&#26469;\&#25105;&#30340;&#26410;&#26469;&#19981;&#26159;&#26790;.mp3" TargetMode="External"/><Relationship Id="rId2" Type="http://schemas.openxmlformats.org/officeDocument/2006/relationships/audio" Target="file:///F:\2019&#26149;&#19979;%20%20&#8212;&#8212;%20%20&#25945;&#23398;&#35838;&#20214;&#32769;&#24072;&#20256;\&#20154;&#25945;&#20061;&#19979;&#36947;&#27861;&#35838;&#20214;(1)\&#20154;&#25945;&#20061;&#19979;&#36947;&#27861;&#35838;&#20214;\&#31532;3&#21333;&#20803;\&#31532;3&#21333;&#20803;&#31532;7&#35838;&#31532;2&#35838;&#26102;%20%20&#36208;&#21521;&#26410;&#26469;\&#25105;&#30340;&#26410;&#26469;&#19981;&#26159;&#26790;.mp3" TargetMode="External"/><Relationship Id="rId1" Type="http://schemas.openxmlformats.org/officeDocument/2006/relationships/image" Target="../media/image155.jpeg"/></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8.jpeg"/></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7.png"/><Relationship Id="rId1" Type="http://schemas.openxmlformats.org/officeDocument/2006/relationships/image" Target="../media/image19.jpeg"/></Relationships>
</file>

<file path=ppt/slides/_rels/slide3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GIF"/></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8.jpeg"/></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0.png"/></Relationships>
</file>

<file path=ppt/slides/_rels/slide3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6.GIF"/></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1.jpeg"/></Relationships>
</file>

<file path=ppt/slides/_rels/slide3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2.png"/></Relationships>
</file>

<file path=ppt/slides/_rels/slide3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3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3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3.png"/></Relationships>
</file>

<file path=ppt/slides/_rels/slide3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4.png"/></Relationships>
</file>

<file path=ppt/slides/_rels/slide3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5.png"/></Relationships>
</file>

<file path=ppt/slides/_rels/slide3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5.png"/></Relationships>
</file>

<file path=ppt/slides/_rels/slide3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7.png"/><Relationship Id="rId1" Type="http://schemas.openxmlformats.org/officeDocument/2006/relationships/image" Target="../media/image166.png"/></Relationships>
</file>

<file path=ppt/slides/_rels/slide3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8.png"/></Relationships>
</file>

<file path=ppt/slides/_rels/slide3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8.png"/></Relationships>
</file>

<file path=ppt/slides/_rels/slide3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9.png"/></Relationships>
</file>

<file path=ppt/slides/_rels/slide3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0.png"/></Relationships>
</file>

<file path=ppt/slides/_rels/slide36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0.png"/><Relationship Id="rId1" Type="http://schemas.openxmlformats.org/officeDocument/2006/relationships/image" Target="../media/image171.png"/></Relationships>
</file>

<file path=ppt/slides/_rels/slide3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2.png"/></Relationships>
</file>

<file path=ppt/slides/_rels/slide3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3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3.png"/></Relationships>
</file>

<file path=ppt/slides/_rels/slide3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3.png"/></Relationships>
</file>

<file path=ppt/slides/_rels/slide3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4.png"/></Relationships>
</file>

<file path=ppt/slides/_rels/slide3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5.png"/></Relationships>
</file>

<file path=ppt/slides/_rels/slide3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6.png"/></Relationships>
</file>

<file path=ppt/slides/_rels/slide3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7.png"/></Relationships>
</file>

<file path=ppt/slides/_rels/slide3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8.png"/></Relationships>
</file>

<file path=ppt/slides/_rels/slide3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9.png"/></Relationships>
</file>

<file path=ppt/slides/_rels/slide3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0.png"/></Relationships>
</file>

<file path=ppt/slides/_rels/slide3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2.png"/><Relationship Id="rId1" Type="http://schemas.openxmlformats.org/officeDocument/2006/relationships/image" Target="../media/image181.png"/></Relationships>
</file>

<file path=ppt/slides/_rels/slide3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3.png"/></Relationships>
</file>

<file path=ppt/slides/_rels/slide3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4.png"/></Relationships>
</file>

<file path=ppt/slides/_rels/slide3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5.png"/></Relationships>
</file>

<file path=ppt/slides/_rels/slide3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6.png"/></Relationships>
</file>

<file path=ppt/slides/_rels/slide3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7.png"/></Relationships>
</file>

<file path=ppt/slides/_rels/slide3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8.png"/></Relationships>
</file>

<file path=ppt/slides/_rels/slide3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9.png"/></Relationships>
</file>

<file path=ppt/slides/_rels/slide3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9.png"/></Relationships>
</file>

<file path=ppt/slides/_rels/slide3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1.png"/></Relationships>
</file>

<file path=ppt/slides/_rels/slide3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2.png"/></Relationships>
</file>

<file path=ppt/slides/_rels/slide3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2.png"/></Relationships>
</file>

<file path=ppt/slides/_rels/slide3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3.png"/></Relationships>
</file>

<file path=ppt/slides/_rels/slide39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5.png"/><Relationship Id="rId1" Type="http://schemas.openxmlformats.org/officeDocument/2006/relationships/image" Target="../media/image194.png"/></Relationships>
</file>

<file path=ppt/slides/_rels/slide3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6.png"/></Relationships>
</file>

<file path=ppt/slides/_rels/slide3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6.png"/></Relationships>
</file>

<file path=ppt/slides/_rels/slide39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7.png"/></Relationships>
</file>

<file path=ppt/slides/_rels/slide39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7.png"/></Relationships>
</file>

<file path=ppt/slides/_rels/slide3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8.png"/></Relationships>
</file>

<file path=ppt/slides/_rels/slide40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9.png"/></Relationships>
</file>

<file path=ppt/slides/_rels/slide40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0.png"/></Relationships>
</file>

<file path=ppt/slides/_rels/slide40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1.png"/></Relationships>
</file>

<file path=ppt/slides/_rels/slide40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1.png"/></Relationships>
</file>

<file path=ppt/slides/_rels/slide40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2.png"/></Relationships>
</file>

<file path=ppt/slides/_rels/slide40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2.png"/></Relationships>
</file>

<file path=ppt/slides/_rels/slide40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04.png"/><Relationship Id="rId1" Type="http://schemas.openxmlformats.org/officeDocument/2006/relationships/image" Target="../media/image203.png"/></Relationships>
</file>

<file path=ppt/slides/_rels/slide40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5.png"/></Relationships>
</file>

<file path=ppt/slides/_rels/slide40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6.png"/></Relationships>
</file>

<file path=ppt/slides/_rels/slide4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7.png"/></Relationships>
</file>

<file path=ppt/slides/_rels/slide4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8.png"/></Relationships>
</file>

<file path=ppt/slides/_rels/slide4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9.png"/></Relationships>
</file>

<file path=ppt/slides/_rels/slide4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0.png"/></Relationships>
</file>

<file path=ppt/slides/_rels/slide4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0.png"/></Relationships>
</file>

<file path=ppt/slides/_rels/slide4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0.png"/></Relationships>
</file>

<file path=ppt/slides/_rels/slide4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1.png"/></Relationships>
</file>

<file path=ppt/slides/_rels/slide4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1.png"/></Relationships>
</file>

<file path=ppt/slides/_rels/slide4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jpeg"/></Relationships>
</file>

<file path=ppt/slides/_rels/slide4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2.png"/></Relationships>
</file>

<file path=ppt/slides/_rels/slide4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3.png"/></Relationships>
</file>

<file path=ppt/slides/_rels/slide4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4.png"/></Relationships>
</file>

<file path=ppt/slides/_rels/slide4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4.png"/></Relationships>
</file>

<file path=ppt/slides/_rels/slide4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5.png"/></Relationships>
</file>

<file path=ppt/slides/_rels/slide4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5.png"/></Relationships>
</file>

<file path=ppt/slides/_rels/slide4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6.png"/></Relationships>
</file>

<file path=ppt/slides/_rels/slide4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7.png"/></Relationships>
</file>

<file path=ppt/slides/_rels/slide4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7.png"/></Relationships>
</file>

<file path=ppt/slides/_rels/slide4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9.png"/><Relationship Id="rId1" Type="http://schemas.openxmlformats.org/officeDocument/2006/relationships/image" Target="../media/image218.png"/></Relationships>
</file>

<file path=ppt/slides/_rels/slide4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0.png"/></Relationships>
</file>

<file path=ppt/slides/_rels/slide4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1.png"/></Relationships>
</file>

<file path=ppt/slides/_rels/slide4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2.png"/></Relationships>
</file>

<file path=ppt/slides/_rels/slide4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4.png"/><Relationship Id="rId1" Type="http://schemas.openxmlformats.org/officeDocument/2006/relationships/image" Target="../media/image223.png"/></Relationships>
</file>

<file path=ppt/slides/_rels/slide4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4.png"/></Relationships>
</file>

<file path=ppt/slides/_rels/slide4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5.png"/></Relationships>
</file>

<file path=ppt/slides/_rels/slide4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6.png"/></Relationships>
</file>

<file path=ppt/slides/_rels/slide4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7.png"/></Relationships>
</file>

<file path=ppt/slides/_rels/slide4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8.png"/></Relationships>
</file>

<file path=ppt/slides/_rels/slide4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9.png"/></Relationships>
</file>

<file path=ppt/slides/_rels/slide4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9.png"/></Relationships>
</file>

<file path=ppt/slides/_rels/slide4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1.png"/><Relationship Id="rId1" Type="http://schemas.openxmlformats.org/officeDocument/2006/relationships/image" Target="../media/image230.png"/></Relationships>
</file>

<file path=ppt/slides/_rels/slide4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2.png"/></Relationships>
</file>

<file path=ppt/slides/_rels/slide4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2.png"/></Relationships>
</file>

<file path=ppt/slides/_rels/slide4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3.png"/></Relationships>
</file>

<file path=ppt/slides/_rels/slide4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3.png"/></Relationships>
</file>

<file path=ppt/slides/_rels/slide4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4.png"/></Relationships>
</file>

<file path=ppt/slides/_rels/slide4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4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5.png"/></Relationships>
</file>

<file path=ppt/slides/_rels/slide4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6.png"/></Relationships>
</file>

<file path=ppt/slides/_rels/slide4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6.png"/></Relationships>
</file>

<file path=ppt/slides/_rels/slide4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7.png"/></Relationships>
</file>

<file path=ppt/slides/_rels/slide4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8.png"/></Relationships>
</file>

<file path=ppt/slides/_rels/slide4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8.png"/></Relationships>
</file>

<file path=ppt/slides/_rels/slide4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9.png"/></Relationships>
</file>

<file path=ppt/slides/_rels/slide4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0.png"/></Relationships>
</file>

<file path=ppt/slides/_rels/slide4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1.png"/><Relationship Id="rId1" Type="http://schemas.openxmlformats.org/officeDocument/2006/relationships/image" Target="../media/image240.png"/></Relationships>
</file>

<file path=ppt/slides/_rels/slide4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3.png"/></Relationships>
</file>

<file path=ppt/slides/_rels/slide4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4.png"/></Relationships>
</file>

<file path=ppt/slides/_rels/slide4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4.png"/></Relationships>
</file>

<file path=ppt/slides/_rels/slide4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5.png"/></Relationships>
</file>

<file path=ppt/slides/_rels/slide4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6.png"/></Relationships>
</file>

<file path=ppt/slides/_rels/slide4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6.png"/></Relationships>
</file>

<file path=ppt/slides/_rels/slide4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7.png"/></Relationships>
</file>

<file path=ppt/slides/_rels/slide4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8.png"/></Relationships>
</file>

<file path=ppt/slides/_rels/slide4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9.png"/></Relationships>
</file>

<file path=ppt/slides/_rels/slide4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9.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4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0.png"/></Relationships>
</file>

<file path=ppt/slides/_rels/slide4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0.png"/></Relationships>
</file>

<file path=ppt/slides/_rels/slide4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2.png"/><Relationship Id="rId1" Type="http://schemas.openxmlformats.org/officeDocument/2006/relationships/image" Target="../media/image251.png"/></Relationships>
</file>

<file path=ppt/slides/_rels/slide4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3.png"/></Relationships>
</file>

<file path=ppt/slides/_rels/slide4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3.png"/></Relationships>
</file>

<file path=ppt/slides/_rels/slide4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4.png"/></Relationships>
</file>

<file path=ppt/slides/_rels/slide4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4.png"/></Relationships>
</file>

<file path=ppt/slides/_rels/slide47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6.png"/><Relationship Id="rId1" Type="http://schemas.openxmlformats.org/officeDocument/2006/relationships/image" Target="../media/image255.png"/></Relationships>
</file>

<file path=ppt/slides/_rels/slide4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7.png"/></Relationships>
</file>

<file path=ppt/slides/_rels/slide4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4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7.png"/></Relationships>
</file>

<file path=ppt/slides/_rels/slide4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8.png"/></Relationships>
</file>

<file path=ppt/slides/_rels/slide4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8.png"/></Relationships>
</file>

<file path=ppt/slides/_rels/slide4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9.png"/></Relationships>
</file>

<file path=ppt/slides/_rels/slide4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0.png"/></Relationships>
</file>

<file path=ppt/slides/_rels/slide4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0.png"/></Relationships>
</file>

<file path=ppt/slides/_rels/slide4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1.png"/></Relationships>
</file>

<file path=ppt/slides/_rels/slide4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2.png"/></Relationships>
</file>

<file path=ppt/slides/_rels/slide48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2.png"/><Relationship Id="rId1" Type="http://schemas.openxmlformats.org/officeDocument/2006/relationships/image" Target="../media/image263.png"/></Relationships>
</file>

<file path=ppt/slides/_rels/slide4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5.png"/></Relationships>
</file>

<file path=ppt/slides/_rels/slide49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6.png"/></Relationships>
</file>

<file path=ppt/slides/_rels/slide4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7.png"/></Relationships>
</file>

<file path=ppt/slides/_rels/slide49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8.png"/></Relationships>
</file>

<file path=ppt/slides/_rels/slide4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8.png"/></Relationships>
</file>

<file path=ppt/slides/_rels/slide49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9.png"/></Relationships>
</file>

<file path=ppt/slides/_rels/slide4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9.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6.png"/><Relationship Id="rId2" Type="http://schemas.microsoft.com/office/2007/relationships/media" Target="file:///\\C7\f\2019&#26149;&#19979;&#35838;&#20214;&#21046;&#30424;\&#24453;&#21046;&#30424;\9&#24180;&#32423;&#36947;&#24503;&#19982;&#27861;&#27835;&#20154;&#25945;&#29256;&#19979;&#20876;&#12298;&#31934;&#33521;&#26032;&#35838;&#22530;&#12299;\9&#19979;&#36947;&#24503;&#19982;&#27861;&#27835;&#8212;&#8212;&#25945;&#23398;&#36164;&#28304;\2&#12289;&#19978;&#35838;&#25945;&#23398;&#35838;&#20214;\&#31532;1&#21333;&#20803;\&#31532;1&#21333;&#20803;&#31532;&#20108;&#35838;\&#20108;&#25112;&#20013;&#26368;&#24808;&#30340;&#19968;&#27425;&#25112;&#24441;&#65281;&#20260;&#20129;&#20102;200&#22810;&#19975;&#20154;&#65281;-&#22269;&#35821;&#27969;&#30021;.mp4" TargetMode="External"/><Relationship Id="rId1" Type="http://schemas.openxmlformats.org/officeDocument/2006/relationships/video" Target="file:///\\C7\f\2019&#26149;&#19979;&#35838;&#20214;&#21046;&#30424;\&#24453;&#21046;&#30424;\9&#24180;&#32423;&#36947;&#24503;&#19982;&#27861;&#27835;&#20154;&#25945;&#29256;&#19979;&#20876;&#12298;&#31934;&#33521;&#26032;&#35838;&#22530;&#12299;\9&#19979;&#36947;&#24503;&#19982;&#27861;&#27835;&#8212;&#8212;&#25945;&#23398;&#36164;&#28304;\2&#12289;&#19978;&#35838;&#25945;&#23398;&#35838;&#20214;\&#31532;1&#21333;&#20803;\&#31532;1&#21333;&#20803;&#31532;&#20108;&#35838;\&#20108;&#25112;&#20013;&#26368;&#24808;&#30340;&#19968;&#27425;&#25112;&#24441;&#65281;&#20260;&#20129;&#20102;200&#22810;&#19975;&#20154;&#65281;-&#22269;&#35821;&#27969;&#30021;.mp4"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7.png"/><Relationship Id="rId2" Type="http://schemas.microsoft.com/office/2007/relationships/media" Target="file:///\\C7\f\2019&#26149;&#19979;&#35838;&#20214;&#21046;&#30424;\&#24453;&#21046;&#30424;\9&#24180;&#32423;&#36947;&#24503;&#19982;&#27861;&#27835;&#20154;&#25945;&#29256;&#19979;&#20876;&#12298;&#31934;&#33521;&#26032;&#35838;&#22530;&#12299;\9&#19979;&#36947;&#24503;&#19982;&#27861;&#27835;&#8212;&#8212;&#25945;&#23398;&#36164;&#28304;\2&#12289;&#19978;&#35838;&#25945;&#23398;&#35838;&#20214;\&#31532;1&#21333;&#20803;\&#31532;1&#21333;&#20803;&#31532;&#20108;&#35838;\&#21407;&#23376;&#24377;&#27527;&#8212;&#8212;&#19968;&#22330;&#21487;&#20197;&#36991;&#20813;&#30340;&#31354;&#21069;&#22823;&#28798;&#38590;-&#22269;&#35821;&#27969;&#30021;.mp4" TargetMode="External"/><Relationship Id="rId1" Type="http://schemas.openxmlformats.org/officeDocument/2006/relationships/video" Target="file:///\\C7\f\2019&#26149;&#19979;&#35838;&#20214;&#21046;&#30424;\&#24453;&#21046;&#30424;\9&#24180;&#32423;&#36947;&#24503;&#19982;&#27861;&#27835;&#20154;&#25945;&#29256;&#19979;&#20876;&#12298;&#31934;&#33521;&#26032;&#35838;&#22530;&#12299;\9&#19979;&#36947;&#24503;&#19982;&#27861;&#27835;&#8212;&#8212;&#25945;&#23398;&#36164;&#28304;\2&#12289;&#19978;&#35838;&#25945;&#23398;&#35838;&#20214;\&#31532;1&#21333;&#20803;\&#31532;1&#21333;&#20803;&#31532;&#20108;&#35838;\&#21407;&#23376;&#24377;&#27527;&#8212;&#8212;&#19968;&#22330;&#21487;&#20197;&#36991;&#20813;&#30340;&#31354;&#21069;&#22823;&#28798;&#38590;-&#22269;&#35821;&#27969;&#30021;.mp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2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6.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37.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8.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ntitl11ed"/>
          <p:cNvPicPr>
            <a:picLocks noChangeAspect="1"/>
          </p:cNvPicPr>
          <p:nvPr/>
        </p:nvPicPr>
        <p:blipFill>
          <a:blip r:embed="rId1"/>
          <a:stretch>
            <a:fillRect/>
          </a:stretch>
        </p:blipFill>
        <p:spPr>
          <a:xfrm>
            <a:off x="216479" y="1271905"/>
            <a:ext cx="5716686" cy="3602990"/>
          </a:xfrm>
          <a:prstGeom prst="rect">
            <a:avLst/>
          </a:prstGeom>
        </p:spPr>
      </p:pic>
      <p:sp>
        <p:nvSpPr>
          <p:cNvPr id="15" name="文本框 14"/>
          <p:cNvSpPr txBox="1"/>
          <p:nvPr/>
        </p:nvSpPr>
        <p:spPr>
          <a:xfrm>
            <a:off x="6550224" y="1492250"/>
            <a:ext cx="5331976" cy="1568450"/>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中国浙江乌镇，一个酒店正在接受来自澳大利亚旅客的预订。</a:t>
            </a:r>
            <a:endParaRPr lang="zh-CN" altLang="en-US" sz="3200" b="1">
              <a:solidFill>
                <a:srgbClr val="FF0000"/>
              </a:solidFill>
              <a:latin typeface="Calibri" panose="020F0502020204030204" charset="0"/>
              <a:ea typeface="宋体" panose="02010600030101010101" pitchFamily="2" charset="-122"/>
            </a:endParaRPr>
          </a:p>
        </p:txBody>
      </p:sp>
      <p:pic>
        <p:nvPicPr>
          <p:cNvPr id="3" name="图片 2" descr="untit21led"/>
          <p:cNvPicPr>
            <a:picLocks noChangeAspect="1"/>
          </p:cNvPicPr>
          <p:nvPr/>
        </p:nvPicPr>
        <p:blipFill>
          <a:blip r:embed="rId2"/>
          <a:stretch>
            <a:fillRect/>
          </a:stretch>
        </p:blipFill>
        <p:spPr>
          <a:xfrm>
            <a:off x="6550224" y="3234055"/>
            <a:ext cx="5331976" cy="3371850"/>
          </a:xfrm>
          <a:prstGeom prst="rect">
            <a:avLst/>
          </a:prstGeom>
        </p:spPr>
      </p:pic>
      <p:sp>
        <p:nvSpPr>
          <p:cNvPr id="5" name="文本框 4"/>
          <p:cNvSpPr txBox="1"/>
          <p:nvPr/>
        </p:nvSpPr>
        <p:spPr>
          <a:xfrm>
            <a:off x="601189" y="5037455"/>
            <a:ext cx="5331976" cy="1568450"/>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意大利米兰，一场时装秀正在表演，世界各在的时装爱好者都在收看现场直播。</a:t>
            </a:r>
            <a:endParaRPr lang="zh-CN" altLang="en-US" sz="3200" b="1">
              <a:solidFill>
                <a:srgbClr val="FF0000"/>
              </a:solidFill>
              <a:latin typeface="Calibri" panose="020F0502020204030204" charset="0"/>
              <a:ea typeface="宋体" panose="02010600030101010101" pitchFamily="2" charset="-122"/>
            </a:endParaRPr>
          </a:p>
        </p:txBody>
      </p:sp>
      <p:pic>
        <p:nvPicPr>
          <p:cNvPr id="94230" name="图片 1" descr="组48325同意"/>
          <p:cNvPicPr>
            <a:picLocks noChangeAspect="1"/>
          </p:cNvPicPr>
          <p:nvPr/>
        </p:nvPicPr>
        <p:blipFill>
          <a:blip r:embed="rId3"/>
          <a:srcRect/>
          <a:stretch>
            <a:fillRect/>
          </a:stretch>
        </p:blipFill>
        <p:spPr bwMode="auto">
          <a:xfrm>
            <a:off x="294563" y="546418"/>
            <a:ext cx="2388566" cy="608012"/>
          </a:xfrm>
          <a:prstGeom prst="rect">
            <a:avLst/>
          </a:prstGeom>
          <a:noFill/>
          <a:ln w="9525">
            <a:noFill/>
            <a:miter lim="800000"/>
            <a:headEnd/>
            <a:tailEnd/>
          </a:ln>
        </p:spPr>
      </p:pic>
      <p:sp>
        <p:nvSpPr>
          <p:cNvPr id="94232" name="文本框 7"/>
          <p:cNvSpPr txBox="1">
            <a:spLocks noChangeArrowheads="1"/>
          </p:cNvSpPr>
          <p:nvPr/>
        </p:nvSpPr>
        <p:spPr bwMode="auto">
          <a:xfrm>
            <a:off x="601188" y="570865"/>
            <a:ext cx="1815627" cy="583565"/>
          </a:xfrm>
          <a:prstGeom prst="rect">
            <a:avLst/>
          </a:prstGeom>
          <a:noFill/>
          <a:ln w="9525">
            <a:noFill/>
            <a:miter lim="800000"/>
          </a:ln>
        </p:spPr>
        <p:txBody>
          <a:bodyPr wrap="none">
            <a:spAutoFit/>
          </a:bodyPr>
          <a:lstStyle/>
          <a:p>
            <a:pPr eaLnBrk="0" hangingPunct="0">
              <a:buFont typeface="Arial" panose="020B0604020202020204" pitchFamily="34" charset="0"/>
              <a:buNone/>
            </a:pPr>
            <a:r>
              <a:rPr lang="zh-CN" altLang="en-US" sz="3200" b="1">
                <a:solidFill>
                  <a:srgbClr val="FF0000"/>
                </a:solidFill>
                <a:latin typeface="+mn-ea"/>
                <a:ea typeface="+mn-ea"/>
                <a:cs typeface="思源黑体 CN Heavy"/>
              </a:rPr>
              <a:t>社会观察</a:t>
            </a:r>
            <a:endParaRPr lang="zh-CN" altLang="en-US" sz="3200" b="1">
              <a:solidFill>
                <a:srgbClr val="FF0000"/>
              </a:solidFill>
              <a:latin typeface="+mn-ea"/>
              <a:ea typeface="+mn-ea"/>
              <a:cs typeface="思源黑体 CN Heavy"/>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
          <p:cNvSpPr txBox="1"/>
          <p:nvPr/>
        </p:nvSpPr>
        <p:spPr>
          <a:xfrm>
            <a:off x="332654" y="863283"/>
            <a:ext cx="4931079" cy="922020"/>
          </a:xfrm>
          <a:prstGeom prst="rect">
            <a:avLst/>
          </a:prstGeom>
          <a:noFill/>
          <a:ln w="9525">
            <a:noFill/>
          </a:ln>
        </p:spPr>
        <p:txBody>
          <a:bodyPr wrap="square" anchor="t">
            <a:spAutoFit/>
          </a:bodyPr>
          <a:lstStyle/>
          <a:p>
            <a:r>
              <a:rPr lang="zh-CN" altLang="en-US" sz="5400" b="1">
                <a:latin typeface="Calibri" panose="020F0502020204030204" charset="0"/>
                <a:ea typeface="宋体" panose="02010600030101010101" pitchFamily="2" charset="-122"/>
              </a:rPr>
              <a:t>小组合作探究：</a:t>
            </a:r>
            <a:endParaRPr lang="zh-CN" altLang="en-US" sz="5400" b="1">
              <a:latin typeface="Calibri" panose="020F0502020204030204" charset="0"/>
              <a:ea typeface="宋体" panose="02010600030101010101" pitchFamily="2" charset="-122"/>
            </a:endParaRPr>
          </a:p>
        </p:txBody>
      </p:sp>
      <p:sp>
        <p:nvSpPr>
          <p:cNvPr id="19" name="KSO_Shape"/>
          <p:cNvSpPr/>
          <p:nvPr/>
        </p:nvSpPr>
        <p:spPr>
          <a:xfrm>
            <a:off x="660229" y="2013585"/>
            <a:ext cx="8586138" cy="692150"/>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  </a:t>
            </a:r>
            <a:r>
              <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经济全球化给我们带来了哪些好处？</a:t>
            </a:r>
            <a:endPar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endParaRPr>
          </a:p>
        </p:txBody>
      </p:sp>
      <p:sp>
        <p:nvSpPr>
          <p:cNvPr id="5" name="矩形 15"/>
          <p:cNvSpPr/>
          <p:nvPr/>
        </p:nvSpPr>
        <p:spPr>
          <a:xfrm>
            <a:off x="161883" y="3154045"/>
            <a:ext cx="11771739" cy="2061210"/>
          </a:xfrm>
          <a:prstGeom prst="rect">
            <a:avLst/>
          </a:prstGeom>
          <a:solidFill>
            <a:srgbClr val="FFFF00"/>
          </a:solidFill>
          <a:ln w="9525">
            <a:noFill/>
          </a:ln>
        </p:spPr>
        <p:txBody>
          <a:bodyPr wrap="square" anchor="t">
            <a:spAutoFit/>
          </a:bodyPr>
          <a:lstStyle/>
          <a:p>
            <a:pPr eaLnBrk="0" hangingPunct="0"/>
            <a:r>
              <a:rPr lang="en-US" altLang="zh-CN" sz="3200" b="1" dirty="0">
                <a:solidFill>
                  <a:srgbClr val="C00000"/>
                </a:solidFill>
                <a:latin typeface="宋体" panose="02010600030101010101" pitchFamily="2" charset="-122"/>
                <a:ea typeface="宋体" panose="02010600030101010101" pitchFamily="2" charset="-122"/>
              </a:rPr>
              <a:t>    </a:t>
            </a:r>
            <a:r>
              <a:rPr lang="zh-CN" altLang="zh-CN" sz="3200" b="1" dirty="0">
                <a:solidFill>
                  <a:srgbClr val="C00000"/>
                </a:solidFill>
                <a:latin typeface="宋体" panose="02010600030101010101" pitchFamily="2" charset="-122"/>
                <a:ea typeface="宋体" panose="02010600030101010101" pitchFamily="2" charset="-122"/>
              </a:rPr>
              <a:t>第一，促进商品、资本和劳动力在全球流动，有利于在世界范围内配置资源，促进资源利用更加合理有效</a:t>
            </a:r>
            <a:endParaRPr lang="zh-CN" altLang="zh-CN" sz="3200" b="1" dirty="0">
              <a:solidFill>
                <a:srgbClr val="C00000"/>
              </a:solidFill>
              <a:latin typeface="宋体" panose="02010600030101010101" pitchFamily="2" charset="-122"/>
              <a:ea typeface="宋体" panose="02010600030101010101" pitchFamily="2" charset="-122"/>
            </a:endParaRPr>
          </a:p>
          <a:p>
            <a:pPr eaLnBrk="0" hangingPunct="0"/>
            <a:endParaRPr lang="zh-CN" altLang="zh-CN" sz="3200" b="1" dirty="0">
              <a:solidFill>
                <a:srgbClr val="C00000"/>
              </a:solidFill>
              <a:latin typeface="宋体" panose="02010600030101010101" pitchFamily="2" charset="-122"/>
              <a:ea typeface="宋体" panose="02010600030101010101" pitchFamily="2" charset="-122"/>
            </a:endParaRPr>
          </a:p>
          <a:p>
            <a:pPr eaLnBrk="0" hangingPunct="0"/>
            <a:r>
              <a:rPr lang="zh-CN" altLang="zh-CN" sz="3200" b="1" dirty="0">
                <a:solidFill>
                  <a:srgbClr val="C00000"/>
                </a:solidFill>
                <a:latin typeface="宋体" panose="02010600030101010101" pitchFamily="2" charset="-122"/>
                <a:ea typeface="宋体" panose="02010600030101010101" pitchFamily="2" charset="-122"/>
              </a:rPr>
              <a:t>    第二，使各国经济互相联系、相互依赖的程度不断加深</a:t>
            </a:r>
            <a:endParaRPr lang="zh-CN" altLang="zh-CN" sz="3200" b="1" dirty="0">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5"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7760" y="1125538"/>
            <a:ext cx="957119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zh-CN" sz="2400" b="1">
                <a:ea typeface="黑体" panose="02010609060101010101" charset="-122"/>
              </a:rPr>
              <a:t>材料一    共同利益是共同体生命之源。早在我国西汉时期，史学家司马迁就在《史记·货殖列传》中指出，“天下熙熙，皆为利来；天下攘攘，皆为利往。”厚植共同利益，化解旧秩序的惯性掣肘。倡导建设“人类命运共同体”的主张，其核心是各国平等、相互尊重与合作共赢，其本质是要重塑和谐发展的国际秩序。</a:t>
            </a:r>
            <a:endParaRPr lang="zh-CN" altLang="zh-CN"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plus(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04559" y="1004889"/>
            <a:ext cx="9179709"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25285" y="1412875"/>
            <a:ext cx="1053825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材料二    2015年9月28日，习近平同志在第七十届联大发表的重要讲话中提出，“大家一起发展才是真发展”“要秉承开放精神，推进互帮互助、互惠互利”。作为建设“人类命运共同体”具体体现的“一带一路”战略构想，其出发点和目标都基于共同利益的建设，任何不带偏见的人都会对此做出正面向好的积极评价。</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CALJJ30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79384" y="2997201"/>
            <a:ext cx="3588932" cy="340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_L51SCOF~_(8[3}][[WPJS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7271" y="836613"/>
            <a:ext cx="7105916"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to="" calcmode="lin" valueType="num">
                                      <p:cBhvr>
                                        <p:cTn id="11"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24255" y="1166814"/>
            <a:ext cx="1094031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zh-CN" sz="2400" b="1">
                <a:ea typeface="黑体" panose="02010609060101010101" charset="-122"/>
              </a:rPr>
              <a:t>材料三    在存在共同利益的国际社会中，由于实力的不均衡、相互依赖的不对称，国家获利大小并非对等。因此，建设人类命运共同体，习近平同志反复强调一定要秉承公平正义的理念，奉行互利互惠的原则，追求合作共赢的结果，在关注本国利益时兼顾他国合理关切，在谋求本国发展中促进各国共同发展，建立更加平等均衡的新型伙伴关系，同舟共济，权责共担。这正是提出人类命运共同体愿景的初衷，也是中国建设人类命运共同体的行动内涵。</a:t>
            </a:r>
            <a:endParaRPr lang="zh-CN" altLang="zh-CN"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 calcmode="lin" valueType="num">
                                      <p:cBhvr>
                                        <p:cTn id="12" dur="500"/>
                                        <p:tgtEl>
                                          <p:spTgt spid="38916"/>
                                        </p:tgtEl>
                                        <p:attrNameLst>
                                          <p:attrName>ppt_y</p:attrName>
                                        </p:attrNameLst>
                                      </p:cBhvr>
                                      <p:tavLst>
                                        <p:tav tm="0">
                                          <p:val>
                                            <p:strVal val="#ppt_y+#ppt_h*1.125000"/>
                                          </p:val>
                                        </p:tav>
                                        <p:tav tm="100000">
                                          <p:val>
                                            <p:strVal val="#ppt_y"/>
                                          </p:val>
                                        </p:tav>
                                      </p:tavLst>
                                    </p:anim>
                                    <p:animEffect transition="in" filter="wipe(up)">
                                      <p:cBhvr>
                                        <p:cTn id="13"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
          <p:cNvSpPr txBox="1">
            <a:spLocks noChangeArrowheads="1"/>
          </p:cNvSpPr>
          <p:nvPr/>
        </p:nvSpPr>
        <p:spPr bwMode="auto">
          <a:xfrm>
            <a:off x="624255" y="2852739"/>
            <a:ext cx="1074986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000" b="1">
                <a:ea typeface="黑体" panose="02010609060101010101" charset="-122"/>
              </a:rPr>
              <a:t> </a:t>
            </a:r>
            <a:r>
              <a:rPr lang="zh-CN" altLang="zh-CN" sz="2800" b="1">
                <a:ea typeface="黑体" panose="02010609060101010101" charset="-122"/>
              </a:rPr>
              <a:t>        小结：说明了构建人类命运共同体，各国要树立共同利益观。同家间要加强合作，相互信任，在谋求本国发展中促进各国共同发展，在追求本国利益时兼顾他国合理需要，注重人类长远利益，关注人类共同命运，打造人类命运共同体，通过对话、谈判、协商等方式促使各国达成共识，敦促各国为实现入类的共同目标采取一致行动。</a:t>
            </a:r>
            <a:endParaRPr lang="zh-CN" altLang="zh-CN" sz="2800" b="1">
              <a:ea typeface="黑体" panose="02010609060101010101" charset="-122"/>
            </a:endParaRPr>
          </a:p>
        </p:txBody>
      </p:sp>
      <p:sp>
        <p:nvSpPr>
          <p:cNvPr id="20483" name="文本框 4"/>
          <p:cNvSpPr txBox="1">
            <a:spLocks noChangeArrowheads="1"/>
          </p:cNvSpPr>
          <p:nvPr/>
        </p:nvSpPr>
        <p:spPr bwMode="auto">
          <a:xfrm>
            <a:off x="1680196" y="1916114"/>
            <a:ext cx="631615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ea typeface="黑体" panose="02010609060101010101" charset="-122"/>
              </a:rPr>
              <a:t>探究：以上三则材料共同说明了什么？</a:t>
            </a:r>
            <a:endParaRPr lang="zh-CN" altLang="en-US" sz="2800" b="1">
              <a:solidFill>
                <a:srgbClr val="FF0000"/>
              </a:solidFill>
              <a:ea typeface="黑体" panose="02010609060101010101" charset="-122"/>
            </a:endParaRPr>
          </a:p>
        </p:txBody>
      </p:sp>
      <p:sp>
        <p:nvSpPr>
          <p:cNvPr id="2" name="矩形 1"/>
          <p:cNvSpPr/>
          <p:nvPr/>
        </p:nvSpPr>
        <p:spPr>
          <a:xfrm rot="3068651">
            <a:off x="9883507" y="1052836"/>
            <a:ext cx="1415772" cy="830997"/>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8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8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23557" name="WordArt 10"/>
          <p:cNvSpPr>
            <a:spLocks noChangeArrowheads="1" noChangeShapeType="1" noTextEdit="1"/>
          </p:cNvSpPr>
          <p:nvPr/>
        </p:nvSpPr>
        <p:spPr bwMode="auto">
          <a:xfrm>
            <a:off x="239122" y="836614"/>
            <a:ext cx="2592241"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p:cTn id="7" dur="500"/>
                                        <p:tgtEl>
                                          <p:spTgt spid="20483"/>
                                        </p:tgtEl>
                                        <p:attrNameLst>
                                          <p:attrName>ppt_y</p:attrName>
                                        </p:attrNameLst>
                                      </p:cBhvr>
                                      <p:tavLst>
                                        <p:tav tm="0">
                                          <p:val>
                                            <p:strVal val="#ppt_y+#ppt_h*1.125000"/>
                                          </p:val>
                                        </p:tav>
                                        <p:tav tm="100000">
                                          <p:val>
                                            <p:strVal val="#ppt_y"/>
                                          </p:val>
                                        </p:tav>
                                      </p:tavLst>
                                    </p:anim>
                                    <p:animEffect transition="in" filter="wipe(up)">
                                      <p:cBhvr>
                                        <p:cTn id="8" dur="500"/>
                                        <p:tgtEl>
                                          <p:spTgt spid="20483"/>
                                        </p:tgtEl>
                                      </p:cBhvr>
                                    </p:animEffect>
                                  </p:childTnLst>
                                </p:cTn>
                              </p:par>
                            </p:childTnLst>
                          </p:cTn>
                        </p:par>
                      </p:childTnLst>
                    </p:cTn>
                  </p:par>
                  <p:par>
                    <p:cTn id="9" fill="hold">
                      <p:stCondLst>
                        <p:cond delay="indefinite"/>
                      </p:stCondLst>
                      <p:childTnLst>
                        <p:par>
                          <p:cTn id="10" fill="hold">
                            <p:stCondLst>
                              <p:cond delay="0"/>
                            </p:stCondLst>
                            <p:childTnLst>
                              <p:par>
                                <p:cTn id="11" presetID="6" presetClass="emph" presetSubtype="0" fill="hold" nodeType="clickEffect">
                                  <p:stCondLst>
                                    <p:cond delay="0"/>
                                  </p:stCondLst>
                                  <p:childTnLst>
                                    <p:animScale>
                                      <p:cBhvr>
                                        <p:cTn id="12" dur="2000" fill="hold"/>
                                        <p:tgtEl>
                                          <p:spTgt spid="2"/>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482"/>
                                        </p:tgtEl>
                                        <p:attrNameLst>
                                          <p:attrName>style.visibility</p:attrName>
                                        </p:attrNameLst>
                                      </p:cBhvr>
                                      <p:to>
                                        <p:strVal val="visible"/>
                                      </p:to>
                                    </p:set>
                                    <p:animEffect transition="in" filter="checkerboard(across)">
                                      <p:cBhvr>
                                        <p:cTn id="1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19461"/>
          <p:cNvSpPr txBox="1">
            <a:spLocks noChangeArrowheads="1"/>
          </p:cNvSpPr>
          <p:nvPr/>
        </p:nvSpPr>
        <p:spPr bwMode="auto">
          <a:xfrm>
            <a:off x="2063213" y="2420939"/>
            <a:ext cx="53319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探究二  关心共同命运</a:t>
            </a:r>
            <a:endParaRPr lang="zh-CN" altLang="en-US" sz="4000" b="1">
              <a:solidFill>
                <a:srgbClr val="FF0000"/>
              </a:solidFill>
              <a:latin typeface="黑体" panose="02010609060101010101" charset="-122"/>
              <a:ea typeface="黑体" panose="02010609060101010101" charset="-122"/>
            </a:endParaRPr>
          </a:p>
        </p:txBody>
      </p:sp>
      <p:sp>
        <p:nvSpPr>
          <p:cNvPr id="21507" name="文本框 1"/>
          <p:cNvSpPr txBox="1">
            <a:spLocks noChangeArrowheads="1"/>
          </p:cNvSpPr>
          <p:nvPr/>
        </p:nvSpPr>
        <p:spPr bwMode="auto">
          <a:xfrm>
            <a:off x="1007271" y="3429000"/>
            <a:ext cx="1084509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活动（三）  为打造人类命运共同体，各国人民还需怎样努力？</a:t>
            </a:r>
            <a:endParaRPr lang="zh-CN" altLang="en-US" sz="3200" b="1">
              <a:latin typeface="黑体" panose="02010609060101010101" charset="-122"/>
              <a:ea typeface="黑体" panose="02010609060101010101" charset="-122"/>
            </a:endParaRPr>
          </a:p>
        </p:txBody>
      </p:sp>
      <p:sp>
        <p:nvSpPr>
          <p:cNvPr id="24580" name="AutoShape 2"/>
          <p:cNvSpPr>
            <a:spLocks noChangeArrowheads="1"/>
          </p:cNvSpPr>
          <p:nvPr/>
        </p:nvSpPr>
        <p:spPr bwMode="auto">
          <a:xfrm>
            <a:off x="239122" y="765175"/>
            <a:ext cx="5279707" cy="9350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heckerboard(across)">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checkerboard(across)">
                                      <p:cBhvr>
                                        <p:cTn id="1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21433" y="825501"/>
            <a:ext cx="8720512"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35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69725" y="1196975"/>
            <a:ext cx="1044937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en-US" altLang="zh-CN" sz="2800" b="1">
                <a:ea typeface="黑体" panose="02010609060101010101" charset="-122"/>
              </a:rPr>
              <a:t> </a:t>
            </a:r>
            <a:r>
              <a:rPr lang="zh-CN" altLang="en-US" sz="2800" b="1">
                <a:ea typeface="黑体" panose="02010609060101010101" charset="-122"/>
              </a:rPr>
              <a:t>材料一    有人将地球比作一艘大船，190多个国家就是这艘大船的一个个船舱。世界各国只有相互尊重、平等相待，合作共赢、共同发展，实现共同、综合、合作、可持续的安全，坚持不同文明兼容并蓄、交流互鉴，承载着全人类共同命运的“地球号”才能乘风破浪，平稳前行。</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strips(downLeft)">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76615" y="1166814"/>
            <a:ext cx="1078795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当前，世界面对日益复杂化、综合化的安全威胁，特别是网络安全威胁和风险日益突出，我们必须树立共同、综合、合作、可持续的新安全观，携手构建网络空间命运共同体。要让发展成果惠及世界各国，推动经济全球化朝着更加开放、包容、普惠、平衡、共赢的方向发展。要以文明交流超越文明隔阂、文明互鉴超越文明冲突、文明共存超越文明优越，推进不同文明和谐共生，为促进共同发展提供广阔空间。</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nt22itled"/>
          <p:cNvPicPr>
            <a:picLocks noChangeAspect="1"/>
          </p:cNvPicPr>
          <p:nvPr/>
        </p:nvPicPr>
        <p:blipFill>
          <a:blip r:embed="rId1"/>
          <a:stretch>
            <a:fillRect/>
          </a:stretch>
        </p:blipFill>
        <p:spPr>
          <a:xfrm>
            <a:off x="213305" y="946785"/>
            <a:ext cx="5206279" cy="3530600"/>
          </a:xfrm>
          <a:prstGeom prst="rect">
            <a:avLst/>
          </a:prstGeom>
        </p:spPr>
      </p:pic>
      <p:pic>
        <p:nvPicPr>
          <p:cNvPr id="3" name="图片 2" descr="unti八2tled"/>
          <p:cNvPicPr>
            <a:picLocks noChangeAspect="1"/>
          </p:cNvPicPr>
          <p:nvPr/>
        </p:nvPicPr>
        <p:blipFill>
          <a:blip r:embed="rId2"/>
          <a:stretch>
            <a:fillRect/>
          </a:stretch>
        </p:blipFill>
        <p:spPr>
          <a:xfrm>
            <a:off x="5700815" y="946786"/>
            <a:ext cx="6169958" cy="3531235"/>
          </a:xfrm>
          <a:prstGeom prst="rect">
            <a:avLst/>
          </a:prstGeom>
        </p:spPr>
      </p:pic>
      <p:sp>
        <p:nvSpPr>
          <p:cNvPr id="5" name="矩形 15"/>
          <p:cNvSpPr/>
          <p:nvPr/>
        </p:nvSpPr>
        <p:spPr>
          <a:xfrm>
            <a:off x="99034" y="4753610"/>
            <a:ext cx="12060588" cy="1568450"/>
          </a:xfrm>
          <a:prstGeom prst="rect">
            <a:avLst/>
          </a:prstGeom>
          <a:solidFill>
            <a:srgbClr val="FFFF00"/>
          </a:solidFill>
          <a:ln w="9525">
            <a:noFill/>
          </a:ln>
        </p:spPr>
        <p:txBody>
          <a:bodyPr wrap="square" anchor="t">
            <a:spAutoFit/>
          </a:bodyPr>
          <a:lstStyle/>
          <a:p>
            <a:pPr eaLnBrk="0" hangingPunct="0"/>
            <a:r>
              <a:rPr lang="en-US" altLang="zh-CN" sz="3200" b="1" dirty="0">
                <a:solidFill>
                  <a:srgbClr val="C00000"/>
                </a:solidFill>
                <a:latin typeface="宋体" panose="02010600030101010101" pitchFamily="2" charset="-122"/>
                <a:ea typeface="宋体" panose="02010600030101010101" pitchFamily="2" charset="-122"/>
              </a:rPr>
              <a:t>    </a:t>
            </a:r>
            <a:r>
              <a:rPr lang="zh-CN" altLang="en-US" sz="3200" b="1" dirty="0">
                <a:solidFill>
                  <a:srgbClr val="C00000"/>
                </a:solidFill>
                <a:latin typeface="宋体" panose="02010600030101010101" pitchFamily="2" charset="-122"/>
                <a:ea typeface="宋体" panose="02010600030101010101" pitchFamily="2" charset="-122"/>
              </a:rPr>
              <a:t>经济全球化也有消极的影响，但它是时代不可逆转的。面对经济全球化，我们要顺应时代潮流，保持积极、开放的心态，主动参与竞争，也要居安思危，增强风险意识，注重国家经济安全。</a:t>
            </a:r>
            <a:endParaRPr lang="zh-CN" altLang="en-US" sz="3200" b="1" dirty="0">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02498" y="1052513"/>
            <a:ext cx="1044937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1">
                <a:latin typeface="宋体" panose="02010600030101010101" pitchFamily="2" charset="-122"/>
              </a:rPr>
              <a:t>    </a:t>
            </a:r>
            <a:r>
              <a:rPr lang="zh-CN" altLang="zh-CN" sz="2000" b="1">
                <a:latin typeface="宋体" panose="02010600030101010101" pitchFamily="2" charset="-122"/>
              </a:rPr>
              <a:t>材料三    全球意识是全球问题出现并发展到一定程度的时候才出现的，是在20世纪，尤其是在第二次世界大战以后才出现的。近年来,</a:t>
            </a:r>
            <a:r>
              <a:rPr lang="zh-CN" altLang="zh-CN" sz="2000" b="1">
                <a:latin typeface="黑体" panose="02010609060101010101" charset="-122"/>
              </a:rPr>
              <a:t>“</a:t>
            </a:r>
            <a:r>
              <a:rPr lang="zh-CN" altLang="zh-CN" sz="2000" b="1">
                <a:latin typeface="宋体" panose="02010600030101010101" pitchFamily="2" charset="-122"/>
              </a:rPr>
              <a:t>全球意识</a:t>
            </a:r>
            <a:r>
              <a:rPr lang="zh-CN" altLang="zh-CN" sz="2000" b="1">
                <a:latin typeface="黑体" panose="02010609060101010101" charset="-122"/>
              </a:rPr>
              <a:t>”</a:t>
            </a:r>
            <a:r>
              <a:rPr lang="zh-CN" altLang="zh-CN" sz="2000" b="1">
                <a:latin typeface="宋体" panose="02010600030101010101" pitchFamily="2" charset="-122"/>
              </a:rPr>
              <a:t>一词陆续在学术界出现,全球意识是相对于狭隘的民族意识而言的。蔡拓教授认为：</a:t>
            </a:r>
            <a:r>
              <a:rPr lang="zh-CN" altLang="zh-CN" sz="2000" b="1">
                <a:latin typeface="黑体" panose="02010609060101010101" charset="-122"/>
              </a:rPr>
              <a:t>“</a:t>
            </a:r>
            <a:r>
              <a:rPr lang="zh-CN" altLang="zh-CN" sz="2000" b="1">
                <a:latin typeface="宋体" panose="02010600030101010101" pitchFamily="2" charset="-122"/>
              </a:rPr>
              <a:t>全球意识是指在承认国际社会存在共同利益,人类文化现象具有共同性的基础上,超越社会制度和意识形态的分歧,克服民族国家和集团利益的限制,以全球的视野去考查、认识社会生活和历史现象的一种思维方式。</a:t>
            </a:r>
            <a:r>
              <a:rPr lang="zh-CN" altLang="zh-CN" sz="2000" b="1">
                <a:latin typeface="黑体" panose="02010609060101010101" charset="-122"/>
              </a:rPr>
              <a:t>”</a:t>
            </a:r>
            <a:r>
              <a:rPr lang="zh-CN" altLang="zh-CN" sz="2000" b="1">
                <a:latin typeface="宋体" panose="02010600030101010101" pitchFamily="2" charset="-122"/>
              </a:rPr>
              <a:t>全球意识的立足点有两个：一是具备国际视野,承认人类有共同利益；二是承认人类文化的多样性,尊重各国文化。</a:t>
            </a:r>
            <a:endParaRPr lang="zh-CN" altLang="zh-CN" sz="20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框 3"/>
          <p:cNvSpPr txBox="1">
            <a:spLocks noChangeArrowheads="1"/>
          </p:cNvSpPr>
          <p:nvPr/>
        </p:nvSpPr>
        <p:spPr bwMode="auto">
          <a:xfrm>
            <a:off x="958602" y="2924176"/>
            <a:ext cx="1027162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为打造人类命运共同体，各国人民还需大力努力，一是要打造人类命运共同体，构建人类命运共同体，不仅需要世界各国的一致行动，而且需要各国人民间的相互信任、守望相助和共同担当。二是要关怀生命、尊重生命的价值，不仅善待自己，还要把关切的目光投向世界，关注他人的命运。三是我们既要放眼全球，关注世界的发展，也要心系祖国。</a:t>
            </a:r>
            <a:endParaRPr lang="zh-CN" altLang="zh-CN" sz="2400" b="1">
              <a:ea typeface="黑体" panose="02010609060101010101" charset="-122"/>
            </a:endParaRPr>
          </a:p>
        </p:txBody>
      </p:sp>
      <p:sp>
        <p:nvSpPr>
          <p:cNvPr id="27651" name="文本框 4"/>
          <p:cNvSpPr txBox="1">
            <a:spLocks noChangeArrowheads="1"/>
          </p:cNvSpPr>
          <p:nvPr/>
        </p:nvSpPr>
        <p:spPr bwMode="auto">
          <a:xfrm>
            <a:off x="1295063" y="2205038"/>
            <a:ext cx="10079059"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ea typeface="黑体" panose="02010609060101010101" charset="-122"/>
              </a:rPr>
              <a:t>       </a:t>
            </a:r>
            <a:r>
              <a:rPr lang="zh-CN" altLang="en-US" sz="2400" b="1">
                <a:solidFill>
                  <a:srgbClr val="FF0000"/>
                </a:solidFill>
                <a:ea typeface="黑体" panose="02010609060101010101" charset="-122"/>
              </a:rPr>
              <a:t>探究：以上三则材料共同说明了什么观点？</a:t>
            </a:r>
            <a:endParaRPr lang="zh-CN" altLang="en-US" sz="2400" b="1">
              <a:solidFill>
                <a:srgbClr val="FF0000"/>
              </a:solidFill>
              <a:ea typeface="黑体" panose="02010609060101010101" charset="-122"/>
            </a:endParaRPr>
          </a:p>
        </p:txBody>
      </p:sp>
      <p:sp>
        <p:nvSpPr>
          <p:cNvPr id="29700" name="WordArt 10"/>
          <p:cNvSpPr>
            <a:spLocks noChangeArrowheads="1" noChangeShapeType="1" noTextEdit="1"/>
          </p:cNvSpPr>
          <p:nvPr/>
        </p:nvSpPr>
        <p:spPr bwMode="auto">
          <a:xfrm>
            <a:off x="239122" y="1085850"/>
            <a:ext cx="2592241"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7651"/>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4" presetClass="entr" presetSubtype="32" fill="hold" grpId="0" nodeType="clickEffect">
                                  <p:stCondLst>
                                    <p:cond delay="0"/>
                                  </p:stCondLst>
                                  <p:childTnLst>
                                    <p:set>
                                      <p:cBhvr>
                                        <p:cTn id="10" dur="1" fill="hold">
                                          <p:stCondLst>
                                            <p:cond delay="0"/>
                                          </p:stCondLst>
                                        </p:cTn>
                                        <p:tgtEl>
                                          <p:spTgt spid="27650"/>
                                        </p:tgtEl>
                                        <p:attrNameLst>
                                          <p:attrName>style.visibility</p:attrName>
                                        </p:attrNameLst>
                                      </p:cBhvr>
                                      <p:to>
                                        <p:strVal val="visible"/>
                                      </p:to>
                                    </p:set>
                                    <p:animEffect transition="in" filter="box(out)">
                                      <p:cBhvr>
                                        <p:cTn id="11"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文本框 99"/>
          <p:cNvSpPr txBox="1">
            <a:spLocks noChangeArrowheads="1"/>
          </p:cNvSpPr>
          <p:nvPr/>
        </p:nvSpPr>
        <p:spPr bwMode="auto">
          <a:xfrm>
            <a:off x="797777" y="2520950"/>
            <a:ext cx="1059327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30723" name="AutoShape 2"/>
          <p:cNvSpPr>
            <a:spLocks noChangeArrowheads="1"/>
          </p:cNvSpPr>
          <p:nvPr/>
        </p:nvSpPr>
        <p:spPr bwMode="auto">
          <a:xfrm>
            <a:off x="336464" y="765176"/>
            <a:ext cx="5277592" cy="10080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wipe(down)">
                                      <p:cBhvr>
                                        <p:cTn id="7"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31747"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31748"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31749" name="WordArt 10"/>
          <p:cNvSpPr>
            <a:spLocks noChangeArrowheads="1" noChangeShapeType="1" noTextEdit="1"/>
          </p:cNvSpPr>
          <p:nvPr/>
        </p:nvSpPr>
        <p:spPr bwMode="auto">
          <a:xfrm>
            <a:off x="431688" y="908050"/>
            <a:ext cx="2592242"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970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5063" y="1916113"/>
            <a:ext cx="9179709"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additive="base">
                                        <p:cTn id="7" dur="5000" fill="hold"/>
                                        <p:tgtEl>
                                          <p:spTgt spid="29702"/>
                                        </p:tgtEl>
                                        <p:attrNameLst>
                                          <p:attrName>ppt_x</p:attrName>
                                        </p:attrNameLst>
                                      </p:cBhvr>
                                      <p:tavLst>
                                        <p:tav tm="0">
                                          <p:val>
                                            <p:strVal val="1+#ppt_w/2"/>
                                          </p:val>
                                        </p:tav>
                                        <p:tav tm="100000">
                                          <p:val>
                                            <p:strVal val="#ppt_x"/>
                                          </p:val>
                                        </p:tav>
                                      </p:tavLst>
                                    </p:anim>
                                    <p:anim calcmode="lin" valueType="num">
                                      <p:cBhvr additive="base">
                                        <p:cTn id="8" dur="5000" fill="hold"/>
                                        <p:tgtEl>
                                          <p:spTgt spid="297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32771" name="AutoShape 2"/>
          <p:cNvSpPr>
            <a:spLocks noChangeArrowheads="1"/>
          </p:cNvSpPr>
          <p:nvPr/>
        </p:nvSpPr>
        <p:spPr bwMode="auto">
          <a:xfrm>
            <a:off x="239122" y="692150"/>
            <a:ext cx="5432068" cy="8509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32772"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33696" y="4149725"/>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diamond(in)">
                                      <p:cBhvr>
                                        <p:cTn id="7"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99513" y="3860800"/>
            <a:ext cx="4310527" cy="242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6" name="TextBox 1"/>
          <p:cNvSpPr txBox="1">
            <a:spLocks noChangeArrowheads="1"/>
          </p:cNvSpPr>
          <p:nvPr/>
        </p:nvSpPr>
        <p:spPr bwMode="auto">
          <a:xfrm>
            <a:off x="895118" y="1916113"/>
            <a:ext cx="10398591"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zh-CN" altLang="zh-CN" sz="2800" b="1"/>
              <a:t>本节课的成功之处是把复杂的国际问题化繁为简，分析透彻，美中不足之处是缺少具体事例，材料稍显空泛。</a:t>
            </a:r>
            <a:endParaRPr lang="zh-CN" altLang="zh-CN" sz="2800" b="1"/>
          </a:p>
        </p:txBody>
      </p:sp>
      <p:sp>
        <p:nvSpPr>
          <p:cNvPr id="33796" name="AutoShape 2"/>
          <p:cNvSpPr>
            <a:spLocks noChangeArrowheads="1"/>
          </p:cNvSpPr>
          <p:nvPr/>
        </p:nvSpPr>
        <p:spPr bwMode="auto">
          <a:xfrm>
            <a:off x="526914" y="836613"/>
            <a:ext cx="2687467" cy="7921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dissolve">
                                      <p:cBhvr>
                                        <p:cTn id="7"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682751"/>
            <a:ext cx="10385895" cy="347662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第二单元  世界舞台上的中国</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br>
            <a:r>
              <a:rPr lang="zh-CN" altLang="en-US" sz="4400" dirty="0" smtClean="0">
                <a:solidFill>
                  <a:srgbClr val="FF0000"/>
                </a:solidFill>
                <a:effectLst>
                  <a:outerShdw blurRad="38100" dist="38100" dir="2700000" algn="tl">
                    <a:srgbClr val="C0C0C0"/>
                  </a:outerShdw>
                </a:effectLst>
                <a:ea typeface="黑体" panose="02010609060101010101" charset="-122"/>
              </a:rPr>
              <a:t>第三课  与世界紧相连</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与世界深度互动</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66578" y="857251"/>
            <a:ext cx="2721324" cy="7143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850679" y="2025651"/>
            <a:ext cx="10957246"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黑体" panose="02010609060101010101" charset="-122"/>
                <a:ea typeface="黑体" panose="02010609060101010101" charset="-122"/>
              </a:rPr>
              <a:t>1</a:t>
            </a:r>
            <a:r>
              <a:rPr lang="zh-CN" altLang="zh-CN" sz="3200" b="1">
                <a:latin typeface="黑体" panose="02010609060101010101" charset="-122"/>
                <a:ea typeface="黑体" panose="02010609060101010101" charset="-122"/>
              </a:rPr>
              <a:t>、明确中国在国际上越来越大的影响力，增强民族自尊心和自豪感。</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2</a:t>
            </a:r>
            <a:r>
              <a:rPr lang="zh-CN" altLang="zh-CN" sz="3200" b="1">
                <a:latin typeface="黑体" panose="02010609060101010101" charset="-122"/>
                <a:ea typeface="黑体" panose="02010609060101010101" charset="-122"/>
              </a:rPr>
              <a:t>、了解影响力在政治、经济、文化等各个方面的具体表现。</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3</a:t>
            </a:r>
            <a:r>
              <a:rPr lang="zh-CN" altLang="zh-CN" sz="3200" b="1">
                <a:latin typeface="黑体" panose="02010609060101010101" charset="-122"/>
                <a:ea typeface="黑体" panose="02010609060101010101" charset="-122"/>
              </a:rPr>
              <a:t>、树立兼收并蓄、交流互鉴的思想，自觉对世界先进文明成果进行交流和借鉴。</a:t>
            </a:r>
            <a:endParaRPr lang="zh-CN" altLang="en-US" sz="32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571352" y="857250"/>
            <a:ext cx="5338960" cy="8509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1" descr="讲给孔子的故事：坐落在美国山区小城的孔子学院"/>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5062" y="1989138"/>
            <a:ext cx="7569346" cy="420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文本框 99"/>
          <p:cNvSpPr txBox="1">
            <a:spLocks noChangeArrowheads="1"/>
          </p:cNvSpPr>
          <p:nvPr/>
        </p:nvSpPr>
        <p:spPr bwMode="auto">
          <a:xfrm>
            <a:off x="8754370" y="2001839"/>
            <a:ext cx="106440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solidFill>
                  <a:srgbClr val="323E32"/>
                </a:solidFill>
              </a:rPr>
              <a:t>朱静老师在美国基层的山区小学教授中文</a:t>
            </a:r>
            <a:endParaRPr lang="zh-CN" altLang="en-US"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0-#ppt_w/2"/>
                                          </p:val>
                                        </p:tav>
                                        <p:tav tm="100000">
                                          <p:val>
                                            <p:strVal val="#ppt_x"/>
                                          </p:val>
                                        </p:tav>
                                      </p:tavLst>
                                    </p:anim>
                                    <p:anim calcmode="lin" valueType="num">
                                      <p:cBhvr additive="base">
                                        <p:cTn id="8" dur="500" fill="hold"/>
                                        <p:tgtEl>
                                          <p:spTgt spid="40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additive="base">
                                        <p:cTn id="13" dur="500" fill="hold"/>
                                        <p:tgtEl>
                                          <p:spTgt spid="4100"/>
                                        </p:tgtEl>
                                        <p:attrNameLst>
                                          <p:attrName>ppt_x</p:attrName>
                                        </p:attrNameLst>
                                      </p:cBhvr>
                                      <p:tavLst>
                                        <p:tav tm="0">
                                          <p:val>
                                            <p:strVal val="1+#ppt_w/2"/>
                                          </p:val>
                                        </p:tav>
                                        <p:tav tm="100000">
                                          <p:val>
                                            <p:strVal val="#ppt_x"/>
                                          </p:val>
                                        </p:tav>
                                      </p:tavLst>
                                    </p:anim>
                                    <p:anim calcmode="lin" valueType="num">
                                      <p:cBhvr additive="base">
                                        <p:cTn id="14"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99"/>
          <p:cNvSpPr txBox="1">
            <a:spLocks noChangeArrowheads="1"/>
          </p:cNvSpPr>
          <p:nvPr/>
        </p:nvSpPr>
        <p:spPr bwMode="auto">
          <a:xfrm>
            <a:off x="1502443" y="690563"/>
            <a:ext cx="8375585"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solidFill>
                  <a:srgbClr val="323E32"/>
                </a:solidFill>
              </a:rPr>
              <a:t>孔子学院分布</a:t>
            </a:r>
            <a:endParaRPr lang="zh-CN" altLang="zh-CN" sz="2000" b="1">
              <a:solidFill>
                <a:srgbClr val="323E32"/>
              </a:solidFill>
            </a:endParaRPr>
          </a:p>
        </p:txBody>
      </p:sp>
      <p:pic>
        <p:nvPicPr>
          <p:cNvPr id="6147" name="图片 4" descr="http://s16.sinaimg.cn/large/608b09b0g73eb4a2c6f2f&amp;69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9427" y="1230314"/>
            <a:ext cx="8180902" cy="417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文本框 1"/>
          <p:cNvSpPr txBox="1">
            <a:spLocks noChangeArrowheads="1"/>
          </p:cNvSpPr>
          <p:nvPr/>
        </p:nvSpPr>
        <p:spPr bwMode="auto">
          <a:xfrm>
            <a:off x="2486437" y="5573713"/>
            <a:ext cx="8377700"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solidFill>
                  <a:srgbClr val="323E32"/>
                </a:solidFill>
              </a:rPr>
              <a:t>同学们观看图片后有什么感想？</a:t>
            </a:r>
            <a:endParaRPr lang="zh-CN" altLang="zh-CN" sz="2000" b="1">
              <a:solidFill>
                <a:srgbClr val="323E3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strips(upRight)">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 calcmode="lin" valueType="num">
                                      <p:cBhvr additive="base">
                                        <p:cTn id="12" dur="500" fill="hold"/>
                                        <p:tgtEl>
                                          <p:spTgt spid="6148"/>
                                        </p:tgtEl>
                                        <p:attrNameLst>
                                          <p:attrName>ppt_x</p:attrName>
                                        </p:attrNameLst>
                                      </p:cBhvr>
                                      <p:tavLst>
                                        <p:tav tm="0">
                                          <p:val>
                                            <p:strVal val="#ppt_x"/>
                                          </p:val>
                                        </p:tav>
                                        <p:tav tm="100000">
                                          <p:val>
                                            <p:strVal val="#ppt_x"/>
                                          </p:val>
                                        </p:tav>
                                      </p:tavLst>
                                    </p:anim>
                                    <p:anim calcmode="lin" valueType="num">
                                      <p:cBhvr additive="base">
                                        <p:cTn id="13"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a:xfrm>
            <a:off x="2143837" y="585471"/>
            <a:ext cx="8605818" cy="530225"/>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等线" panose="02010600030101010101" charset="-122"/>
                <a:sym typeface="+mn-ea"/>
              </a:rPr>
              <a:t>播放视频：《深度参与经济全球化 展现大国担当 》 </a:t>
            </a:r>
            <a:endParaRPr kumimoji="0" lang="zh-CN" altLang="en-US" sz="28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等线" panose="02010600030101010101" charset="-122"/>
              <a:sym typeface="+mn-ea"/>
            </a:endParaRPr>
          </a:p>
        </p:txBody>
      </p:sp>
      <p:pic>
        <p:nvPicPr>
          <p:cNvPr id="2" name="深度参与经济全球化 展现大国担当 ">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411373" y="1223010"/>
            <a:ext cx="11427023" cy="5280660"/>
          </a:xfrm>
          <a:prstGeom prst="rect">
            <a:avLst/>
          </a:prstGeom>
        </p:spPr>
      </p:pic>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44820" y="995364"/>
            <a:ext cx="9569074"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2004年孔子学院诞生，始于一个美好的愿望：让世界了解中国，让中国了解世界。这不单是一个文化机构的初衷，而是一个崛起大国的渴望。很多孔子学院的挂牌，都有国家级领导人的身影。在这一背景下，截至2009年底，国家汉办已在世界上88个国家和地区建设了282所孔子学院和272个孔子课堂。这仅仅只是中国与世界互动的一个侧影响。今天，我们就这一话题，展开学习——</a:t>
            </a:r>
            <a:endParaRPr lang="zh-CN" altLang="en-US" sz="2000" b="1">
              <a:ea typeface="黑体" panose="02010609060101010101" charset="-122"/>
            </a:endParaRPr>
          </a:p>
        </p:txBody>
      </p:sp>
      <p:pic>
        <p:nvPicPr>
          <p:cNvPr id="6147"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0560" y="4754563"/>
            <a:ext cx="2372166"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内容占位符 2"/>
          <p:cNvSpPr>
            <a:spLocks noGrp="1" noChangeArrowheads="1"/>
          </p:cNvSpPr>
          <p:nvPr>
            <p:ph idx="4294967295"/>
          </p:nvPr>
        </p:nvSpPr>
        <p:spPr>
          <a:xfrm>
            <a:off x="1" y="2747964"/>
            <a:ext cx="8360773" cy="1347787"/>
          </a:xfrm>
        </p:spPr>
        <p:txBody>
          <a:bodyPr/>
          <a:lstStyle/>
          <a:p>
            <a:pPr marL="0" indent="0" algn="ctr" eaLnBrk="1" hangingPunct="1">
              <a:buFontTx/>
              <a:buNone/>
            </a:pPr>
            <a:r>
              <a:rPr lang="zh-CN" altLang="en-US" sz="4800" b="1" smtClean="0">
                <a:solidFill>
                  <a:srgbClr val="FF0000"/>
                </a:solidFill>
              </a:rPr>
              <a:t>与世界深度互动</a:t>
            </a:r>
            <a:endParaRPr lang="zh-CN" altLang="en-US" sz="4800" b="1" smtClean="0">
              <a:solidFill>
                <a:srgbClr val="FF0000"/>
              </a:solidFill>
            </a:endParaRPr>
          </a:p>
        </p:txBody>
      </p:sp>
      <p:sp>
        <p:nvSpPr>
          <p:cNvPr id="7171" name="WordArt 10"/>
          <p:cNvSpPr>
            <a:spLocks noChangeArrowheads="1" noChangeShapeType="1" noTextEdit="1"/>
          </p:cNvSpPr>
          <p:nvPr/>
        </p:nvSpPr>
        <p:spPr bwMode="auto">
          <a:xfrm>
            <a:off x="526914" y="1196975"/>
            <a:ext cx="2592241" cy="719138"/>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Effect transition="in" filter="diamond(in)">
                                      <p:cBhvr>
                                        <p:cTn id="7" dur="2000"/>
                                        <p:tgtEl>
                                          <p:spTgt spid="819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419915" y="1774826"/>
            <a:ext cx="956907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1、中国的影响：①随着中国的发展，</a:t>
            </a:r>
            <a:r>
              <a:rPr lang="zh-CN" altLang="en-US" sz="2000" b="1" u="sng">
                <a:solidFill>
                  <a:srgbClr val="FF0000"/>
                </a:solidFill>
                <a:ea typeface="黑体" panose="02010609060101010101" charset="-122"/>
              </a:rPr>
              <a:t>                </a:t>
            </a:r>
            <a:r>
              <a:rPr lang="zh-CN" altLang="en-US" sz="2000" b="1">
                <a:ea typeface="黑体" panose="02010609060101010101" charset="-122"/>
              </a:rPr>
              <a:t>对世界的影响越来越大。②中国正为世界经济增长注人</a:t>
            </a:r>
            <a:r>
              <a:rPr lang="zh-CN" altLang="en-US" sz="2000" b="1" u="sng">
                <a:solidFill>
                  <a:srgbClr val="FF0000"/>
                </a:solidFill>
                <a:ea typeface="黑体" panose="02010609060101010101" charset="-122"/>
              </a:rPr>
              <a:t>                </a:t>
            </a:r>
            <a:r>
              <a:rPr lang="zh-CN" altLang="en-US" sz="2000" b="1">
                <a:ea typeface="黑体" panose="02010609060101010101" charset="-122"/>
              </a:rPr>
              <a:t>。③中国是世界格局中的重要力量，正以新的发展理念、务实的行动推动着构建</a:t>
            </a:r>
            <a:r>
              <a:rPr lang="zh-CN" altLang="en-US" sz="2000" b="1" u="sng">
                <a:solidFill>
                  <a:srgbClr val="FF0000"/>
                </a:solidFill>
                <a:ea typeface="黑体" panose="02010609060101010101" charset="-122"/>
              </a:rPr>
              <a:t>                               </a:t>
            </a:r>
            <a:r>
              <a:rPr lang="zh-CN" altLang="en-US" sz="2000" b="1">
                <a:ea typeface="黑体" panose="02010609060101010101" charset="-122"/>
              </a:rPr>
              <a:t>的伟大进程。</a:t>
            </a:r>
            <a:endParaRPr lang="zh-CN" altLang="en-US" sz="2000" b="1">
              <a:ea typeface="黑体" panose="02010609060101010101" charset="-122"/>
            </a:endParaRPr>
          </a:p>
          <a:p>
            <a:pPr>
              <a:lnSpc>
                <a:spcPct val="150000"/>
              </a:lnSpc>
            </a:pPr>
            <a:r>
              <a:rPr lang="zh-CN" altLang="en-US" sz="2000" b="1">
                <a:ea typeface="黑体" panose="02010609060101010101" charset="-122"/>
              </a:rPr>
              <a:t>2、兼收并蓄  交流互鉴：①我们要学习和借鉴人类文明的一切优秀成果，坚持</a:t>
            </a:r>
            <a:r>
              <a:rPr lang="zh-CN" altLang="en-US" sz="2000" b="1" u="sng">
                <a:solidFill>
                  <a:srgbClr val="FF0000"/>
                </a:solidFill>
                <a:ea typeface="黑体" panose="02010609060101010101" charset="-122"/>
              </a:rPr>
              <a:t>                     </a:t>
            </a:r>
            <a:r>
              <a:rPr lang="zh-CN" altLang="en-US" sz="2000" b="1">
                <a:ea typeface="黑体" panose="02010609060101010101" charset="-122"/>
              </a:rPr>
              <a:t>，</a:t>
            </a:r>
            <a:r>
              <a:rPr lang="zh-CN" altLang="en-US" sz="2000" b="1" u="sng">
                <a:solidFill>
                  <a:srgbClr val="FF0000"/>
                </a:solidFill>
                <a:ea typeface="黑体" panose="02010609060101010101" charset="-122"/>
              </a:rPr>
              <a:t>                  </a:t>
            </a:r>
            <a:r>
              <a:rPr lang="zh-CN" altLang="en-US" sz="2000" b="1">
                <a:ea typeface="黑体" panose="02010609060101010101" charset="-122"/>
              </a:rPr>
              <a:t>。②中华文明在交流互鉴中发展。③文明因</a:t>
            </a:r>
            <a:r>
              <a:rPr lang="zh-CN" altLang="en-US" sz="2000" b="1" u="sng">
                <a:solidFill>
                  <a:srgbClr val="FF0000"/>
                </a:solidFill>
                <a:ea typeface="黑体" panose="02010609060101010101" charset="-122"/>
              </a:rPr>
              <a:t>              </a:t>
            </a:r>
            <a:r>
              <a:rPr lang="zh-CN" altLang="en-US" sz="2000" b="1">
                <a:ea typeface="黑体" panose="02010609060101010101" charset="-122"/>
              </a:rPr>
              <a:t>而多彩，文明因</a:t>
            </a:r>
            <a:r>
              <a:rPr lang="zh-CN" altLang="en-US" sz="2000" b="1" u="sng">
                <a:solidFill>
                  <a:srgbClr val="FF0000"/>
                </a:solidFill>
                <a:ea typeface="黑体" panose="02010609060101010101" charset="-122"/>
              </a:rPr>
              <a:t>           </a:t>
            </a:r>
            <a:r>
              <a:rPr lang="zh-CN" altLang="en-US" sz="2000" b="1">
                <a:ea typeface="黑体" panose="02010609060101010101" charset="-122"/>
              </a:rPr>
              <a:t>而丰富。通过精神的交流互鉴，为人类社会发展提供精神支撑和心灵慰藉。</a:t>
            </a:r>
            <a:endParaRPr lang="zh-CN" altLang="en-US" sz="2000" b="1">
              <a:ea typeface="黑体" panose="02010609060101010101" charset="-122"/>
            </a:endParaRPr>
          </a:p>
        </p:txBody>
      </p:sp>
      <p:sp>
        <p:nvSpPr>
          <p:cNvPr id="8195" name="AutoShape 2"/>
          <p:cNvSpPr>
            <a:spLocks noChangeArrowheads="1"/>
          </p:cNvSpPr>
          <p:nvPr/>
        </p:nvSpPr>
        <p:spPr bwMode="auto">
          <a:xfrm>
            <a:off x="336464" y="620714"/>
            <a:ext cx="5404559" cy="7953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8953286" y="4602163"/>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互鉴</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7124962" y="1903413"/>
            <a:ext cx="1565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中国文化</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7647641" y="2271713"/>
            <a:ext cx="162729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新的活力</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2985840" y="3216275"/>
            <a:ext cx="277211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人类命运共同体</a:t>
            </a:r>
            <a:endParaRPr lang="zh-CN" altLang="en-US"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3990995" y="4119563"/>
            <a:ext cx="160613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以我为主</a:t>
            </a:r>
            <a:endParaRPr lang="zh-CN" altLang="en-US"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6160014" y="4119563"/>
            <a:ext cx="174791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兼收并蓄</a:t>
            </a:r>
            <a:endParaRPr lang="zh-CN" altLang="en-US"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5279710" y="4602163"/>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交流</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100000">
                                          <p:val>
                                            <p:strVal val="#ppt_x"/>
                                          </p:val>
                                        </p:tav>
                                      </p:tavLst>
                                    </p:anim>
                                    <p:anim calcmode="lin" valueType="num">
                                      <p:cBhvr>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4721"/>
                                        </p:tgtEl>
                                        <p:attrNameLst>
                                          <p:attrName>style.visibility</p:attrName>
                                        </p:attrNameLst>
                                      </p:cBhvr>
                                      <p:to>
                                        <p:strVal val="visible"/>
                                      </p:to>
                                    </p:set>
                                    <p:anim calcmode="lin" valueType="num">
                                      <p:cBhvr>
                                        <p:cTn id="48" dur="500" fill="hold"/>
                                        <p:tgtEl>
                                          <p:spTgt spid="114721"/>
                                        </p:tgtEl>
                                        <p:attrNameLst>
                                          <p:attrName>ppt_x</p:attrName>
                                        </p:attrNameLst>
                                      </p:cBhvr>
                                      <p:tavLst>
                                        <p:tav tm="0">
                                          <p:val>
                                            <p:strVal val="#ppt_x"/>
                                          </p:val>
                                        </p:tav>
                                        <p:tav tm="100000">
                                          <p:val>
                                            <p:strVal val="#ppt_x"/>
                                          </p:val>
                                        </p:tav>
                                      </p:tavLst>
                                    </p:anim>
                                    <p:anim calcmode="lin" valueType="num">
                                      <p:cBhvr>
                                        <p:cTn id="49"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P spid="5" grpId="0"/>
      <p:bldP spid="6" grpId="0"/>
      <p:bldP spid="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9461"/>
          <p:cNvSpPr txBox="1">
            <a:spLocks noChangeArrowheads="1"/>
          </p:cNvSpPr>
          <p:nvPr/>
        </p:nvSpPr>
        <p:spPr bwMode="auto">
          <a:xfrm>
            <a:off x="2884267" y="2133600"/>
            <a:ext cx="48173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探究一  中国的影响</a:t>
            </a:r>
            <a:endParaRPr lang="zh-CN" altLang="en-US" sz="4000" b="1">
              <a:solidFill>
                <a:srgbClr val="FF0000"/>
              </a:solidFill>
              <a:latin typeface="黑体" panose="02010609060101010101" charset="-122"/>
              <a:ea typeface="黑体" panose="02010609060101010101" charset="-122"/>
            </a:endParaRPr>
          </a:p>
        </p:txBody>
      </p:sp>
      <p:sp>
        <p:nvSpPr>
          <p:cNvPr id="10243" name="文本框 1"/>
          <p:cNvSpPr txBox="1">
            <a:spLocks noChangeArrowheads="1"/>
          </p:cNvSpPr>
          <p:nvPr/>
        </p:nvSpPr>
        <p:spPr bwMode="auto">
          <a:xfrm>
            <a:off x="2484319" y="299561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了解中国的影响力</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404179" y="765176"/>
            <a:ext cx="5690234" cy="8112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amond(in)">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box(in)">
                                      <p:cBhvr>
                                        <p:cTn id="12" dur="20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0243"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70928013415[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6844" y="955675"/>
            <a:ext cx="931302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74499" y="1557339"/>
            <a:ext cx="1063982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ea typeface="黑体" panose="02010609060101010101" charset="-122"/>
              </a:rPr>
              <a:t>         材料一    2017年9月27日晚，2017中国（曲阜）国际孔子文化节开幕式暨第十二届“联合国教科文组织孔子教育奖”颁奖典礼在孔子文化会展中心剧场隆重举行。全球范围内,“孔子热”也在持续升温,以至于有国外专家慨叹:以孔子学说为代表的儒家思想一定能够帮助未来世界的发展!</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7309" y="900113"/>
            <a:ext cx="9245309" cy="389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688661" y="517526"/>
            <a:ext cx="956907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长期以来，中国已成为世界经济的强劲引擎成为共识。“一旦中国不再增长，世界就会陷入严峻的萧条期。”“中国对世界经济增长贡献远超欧美。”这是来自外媒的判断。“中国数据”提振世界预期与信心。作为经济体量超过10万亿美元的两大经济体之一，中国经济增长对世界经济增长的贡献率近10年来年均在30%以上。这种十分难得的稳定增长，无疑对世界经济起到了压舱石和发动机的作用。</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linds(horizont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16279" y="1117600"/>
            <a:ext cx="10648293"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ea typeface="黑体" panose="02010609060101010101" charset="-122"/>
              </a:rPr>
              <a:t>       材料三    中国通过自身经济的发展，不仅使数亿中国人摆脱了贫困，也使全球经济增长更加包容。联合国千年发展目标报告显示，中国对全球减贫的贡献率超过70%。同时，中国着眼于“人类命运共同体”，倡议共建“一带一路”，将其建成和平之路、繁荣之路、开放之路、创新之路、文明之路，同一大批国家的联动发展，使全球经济发展更加平衡。</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3"/>
          <p:cNvSpPr txBox="1">
            <a:spLocks noChangeArrowheads="1"/>
          </p:cNvSpPr>
          <p:nvPr/>
        </p:nvSpPr>
        <p:spPr bwMode="auto">
          <a:xfrm>
            <a:off x="1055943" y="2266951"/>
            <a:ext cx="1007694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材料一说明了随着中国的发展，中国文化对世界的影响越来越大。材料二说明了中国正为世界经济增长注人新的活力。材料三说明了中国是世界格局中的重要力量，正以新的发展理念、务实的行动推动着构建人类命运共同体的伟大进程。三则材料共同说明了中国的国际影响日益增大。</a:t>
            </a:r>
            <a:endParaRPr lang="zh-CN" altLang="zh-CN" sz="2400" b="1">
              <a:ea typeface="黑体" panose="02010609060101010101" charset="-122"/>
            </a:endParaRPr>
          </a:p>
        </p:txBody>
      </p:sp>
      <p:sp>
        <p:nvSpPr>
          <p:cNvPr id="15363" name="文本框 4"/>
          <p:cNvSpPr txBox="1">
            <a:spLocks noChangeArrowheads="1"/>
          </p:cNvSpPr>
          <p:nvPr/>
        </p:nvSpPr>
        <p:spPr bwMode="auto">
          <a:xfrm>
            <a:off x="2063214" y="1628776"/>
            <a:ext cx="5444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ea typeface="黑体" panose="02010609060101010101" charset="-122"/>
              </a:rPr>
              <a:t>探究：以上三则材料共同说明了什么？</a:t>
            </a:r>
            <a:endParaRPr lang="zh-CN" altLang="en-US" sz="2400" b="1">
              <a:solidFill>
                <a:srgbClr val="FF0000"/>
              </a:solidFill>
              <a:ea typeface="黑体" panose="02010609060101010101" charset="-122"/>
            </a:endParaRPr>
          </a:p>
        </p:txBody>
      </p:sp>
      <p:pic>
        <p:nvPicPr>
          <p:cNvPr id="15364"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18829" y="4762500"/>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WordArt 10"/>
          <p:cNvSpPr>
            <a:spLocks noChangeArrowheads="1" noChangeShapeType="1" noTextEdit="1"/>
          </p:cNvSpPr>
          <p:nvPr/>
        </p:nvSpPr>
        <p:spPr bwMode="auto">
          <a:xfrm>
            <a:off x="336464" y="692150"/>
            <a:ext cx="2592241" cy="719138"/>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0-#ppt_w/2"/>
                                          </p:val>
                                        </p:tav>
                                        <p:tav tm="100000">
                                          <p:val>
                                            <p:strVal val="#ppt_x"/>
                                          </p:val>
                                        </p:tav>
                                      </p:tavLst>
                                    </p:anim>
                                    <p:anim calcmode="lin" valueType="num">
                                      <p:cBhvr additive="base">
                                        <p:cTn id="8" dur="5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5362"/>
                                        </p:tgtEl>
                                        <p:attrNameLst>
                                          <p:attrName>style.visibility</p:attrName>
                                        </p:attrNameLst>
                                      </p:cBhvr>
                                      <p:to>
                                        <p:strVal val="visible"/>
                                      </p:to>
                                    </p:set>
                                    <p:animEffect transition="in" filter="dissolve">
                                      <p:cBhvr>
                                        <p:cTn id="13"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QQ图片20180303081026"/>
          <p:cNvPicPr>
            <a:picLocks noChangeAspect="1"/>
          </p:cNvPicPr>
          <p:nvPr/>
        </p:nvPicPr>
        <p:blipFill>
          <a:blip r:embed="rId1"/>
          <a:srcRect/>
          <a:stretch>
            <a:fillRect/>
          </a:stretch>
        </p:blipFill>
        <p:spPr bwMode="auto">
          <a:xfrm>
            <a:off x="69515" y="569913"/>
            <a:ext cx="3034510" cy="1790700"/>
          </a:xfrm>
          <a:prstGeom prst="rect">
            <a:avLst/>
          </a:prstGeom>
          <a:noFill/>
          <a:ln w="9525">
            <a:noFill/>
            <a:miter lim="800000"/>
            <a:headEnd/>
            <a:tailEnd/>
          </a:ln>
        </p:spPr>
      </p:pic>
      <p:sp>
        <p:nvSpPr>
          <p:cNvPr id="2" name="椭圆形标注 1"/>
          <p:cNvSpPr>
            <a:spLocks noChangeArrowheads="1"/>
          </p:cNvSpPr>
          <p:nvPr/>
        </p:nvSpPr>
        <p:spPr bwMode="auto">
          <a:xfrm>
            <a:off x="2168595" y="570231"/>
            <a:ext cx="9104164" cy="1005205"/>
          </a:xfrm>
          <a:prstGeom prst="wedgeEllipseCallout">
            <a:avLst>
              <a:gd name="adj1" fmla="val -50523"/>
              <a:gd name="adj2" fmla="val 41551"/>
            </a:avLst>
          </a:prstGeom>
          <a:solidFill>
            <a:schemeClr val="bg1"/>
          </a:solidFill>
          <a:ln w="12700" algn="ctr">
            <a:solidFill>
              <a:srgbClr val="2F528F"/>
            </a:solidFill>
            <a:miter lim="800000"/>
          </a:ln>
        </p:spPr>
        <p:txBody>
          <a:bodyPr anchor="ctr"/>
          <a:lstStyle/>
          <a:p>
            <a:r>
              <a:rPr lang="en-US" altLang="zh-CN" sz="2800" b="1">
                <a:solidFill>
                  <a:srgbClr val="00B0F0"/>
                </a:solidFill>
                <a:latin typeface="仿宋_GB2312" pitchFamily="49" charset="-122"/>
                <a:ea typeface="仿宋_GB2312" pitchFamily="49" charset="-122"/>
                <a:cs typeface="Meiryo UI" panose="020B0604030504040204" charset="-128"/>
              </a:rPr>
              <a:t>   </a:t>
            </a:r>
            <a:r>
              <a:rPr lang="en-US" altLang="zh-CN" sz="2800" b="1">
                <a:solidFill>
                  <a:srgbClr val="00B0F0"/>
                </a:solidFill>
                <a:latin typeface="+mn-ea"/>
                <a:ea typeface="+mn-ea"/>
                <a:cs typeface="+mn-ea"/>
              </a:rPr>
              <a:t> </a:t>
            </a:r>
            <a:r>
              <a:rPr lang="zh-CN" altLang="zh-CN" sz="2800" b="1">
                <a:solidFill>
                  <a:schemeClr val="tx1"/>
                </a:solidFill>
                <a:latin typeface="+mn-ea"/>
                <a:ea typeface="+mn-ea"/>
                <a:cs typeface="+mn-ea"/>
              </a:rPr>
              <a:t>我学过跳舞，我和几个同学排练《春江花月夜》吧。</a:t>
            </a:r>
            <a:endParaRPr lang="zh-CN" altLang="en-US" sz="2800" b="1">
              <a:solidFill>
                <a:schemeClr val="tx1"/>
              </a:solidFill>
              <a:latin typeface="+mn-ea"/>
              <a:ea typeface="+mn-ea"/>
              <a:cs typeface="+mn-ea"/>
            </a:endParaRPr>
          </a:p>
        </p:txBody>
      </p:sp>
      <p:pic>
        <p:nvPicPr>
          <p:cNvPr id="14" name="图片 13" descr="QQ图片20180303081115"/>
          <p:cNvPicPr>
            <a:picLocks noChangeAspect="1"/>
          </p:cNvPicPr>
          <p:nvPr/>
        </p:nvPicPr>
        <p:blipFill>
          <a:blip r:embed="rId2"/>
          <a:srcRect/>
          <a:stretch>
            <a:fillRect/>
          </a:stretch>
        </p:blipFill>
        <p:spPr bwMode="auto">
          <a:xfrm>
            <a:off x="9460306" y="1483360"/>
            <a:ext cx="2653609" cy="1695450"/>
          </a:xfrm>
          <a:prstGeom prst="rect">
            <a:avLst/>
          </a:prstGeom>
          <a:noFill/>
          <a:ln w="9525">
            <a:noFill/>
            <a:miter lim="800000"/>
            <a:headEnd/>
            <a:tailEnd/>
          </a:ln>
        </p:spPr>
      </p:pic>
      <p:sp>
        <p:nvSpPr>
          <p:cNvPr id="16" name="圆角矩形标注 15"/>
          <p:cNvSpPr>
            <a:spLocks noChangeArrowheads="1"/>
          </p:cNvSpPr>
          <p:nvPr/>
        </p:nvSpPr>
        <p:spPr bwMode="auto">
          <a:xfrm>
            <a:off x="3467467" y="1658621"/>
            <a:ext cx="6507055" cy="1080135"/>
          </a:xfrm>
          <a:prstGeom prst="wedgeRoundRectCallout">
            <a:avLst>
              <a:gd name="adj1" fmla="val 44037"/>
              <a:gd name="adj2" fmla="val 75486"/>
              <a:gd name="adj3" fmla="val 16667"/>
            </a:avLst>
          </a:prstGeom>
          <a:solidFill>
            <a:schemeClr val="bg1"/>
          </a:solidFill>
          <a:ln w="12700" algn="ctr">
            <a:solidFill>
              <a:srgbClr val="2F528F"/>
            </a:solidFill>
            <a:miter lim="800000"/>
          </a:ln>
        </p:spPr>
        <p:txBody>
          <a:bodyPr anchor="ctr"/>
          <a:lstStyle/>
          <a:p>
            <a:pPr algn="l"/>
            <a:r>
              <a:rPr lang="en-US" altLang="zh-CN" sz="2800">
                <a:solidFill>
                  <a:schemeClr val="tx1"/>
                </a:solidFill>
                <a:latin typeface="+mn-ea"/>
                <a:ea typeface="+mn-ea"/>
                <a:cs typeface="+mn-ea"/>
                <a:sym typeface="+mn-ea"/>
              </a:rPr>
              <a:t>  </a:t>
            </a:r>
            <a:r>
              <a:rPr lang="en-US" altLang="zh-CN" sz="2800" b="1">
                <a:solidFill>
                  <a:schemeClr val="tx1"/>
                </a:solidFill>
                <a:latin typeface="+mn-ea"/>
                <a:ea typeface="+mn-ea"/>
                <a:cs typeface="+mn-ea"/>
                <a:sym typeface="+mn-ea"/>
              </a:rPr>
              <a:t>  </a:t>
            </a:r>
            <a:r>
              <a:rPr lang="zh-CN" altLang="en-US" sz="2800" b="1">
                <a:solidFill>
                  <a:schemeClr val="tx1"/>
                </a:solidFill>
                <a:latin typeface="+mn-ea"/>
                <a:ea typeface="+mn-ea"/>
                <a:cs typeface="+mn-ea"/>
                <a:sym typeface="+mn-ea"/>
              </a:rPr>
              <a:t>班上好几个同学会跳拉丁舞蹈，排练起来较容易。</a:t>
            </a:r>
            <a:r>
              <a:rPr lang="zh-CN" altLang="en-US" sz="2800" u="sng">
                <a:solidFill>
                  <a:schemeClr val="tx1"/>
                </a:solidFill>
                <a:latin typeface="+mn-ea"/>
                <a:ea typeface="+mn-ea"/>
                <a:cs typeface="+mn-ea"/>
                <a:sym typeface="+mn-ea"/>
              </a:rPr>
              <a:t> </a:t>
            </a:r>
            <a:r>
              <a:rPr lang="zh-CN" altLang="en-US">
                <a:solidFill>
                  <a:schemeClr val="tx1"/>
                </a:solidFill>
                <a:sym typeface="+mn-ea"/>
              </a:rPr>
              <a:t>          </a:t>
            </a:r>
            <a:endParaRPr lang="zh-CN" altLang="en-US" b="1">
              <a:solidFill>
                <a:srgbClr val="00B0F0"/>
              </a:solidFill>
              <a:latin typeface="仿宋_GB2312" pitchFamily="49" charset="-122"/>
              <a:ea typeface="仿宋_GB2312" pitchFamily="49" charset="-122"/>
              <a:cs typeface="Meiryo UI" panose="020B0604030504040204" charset="-128"/>
            </a:endParaRPr>
          </a:p>
        </p:txBody>
      </p:sp>
      <p:pic>
        <p:nvPicPr>
          <p:cNvPr id="3" name="图片 2" descr="QQ图片20180303081026"/>
          <p:cNvPicPr>
            <a:picLocks noChangeAspect="1"/>
          </p:cNvPicPr>
          <p:nvPr/>
        </p:nvPicPr>
        <p:blipFill>
          <a:blip r:embed="rId1"/>
          <a:srcRect/>
          <a:stretch>
            <a:fillRect/>
          </a:stretch>
        </p:blipFill>
        <p:spPr bwMode="auto">
          <a:xfrm>
            <a:off x="69515" y="2636838"/>
            <a:ext cx="3034510" cy="1790700"/>
          </a:xfrm>
          <a:prstGeom prst="rect">
            <a:avLst/>
          </a:prstGeom>
          <a:noFill/>
          <a:ln w="9525">
            <a:noFill/>
            <a:miter lim="800000"/>
            <a:headEnd/>
            <a:tailEnd/>
          </a:ln>
        </p:spPr>
      </p:pic>
      <p:sp>
        <p:nvSpPr>
          <p:cNvPr id="6" name="椭圆形标注 5"/>
          <p:cNvSpPr>
            <a:spLocks noChangeArrowheads="1"/>
          </p:cNvSpPr>
          <p:nvPr/>
        </p:nvSpPr>
        <p:spPr bwMode="auto">
          <a:xfrm>
            <a:off x="2933571" y="2920365"/>
            <a:ext cx="8917522" cy="1017270"/>
          </a:xfrm>
          <a:prstGeom prst="wedgeEllipseCallout">
            <a:avLst>
              <a:gd name="adj1" fmla="val -50523"/>
              <a:gd name="adj2" fmla="val 41551"/>
            </a:avLst>
          </a:prstGeom>
          <a:solidFill>
            <a:schemeClr val="bg1"/>
          </a:solidFill>
          <a:ln w="12700" algn="ctr">
            <a:solidFill>
              <a:srgbClr val="2F528F"/>
            </a:solidFill>
            <a:miter lim="800000"/>
          </a:ln>
        </p:spPr>
        <p:txBody>
          <a:bodyPr anchor="ctr"/>
          <a:lstStyle/>
          <a:p>
            <a:r>
              <a:rPr lang="zh-CN" altLang="en-US" sz="2800" b="1">
                <a:solidFill>
                  <a:schemeClr val="tx1"/>
                </a:solidFill>
                <a:latin typeface="+mn-ea"/>
                <a:ea typeface="+mn-ea"/>
                <a:cs typeface="Meiryo UI" panose="020B0604030504040204" charset="-128"/>
              </a:rPr>
              <a:t>我对爵士舞蹈更感兴趣，我们可以一起学习。</a:t>
            </a:r>
            <a:endParaRPr lang="zh-CN" altLang="en-US" sz="2800" b="1">
              <a:solidFill>
                <a:schemeClr val="tx1"/>
              </a:solidFill>
              <a:latin typeface="+mn-ea"/>
              <a:ea typeface="+mn-ea"/>
              <a:cs typeface="Meiryo UI" panose="020B0604030504040204" charset="-128"/>
            </a:endParaRPr>
          </a:p>
        </p:txBody>
      </p:sp>
      <p:pic>
        <p:nvPicPr>
          <p:cNvPr id="8" name="图片 7" descr="QQ图片20180303081115"/>
          <p:cNvPicPr>
            <a:picLocks noChangeAspect="1"/>
          </p:cNvPicPr>
          <p:nvPr/>
        </p:nvPicPr>
        <p:blipFill>
          <a:blip r:embed="rId2"/>
          <a:srcRect/>
          <a:stretch>
            <a:fillRect/>
          </a:stretch>
        </p:blipFill>
        <p:spPr bwMode="auto">
          <a:xfrm>
            <a:off x="9460306" y="3937635"/>
            <a:ext cx="2653609" cy="1695450"/>
          </a:xfrm>
          <a:prstGeom prst="rect">
            <a:avLst/>
          </a:prstGeom>
          <a:noFill/>
          <a:ln w="9525">
            <a:noFill/>
            <a:miter lim="800000"/>
            <a:headEnd/>
            <a:tailEnd/>
          </a:ln>
        </p:spPr>
      </p:pic>
      <p:sp>
        <p:nvSpPr>
          <p:cNvPr id="9" name="圆角矩形标注 8"/>
          <p:cNvSpPr>
            <a:spLocks noChangeArrowheads="1"/>
          </p:cNvSpPr>
          <p:nvPr/>
        </p:nvSpPr>
        <p:spPr bwMode="auto">
          <a:xfrm>
            <a:off x="2168596" y="4109086"/>
            <a:ext cx="7278379" cy="1080135"/>
          </a:xfrm>
          <a:prstGeom prst="wedgeRoundRectCallout">
            <a:avLst>
              <a:gd name="adj1" fmla="val 44037"/>
              <a:gd name="adj2" fmla="val 75486"/>
              <a:gd name="adj3" fmla="val 16667"/>
            </a:avLst>
          </a:prstGeom>
          <a:solidFill>
            <a:schemeClr val="bg1"/>
          </a:solidFill>
          <a:ln w="12700" algn="ctr">
            <a:solidFill>
              <a:srgbClr val="2F528F"/>
            </a:solidFill>
            <a:miter lim="800000"/>
          </a:ln>
        </p:spPr>
        <p:txBody>
          <a:bodyPr anchor="ctr"/>
          <a:lstStyle/>
          <a:p>
            <a:pPr algn="l"/>
            <a:r>
              <a:rPr lang="en-US" altLang="zh-CN" sz="2800">
                <a:solidFill>
                  <a:schemeClr val="tx1"/>
                </a:solidFill>
                <a:latin typeface="+mn-ea"/>
                <a:ea typeface="+mn-ea"/>
                <a:cs typeface="+mn-ea"/>
                <a:sym typeface="+mn-ea"/>
              </a:rPr>
              <a:t>    </a:t>
            </a:r>
            <a:r>
              <a:rPr lang="zh-CN" altLang="en-US" sz="3200" b="1">
                <a:solidFill>
                  <a:schemeClr val="tx1"/>
                </a:solidFill>
                <a:latin typeface="+mn-ea"/>
                <a:ea typeface="+mn-ea"/>
                <a:cs typeface="+mn-ea"/>
                <a:sym typeface="+mn-ea"/>
              </a:rPr>
              <a:t>印度舞蹈婀娜多姿，我很喜欢。</a:t>
            </a:r>
            <a:r>
              <a:rPr lang="zh-CN" altLang="en-US" sz="2800" u="sng">
                <a:solidFill>
                  <a:schemeClr val="tx1"/>
                </a:solidFill>
                <a:latin typeface="+mn-ea"/>
                <a:ea typeface="+mn-ea"/>
                <a:cs typeface="+mn-ea"/>
                <a:sym typeface="+mn-ea"/>
              </a:rPr>
              <a:t> </a:t>
            </a:r>
            <a:r>
              <a:rPr lang="zh-CN" altLang="en-US">
                <a:solidFill>
                  <a:schemeClr val="tx1"/>
                </a:solidFill>
                <a:sym typeface="+mn-ea"/>
              </a:rPr>
              <a:t>          </a:t>
            </a:r>
            <a:endParaRPr lang="zh-CN" altLang="en-US" b="1">
              <a:solidFill>
                <a:srgbClr val="00B0F0"/>
              </a:solidFill>
              <a:latin typeface="仿宋_GB2312" pitchFamily="49" charset="-122"/>
              <a:ea typeface="仿宋_GB2312" pitchFamily="49" charset="-122"/>
              <a:cs typeface="Meiryo UI" panose="020B0604030504040204" charset="-128"/>
            </a:endParaRPr>
          </a:p>
        </p:txBody>
      </p:sp>
      <p:sp>
        <p:nvSpPr>
          <p:cNvPr id="7" name="文本框 6"/>
          <p:cNvSpPr txBox="1"/>
          <p:nvPr/>
        </p:nvSpPr>
        <p:spPr>
          <a:xfrm>
            <a:off x="200608" y="5407026"/>
            <a:ext cx="11788244" cy="1137285"/>
          </a:xfrm>
          <a:prstGeom prst="rect">
            <a:avLst/>
          </a:prstGeom>
          <a:noFill/>
        </p:spPr>
        <p:txBody>
          <a:bodyPr wrap="square" rtlCol="0">
            <a:spAutoFit/>
          </a:bodyPr>
          <a:lstStyle/>
          <a:p>
            <a:r>
              <a:rPr lang="en-US" altLang="zh-CN" sz="2800"/>
              <a:t>     </a:t>
            </a:r>
            <a:r>
              <a:rPr lang="en-US" altLang="zh-CN" sz="3600"/>
              <a:t>  </a:t>
            </a:r>
            <a:r>
              <a:rPr lang="zh-CN" altLang="en-US" sz="3200" b="1">
                <a:solidFill>
                  <a:srgbClr val="FF0000"/>
                </a:solidFill>
                <a:latin typeface="+mn-ea"/>
                <a:ea typeface="+mn-ea"/>
              </a:rPr>
              <a:t>探究分享：班级艺术节选择舞蹈节目，你的选择是什么？说说你的理由。除了舞蹈表现形式外，还有哪些文化表现形式？</a:t>
            </a:r>
            <a:endParaRPr lang="zh-CN" altLang="en-US" sz="3200" b="1">
              <a:solidFill>
                <a:srgbClr val="FF0000"/>
              </a:solidFill>
              <a:latin typeface="+mn-ea"/>
              <a:ea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9461"/>
          <p:cNvSpPr txBox="1">
            <a:spLocks noChangeArrowheads="1"/>
          </p:cNvSpPr>
          <p:nvPr/>
        </p:nvSpPr>
        <p:spPr bwMode="auto">
          <a:xfrm>
            <a:off x="2255779" y="2565401"/>
            <a:ext cx="62103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latin typeface="黑体" panose="02010609060101010101" charset="-122"/>
                <a:ea typeface="黑体" panose="02010609060101010101" charset="-122"/>
              </a:rPr>
              <a:t>探究二  兼收并蓄  交流互鉴</a:t>
            </a:r>
            <a:endParaRPr lang="zh-CN" altLang="en-US" sz="3600" b="1">
              <a:solidFill>
                <a:srgbClr val="FF0000"/>
              </a:solidFill>
              <a:latin typeface="黑体" panose="02010609060101010101" charset="-122"/>
              <a:ea typeface="黑体" panose="02010609060101010101" charset="-122"/>
            </a:endParaRPr>
          </a:p>
        </p:txBody>
      </p:sp>
      <p:sp>
        <p:nvSpPr>
          <p:cNvPr id="16387" name="文本框 1"/>
          <p:cNvSpPr txBox="1">
            <a:spLocks noChangeArrowheads="1"/>
          </p:cNvSpPr>
          <p:nvPr/>
        </p:nvSpPr>
        <p:spPr bwMode="auto">
          <a:xfrm>
            <a:off x="2484319" y="3578225"/>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文明的交流和借鉴</a:t>
            </a:r>
            <a:endParaRPr lang="zh-CN" altLang="en-US" sz="3200" b="1">
              <a:latin typeface="黑体" panose="02010609060101010101" charset="-122"/>
              <a:ea typeface="黑体" panose="02010609060101010101" charset="-122"/>
            </a:endParaRPr>
          </a:p>
        </p:txBody>
      </p:sp>
      <p:sp>
        <p:nvSpPr>
          <p:cNvPr id="16388" name="AutoShape 2"/>
          <p:cNvSpPr>
            <a:spLocks noChangeArrowheads="1"/>
          </p:cNvSpPr>
          <p:nvPr/>
        </p:nvSpPr>
        <p:spPr bwMode="auto">
          <a:xfrm>
            <a:off x="512100" y="836614"/>
            <a:ext cx="5582313" cy="8350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linds(horizont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barn(inVertical)">
                                      <p:cBhvr>
                                        <p:cTn id="12" dur="5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53249" descr="29[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60663" y="785813"/>
            <a:ext cx="4733750"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53250" descr="20030710009a_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413" y="785813"/>
            <a:ext cx="4443842"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53251" descr="bj004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0663" y="3421064"/>
            <a:ext cx="4733750" cy="252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53252" descr="无标题"/>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4413" y="3421064"/>
            <a:ext cx="4443842" cy="252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4" name="文本框 53253"/>
          <p:cNvSpPr txBox="1"/>
          <p:nvPr/>
        </p:nvSpPr>
        <p:spPr>
          <a:xfrm>
            <a:off x="1102497" y="3421063"/>
            <a:ext cx="1991264" cy="584200"/>
          </a:xfrm>
          <a:prstGeom prst="rect">
            <a:avLst/>
          </a:prstGeom>
          <a:noFill/>
          <a:ln w="9525">
            <a:noFill/>
          </a:ln>
        </p:spPr>
        <p:txBody>
          <a:bodyPr>
            <a:spAutoFit/>
          </a:bodyPr>
          <a:lstStyle/>
          <a:p>
            <a:pPr algn="ctr">
              <a:spcBef>
                <a:spcPct val="50000"/>
              </a:spcBef>
              <a:buFont typeface="Arial" panose="020B0604020202020204" pitchFamily="34" charset="0"/>
              <a:buNone/>
              <a:defRPr/>
            </a:pPr>
            <a:r>
              <a:rPr lang="zh-CN" altLang="en-US" sz="3200" b="1" noProof="1">
                <a:solidFill>
                  <a:srgbClr val="FFFF00"/>
                </a:solidFill>
                <a:effectLst>
                  <a:outerShdw blurRad="38100" dist="38100" dir="2700000">
                    <a:srgbClr val="000000"/>
                  </a:outerShdw>
                </a:effectLst>
                <a:latin typeface="Arial" panose="020B0604020202020204" pitchFamily="34" charset="0"/>
              </a:rPr>
              <a:t>故宫</a:t>
            </a:r>
            <a:endParaRPr lang="zh-CN" altLang="en-US" sz="3200" b="1" noProof="1">
              <a:solidFill>
                <a:srgbClr val="FFFF00"/>
              </a:solidFill>
              <a:effectLst>
                <a:outerShdw blurRad="38100" dist="38100" dir="2700000">
                  <a:srgbClr val="000000"/>
                </a:outerShdw>
              </a:effectLst>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7"/>
          <p:cNvSpPr txBox="1">
            <a:spLocks noChangeArrowheads="1"/>
          </p:cNvSpPr>
          <p:nvPr/>
        </p:nvSpPr>
        <p:spPr bwMode="auto">
          <a:xfrm>
            <a:off x="711015" y="1143000"/>
            <a:ext cx="975106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sz="2400">
              <a:solidFill>
                <a:srgbClr val="FF0000"/>
              </a:solidFill>
              <a:latin typeface="楷体_GB2312" pitchFamily="49" charset="-122"/>
            </a:endParaRPr>
          </a:p>
          <a:p>
            <a:pPr eaLnBrk="1" hangingPunct="1">
              <a:spcBef>
                <a:spcPct val="50000"/>
              </a:spcBef>
            </a:pPr>
            <a:endParaRPr lang="en-US" altLang="zh-CN" sz="2400" b="1">
              <a:latin typeface="楷体_GB2312" pitchFamily="49" charset="-122"/>
            </a:endParaRPr>
          </a:p>
        </p:txBody>
      </p:sp>
      <p:pic>
        <p:nvPicPr>
          <p:cNvPr id="18435" name="Picture 9" descr="11b35e5164ea6265b0351d7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1015" y="758825"/>
            <a:ext cx="7237115"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610" name="Text Box 10"/>
          <p:cNvSpPr txBox="1">
            <a:spLocks noChangeArrowheads="1"/>
          </p:cNvSpPr>
          <p:nvPr/>
        </p:nvSpPr>
        <p:spPr bwMode="auto">
          <a:xfrm>
            <a:off x="203147" y="4191001"/>
            <a:ext cx="1152013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a:solidFill>
                  <a:srgbClr val="0066FF"/>
                </a:solidFill>
                <a:latin typeface="楷体_GB2312" pitchFamily="49" charset="-122"/>
              </a:rPr>
              <a:t>      《 </a:t>
            </a:r>
            <a:r>
              <a:rPr lang="zh-CN" altLang="en-US" sz="2400" b="1">
                <a:solidFill>
                  <a:srgbClr val="0066FF"/>
                </a:solidFill>
                <a:latin typeface="楷体_GB2312" pitchFamily="49" charset="-122"/>
              </a:rPr>
              <a:t>孙子兵法</a:t>
            </a:r>
            <a:r>
              <a:rPr lang="en-US" altLang="zh-CN" sz="2400" b="1">
                <a:solidFill>
                  <a:srgbClr val="0066FF"/>
                </a:solidFill>
                <a:latin typeface="楷体_GB2312" pitchFamily="49" charset="-122"/>
              </a:rPr>
              <a:t>》</a:t>
            </a:r>
            <a:r>
              <a:rPr lang="zh-CN" altLang="en-US" sz="2400" b="1">
                <a:solidFill>
                  <a:srgbClr val="0066FF"/>
                </a:solidFill>
                <a:latin typeface="楷体_GB2312" pitchFamily="49" charset="-122"/>
              </a:rPr>
              <a:t>一书被翻成英、俄、德、日等</a:t>
            </a:r>
            <a:r>
              <a:rPr lang="en-US" altLang="zh-CN" sz="2400" b="1">
                <a:solidFill>
                  <a:srgbClr val="0066FF"/>
                </a:solidFill>
                <a:latin typeface="楷体_GB2312" pitchFamily="49" charset="-122"/>
              </a:rPr>
              <a:t>20</a:t>
            </a:r>
            <a:r>
              <a:rPr lang="zh-CN" altLang="en-US" sz="2400" b="1">
                <a:solidFill>
                  <a:srgbClr val="0066FF"/>
                </a:solidFill>
                <a:latin typeface="楷体_GB2312" pitchFamily="49" charset="-122"/>
              </a:rPr>
              <a:t>多种语言文字，全世界有数千种刊印本。美国的西点军校和哈佛商学院高级管理人才培训必读教材，被誉为中华千古奇书。</a:t>
            </a:r>
            <a:endParaRPr lang="zh-CN" altLang="en-US" sz="2400" b="1">
              <a:solidFill>
                <a:srgbClr val="0066FF"/>
              </a:solidFill>
              <a:latin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1610"/>
                                        </p:tgtEl>
                                        <p:attrNameLst>
                                          <p:attrName>style.visibility</p:attrName>
                                        </p:attrNameLst>
                                      </p:cBhvr>
                                      <p:to>
                                        <p:strVal val="visible"/>
                                      </p:to>
                                    </p:set>
                                    <p:animEffect transition="in" filter="dissolve">
                                      <p:cBhvr>
                                        <p:cTn id="7" dur="500"/>
                                        <p:tgtEl>
                                          <p:spTgt spid="2816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1" nodeType="clickEffect">
                                  <p:stCondLst>
                                    <p:cond delay="0"/>
                                  </p:stCondLst>
                                  <p:childTnLst>
                                    <p:set>
                                      <p:cBhvr>
                                        <p:cTn id="11" dur="1" fill="hold">
                                          <p:stCondLst>
                                            <p:cond delay="0"/>
                                          </p:stCondLst>
                                        </p:cTn>
                                        <p:tgtEl>
                                          <p:spTgt spid="281610"/>
                                        </p:tgtEl>
                                        <p:attrNameLst>
                                          <p:attrName>style.visibility</p:attrName>
                                        </p:attrNameLst>
                                      </p:cBhvr>
                                      <p:to>
                                        <p:strVal val="visible"/>
                                      </p:to>
                                    </p:set>
                                    <p:animEffect transition="in" filter="dissolve">
                                      <p:cBhvr>
                                        <p:cTn id="12" dur="500"/>
                                        <p:tgtEl>
                                          <p:spTgt spid="281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10" grpId="0"/>
      <p:bldP spid="281610" grpId="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91427" y="1066801"/>
            <a:ext cx="1060597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材料一    放眼全球，国际上的发展经验也表明，一个国家、一个民族只有开放兼容，虚心学习，才能发展强大。美国尽管只有200多年的历史，但却是一个后来居上的国家，美国在其发展过程中，充分学习先进国家的科学和文化，引进先进技术来发展自己，如美国的先进纺织技术和工厂制度是通过英国移民发展起来的，美国的教育发展也吸收了欧洲的教育思想等。美国一个极大优势就是具有极强的开放性和包容性，海纳百川，兼收并蓄，吸取世界各国文明之精华，发展成为多元性多样化的美国文明，使得美国思想开放，视野开阔，吸引了来自全世界各国的精英和杰出人才为其服务，学习能力超强，推动美国在许多方面不断创新，位居世界前沿，引领世界潮流。</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strips(downLeft)">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12046" y="1471613"/>
            <a:ext cx="10826047"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材料二    习近平总书记指出，“文明交流互鉴，是推动人类文明进步和世界和平发展的重要动力”。在人类文明交流的过程中，不仅需要克服自然的屏障和隔阂，而且需要超越思想的障碍和束缚，更需要克服形形色色的偏见和误解。全球化减少了文明的隔阂，但并未消除文明的偏见和误解。了解越多，理解越深，交流合作的基础就越牢固、越广泛。</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1)">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96040" y="714376"/>
            <a:ext cx="8874988" cy="499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dissolve">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02497" y="1066801"/>
            <a:ext cx="10462075"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材料三    世界发达国家的成功经验，是我们推进国家治理体系和治理能力现代化的有益借鉴。社会治理的核心体现的是法治化、制度化、民主化、协商化，而这几方面恰恰是人类政治文明的共性产物和要求。在推进政治治理走向民主化、法治化、制度化进程中，作为先行者的西方发达国家积累了许多宝贵的治理理念和方法手段。改革开放以来，我们在建立现代国家治理体系方面的许多进步和成就，也得益于学习借鉴外国的先进经验。例如，政策制定过程中的“听证制度”、公共服务中的“一站式服务”、责任政府建设的“政府问责”制度等，都是直接或间接地从发达国家引入的。</a:t>
            </a:r>
            <a:endParaRPr lang="zh-CN" altLang="en-US" sz="2000" b="1">
              <a:ea typeface="黑体" panose="02010609060101010101" charset="-122"/>
            </a:endParaRPr>
          </a:p>
          <a:p>
            <a:pPr algn="r">
              <a:lnSpc>
                <a:spcPct val="150000"/>
              </a:lnSpc>
            </a:pPr>
            <a:r>
              <a:rPr lang="zh-CN" altLang="en-US" sz="2000" b="1">
                <a:ea typeface="黑体" panose="02010609060101010101" charset="-122"/>
              </a:rPr>
              <a:t>——文章来源： 中国党政干部论坛</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ircle(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3"/>
          <p:cNvSpPr txBox="1">
            <a:spLocks noChangeArrowheads="1"/>
          </p:cNvSpPr>
          <p:nvPr/>
        </p:nvSpPr>
        <p:spPr bwMode="auto">
          <a:xfrm>
            <a:off x="1775422" y="2636839"/>
            <a:ext cx="921568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a:ea typeface="黑体" panose="02010609060101010101" charset="-122"/>
              </a:rPr>
              <a:t> </a:t>
            </a:r>
            <a:r>
              <a:rPr lang="zh-CN" altLang="zh-CN" sz="2400" b="1">
                <a:ea typeface="黑体" panose="02010609060101010101" charset="-122"/>
              </a:rPr>
              <a:t>        小结：说明了文明因交流而多彩，文明因互鉴而丰富。中华文明在交流互鉴中发展。我们要学习和借鉴人类文明的一切优秀成果，以我为主，兼收并蓄。通过精神的交流互鉴，为人类社会发展提供精神支撑和心灵慰藉。</a:t>
            </a:r>
            <a:endParaRPr lang="zh-CN" altLang="zh-CN" sz="2400" b="1">
              <a:ea typeface="黑体" panose="02010609060101010101" charset="-122"/>
            </a:endParaRPr>
          </a:p>
        </p:txBody>
      </p:sp>
      <p:sp>
        <p:nvSpPr>
          <p:cNvPr id="24579" name="文本框 4"/>
          <p:cNvSpPr txBox="1">
            <a:spLocks noChangeArrowheads="1"/>
          </p:cNvSpPr>
          <p:nvPr/>
        </p:nvSpPr>
        <p:spPr bwMode="auto">
          <a:xfrm>
            <a:off x="2740370" y="1916114"/>
            <a:ext cx="60628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ea typeface="黑体" panose="02010609060101010101" charset="-122"/>
              </a:rPr>
              <a:t>探究：以上三则材料分别说明了什么观点？</a:t>
            </a:r>
            <a:endParaRPr lang="zh-CN" altLang="en-US" sz="2400" b="1">
              <a:solidFill>
                <a:srgbClr val="FF0000"/>
              </a:solidFill>
              <a:ea typeface="黑体" panose="02010609060101010101" charset="-122"/>
            </a:endParaRPr>
          </a:p>
        </p:txBody>
      </p:sp>
      <p:sp>
        <p:nvSpPr>
          <p:cNvPr id="2" name="矩形 1"/>
          <p:cNvSpPr/>
          <p:nvPr/>
        </p:nvSpPr>
        <p:spPr>
          <a:xfrm>
            <a:off x="1295330" y="980831"/>
            <a:ext cx="2054325"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8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8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arn(inVertic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box(in)">
                                      <p:cBhvr>
                                        <p:cTn id="12"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文本框 99"/>
          <p:cNvSpPr txBox="1">
            <a:spLocks noChangeArrowheads="1"/>
          </p:cNvSpPr>
          <p:nvPr/>
        </p:nvSpPr>
        <p:spPr bwMode="auto">
          <a:xfrm>
            <a:off x="827402" y="2513013"/>
            <a:ext cx="1054671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4579" name="AutoShape 2"/>
          <p:cNvSpPr>
            <a:spLocks noChangeArrowheads="1"/>
          </p:cNvSpPr>
          <p:nvPr/>
        </p:nvSpPr>
        <p:spPr bwMode="auto">
          <a:xfrm>
            <a:off x="588281" y="841376"/>
            <a:ext cx="5506132" cy="9318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wheel(1)">
                                      <p:cBhvr>
                                        <p:cTn id="7" dur="2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5603"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5604"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5605" name="WordArt 10"/>
          <p:cNvSpPr>
            <a:spLocks noChangeArrowheads="1" noChangeShapeType="1" noTextEdit="1"/>
          </p:cNvSpPr>
          <p:nvPr/>
        </p:nvSpPr>
        <p:spPr bwMode="auto">
          <a:xfrm>
            <a:off x="526914" y="765175"/>
            <a:ext cx="2592241" cy="719138"/>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663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58438" y="1912938"/>
            <a:ext cx="9509823" cy="451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additive="base">
                                        <p:cTn id="7" dur="5000" fill="hold"/>
                                        <p:tgtEl>
                                          <p:spTgt spid="26630"/>
                                        </p:tgtEl>
                                        <p:attrNameLst>
                                          <p:attrName>ppt_x</p:attrName>
                                        </p:attrNameLst>
                                      </p:cBhvr>
                                      <p:tavLst>
                                        <p:tav tm="0">
                                          <p:val>
                                            <p:strVal val="1+#ppt_w/2"/>
                                          </p:val>
                                        </p:tav>
                                        <p:tav tm="100000">
                                          <p:val>
                                            <p:strVal val="#ppt_x"/>
                                          </p:val>
                                        </p:tav>
                                      </p:tavLst>
                                    </p:anim>
                                    <p:anim calcmode="lin" valueType="num">
                                      <p:cBhvr additive="base">
                                        <p:cTn id="8" dur="5000" fill="hold"/>
                                        <p:tgtEl>
                                          <p:spTgt spid="266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297103" y="2829560"/>
            <a:ext cx="11594620" cy="1198880"/>
          </a:xfrm>
          <a:prstGeom prst="rect">
            <a:avLst/>
          </a:prstGeom>
          <a:solidFill>
            <a:schemeClr val="accent2"/>
          </a:solidFill>
          <a:ln w="12700" cap="flat" cmpd="sng">
            <a:solidFill>
              <a:srgbClr val="FFC000"/>
            </a:solidFill>
            <a:prstDash val="solid"/>
            <a:miter/>
            <a:headEnd type="none" w="med" len="med"/>
            <a:tailEnd type="none" w="med" len="med"/>
          </a:ln>
        </p:spPr>
        <p:txBody>
          <a:bodyPr wrap="square" anchor="t">
            <a:spAutoFit/>
          </a:bodyPr>
          <a:lstStyle/>
          <a:p>
            <a:pPr eaLnBrk="0" hangingPunct="0"/>
            <a:r>
              <a:rPr lang="en-US" altLang="zh-CN" sz="3600" b="1" dirty="0">
                <a:solidFill>
                  <a:schemeClr val="bg1"/>
                </a:solidFill>
                <a:ea typeface="+mn-ea"/>
                <a:cs typeface="Arial" panose="020B0604020202020204" pitchFamily="34" charset="0"/>
                <a:sym typeface="+mn-ea"/>
              </a:rPr>
              <a:t>       </a:t>
            </a:r>
            <a:r>
              <a:rPr lang="en-US" altLang="zh-CN" sz="3600" b="1" dirty="0">
                <a:solidFill>
                  <a:schemeClr val="bg1"/>
                </a:solidFill>
                <a:latin typeface="+mn-ea"/>
                <a:ea typeface="+mn-ea"/>
                <a:cs typeface="+mn-ea"/>
                <a:sym typeface="+mn-ea"/>
              </a:rPr>
              <a:t> 1.</a:t>
            </a:r>
            <a:r>
              <a:rPr lang="zh-CN" sz="3600" b="1" dirty="0">
                <a:solidFill>
                  <a:schemeClr val="bg1"/>
                </a:solidFill>
                <a:latin typeface="+mn-ea"/>
                <a:ea typeface="+mn-ea"/>
                <a:cs typeface="+mn-ea"/>
                <a:sym typeface="+mn-ea"/>
              </a:rPr>
              <a:t>文化多样性是人类社会的基本特征，是世界文化充满活力的表现，也是人类文明进步的重要动力。</a:t>
            </a:r>
            <a:endParaRPr lang="zh-CN" sz="3600" b="1" dirty="0">
              <a:solidFill>
                <a:schemeClr val="bg1"/>
              </a:solidFill>
              <a:latin typeface="+mn-ea"/>
              <a:ea typeface="+mn-ea"/>
              <a:cs typeface="+mn-ea"/>
              <a:sym typeface="+mn-ea"/>
            </a:endParaRPr>
          </a:p>
        </p:txBody>
      </p:sp>
      <p:sp>
        <p:nvSpPr>
          <p:cNvPr id="8" name="梯形 7"/>
          <p:cNvSpPr/>
          <p:nvPr/>
        </p:nvSpPr>
        <p:spPr>
          <a:xfrm>
            <a:off x="3053555" y="1660525"/>
            <a:ext cx="4648259" cy="762000"/>
          </a:xfrm>
          <a:prstGeom prst="trapezoid">
            <a:avLst>
              <a:gd name="adj" fmla="val 39214"/>
            </a:avLst>
          </a:prstGeom>
          <a:solidFill>
            <a:schemeClr val="accent1">
              <a:lumMod val="40000"/>
              <a:lumOff val="60000"/>
            </a:schemeClr>
          </a:solidFill>
          <a:ln w="9525" cap="flat" cmpd="sng" algn="ctr">
            <a:solidFill>
              <a:schemeClr val="accent1">
                <a:lumMod val="40000"/>
                <a:lumOff val="60000"/>
              </a:schemeClr>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 </a:t>
            </a:r>
            <a:r>
              <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文明多样性的意义</a:t>
            </a:r>
            <a:endPar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剪去单角的矩形 5"/>
          <p:cNvSpPr/>
          <p:nvPr/>
        </p:nvSpPr>
        <p:spPr>
          <a:xfrm rot="10800000" flipV="1">
            <a:off x="24759" y="517525"/>
            <a:ext cx="4360044" cy="863600"/>
          </a:xfrm>
          <a:prstGeom prst="snip1Rect">
            <a:avLst>
              <a:gd name="adj" fmla="val 50000"/>
            </a:avLst>
          </a:prstGeom>
          <a:solidFill>
            <a:srgbClr val="DB2232"/>
          </a:solidFill>
          <a:ln w="9525" cap="flat" cmpd="sng" algn="ctr">
            <a:solidFill>
              <a:srgbClr val="DB2232"/>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600" b="1" i="0" u="none" strike="noStrike" cap="none" normalizeH="0" baseline="0" dirty="0" smtClean="0">
                <a:ln>
                  <a:noFill/>
                </a:ln>
                <a:solidFill>
                  <a:schemeClr val="bg1"/>
                </a:solidFill>
                <a:effectLst/>
                <a:latin typeface="微软雅黑" panose="020B0503020204020204" charset="-122"/>
                <a:ea typeface="微软雅黑" panose="020B0503020204020204" charset="-122"/>
              </a:rPr>
              <a:t>三、共享</a:t>
            </a:r>
            <a:r>
              <a:rPr lang="zh-CN" altLang="en-US" sz="3600" b="1" dirty="0" smtClean="0">
                <a:ln>
                  <a:noFill/>
                </a:ln>
                <a:solidFill>
                  <a:schemeClr val="bg1"/>
                </a:solidFill>
                <a:effectLst/>
                <a:latin typeface="微软雅黑" panose="020B0503020204020204" charset="-122"/>
                <a:ea typeface="微软雅黑" panose="020B0503020204020204" charset="-122"/>
                <a:sym typeface="+mn-ea"/>
              </a:rPr>
              <a:t>多样</a:t>
            </a:r>
            <a:r>
              <a:rPr kumimoji="0" lang="zh-CN" altLang="en-US" sz="3600" b="1" i="0" u="none" strike="noStrike" cap="none" normalizeH="0" baseline="0" dirty="0" smtClean="0">
                <a:ln>
                  <a:noFill/>
                </a:ln>
                <a:solidFill>
                  <a:schemeClr val="bg1"/>
                </a:solidFill>
                <a:effectLst/>
                <a:latin typeface="微软雅黑" panose="020B0503020204020204" charset="-122"/>
                <a:ea typeface="微软雅黑" panose="020B0503020204020204" charset="-122"/>
              </a:rPr>
              <a:t>文化</a:t>
            </a:r>
            <a:endParaRPr kumimoji="0" lang="en-US" altLang="zh-CN" sz="3600" b="1" i="0" u="none" strike="noStrike" cap="none" normalizeH="0" baseline="0" dirty="0" smtClean="0">
              <a:ln>
                <a:noFill/>
              </a:ln>
              <a:solidFill>
                <a:schemeClr val="bg1"/>
              </a:solidFill>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bldLvl="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6627" name="AutoShape 2"/>
          <p:cNvSpPr>
            <a:spLocks noChangeArrowheads="1"/>
          </p:cNvSpPr>
          <p:nvPr/>
        </p:nvSpPr>
        <p:spPr bwMode="auto">
          <a:xfrm>
            <a:off x="814706" y="692151"/>
            <a:ext cx="5472275" cy="9366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6628"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48890" y="4360863"/>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box(in)">
                                      <p:cBhvr>
                                        <p:cTn id="7"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287792" y="1416051"/>
            <a:ext cx="11661913" cy="3785652"/>
          </a:xfrm>
          <a:prstGeom prst="rect">
            <a:avLst/>
          </a:prstGeom>
          <a:noFill/>
          <a:ln w="9525">
            <a:noFill/>
            <a:miter lim="800000"/>
          </a:ln>
          <a:effectLst/>
        </p:spPr>
        <p:txBody>
          <a:bodyPr>
            <a:spAutoFit/>
          </a:bodyPr>
          <a:lstStyle/>
          <a:p>
            <a:pPr algn="ctr">
              <a:buFontTx/>
              <a:buNone/>
              <a:defRPr/>
            </a:pPr>
            <a:r>
              <a:rPr kumimoji="1" lang="zh-CN" altLang="en-US" sz="24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2400" b="1" dirty="0">
                <a:solidFill>
                  <a:srgbClr val="FF0000"/>
                </a:solidFill>
                <a:effectLst>
                  <a:outerShdw blurRad="38100" dist="38100" dir="2700000" algn="tl">
                    <a:srgbClr val="C0C0C0"/>
                  </a:outerShdw>
                </a:effectLst>
                <a:latin typeface="华文新魏" pitchFamily="2" charset="-122"/>
                <a:ea typeface="华文新魏" pitchFamily="2" charset="-122"/>
              </a:rPr>
              <a:t>引进人才</a:t>
            </a:r>
            <a:endParaRPr kumimoji="1" lang="zh-CN" altLang="en-US" sz="2400" b="1" dirty="0">
              <a:solidFill>
                <a:srgbClr val="FF0000"/>
              </a:solidFill>
              <a:effectLst>
                <a:outerShdw blurRad="38100" dist="38100" dir="2700000" algn="tl">
                  <a:srgbClr val="C0C0C0"/>
                </a:outerShdw>
              </a:effectLst>
              <a:latin typeface="华文新魏" pitchFamily="2" charset="-122"/>
              <a:ea typeface="华文新魏" pitchFamily="2" charset="-122"/>
            </a:endParaRPr>
          </a:p>
          <a:p>
            <a:pPr>
              <a:buFontTx/>
              <a:buNone/>
              <a:defRPr/>
            </a:pPr>
            <a:r>
              <a:rPr kumimoji="1" lang="zh-CN" altLang="en-US" sz="2400" b="1" dirty="0">
                <a:solidFill>
                  <a:srgbClr val="FF0000"/>
                </a:solidFill>
                <a:effectLst>
                  <a:outerShdw blurRad="38100" dist="38100" dir="2700000" algn="tl">
                    <a:srgbClr val="C0C0C0"/>
                  </a:outerShdw>
                </a:effectLst>
                <a:latin typeface="华文新魏" pitchFamily="2" charset="-122"/>
                <a:ea typeface="华文新魏" pitchFamily="2" charset="-122"/>
              </a:rPr>
              <a:t>     中华民族历来有“尚贤爱才”传统美德，向来很重视吸收外国人才。唐代与中国通使交好的国家达70多个，这个大交流促进了中华文化远播世界，也促进了各国文化物产传入中国。随着中国改革开放不断的深化，中国逐渐成为世界各国优秀人才施展才华、创业发展的“热土”。2013年，有超过61万人次的境外专家来华工作，为中国经济社会发展做出贡献。习近平总书记高度重视人才交流合作在促进世界文明交流互鉴中的作用，他明确指出：“文明交流互鉴，首先是人才的交流互鉴。”他还强调说：“中国古人讲，‘尚贤者，政之本’、‘为政之要，莫先于用人’。当今世界聚才、用才，应该包括国际国内两方面的人才，也就是要‘择天下英才而用之’。一个国家、一个地方，没有这样的眼光，没有这样的胸怀，是很难快速的发展起来的。”</a:t>
            </a:r>
            <a:endParaRPr kumimoji="1" lang="zh-CN" altLang="en-US" sz="24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7651" name="AutoShape 2"/>
          <p:cNvSpPr>
            <a:spLocks noChangeArrowheads="1"/>
          </p:cNvSpPr>
          <p:nvPr/>
        </p:nvSpPr>
        <p:spPr bwMode="auto">
          <a:xfrm>
            <a:off x="912047" y="620713"/>
            <a:ext cx="2702279" cy="7794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pPr algn="ctr"/>
            <a:r>
              <a:rPr lang="zh-CN" altLang="en-US" sz="2800" b="1">
                <a:solidFill>
                  <a:schemeClr val="bg1"/>
                </a:solidFill>
              </a:rPr>
              <a:t>拓展延伸</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circle(out)">
                                      <p:cBhvr>
                                        <p:cTn id="7"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239122" y="765175"/>
            <a:ext cx="9649486" cy="954088"/>
          </a:xfrm>
          <a:prstGeom prst="rect">
            <a:avLst/>
          </a:prstGeom>
          <a:noFill/>
          <a:ln w="9525">
            <a:noFill/>
            <a:miter lim="800000"/>
          </a:ln>
          <a:effectLst/>
        </p:spPr>
        <p:txBody>
          <a:bodyPr>
            <a:spAutoFit/>
          </a:bodyPr>
          <a:lstStyle/>
          <a:p>
            <a:pPr>
              <a:buFontTx/>
              <a:buNone/>
              <a:defRPr/>
            </a:pPr>
            <a:r>
              <a:rPr kumimoji="1" lang="zh-CN" altLang="en-US" sz="28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2800" b="1" dirty="0">
                <a:solidFill>
                  <a:srgbClr val="FF0000"/>
                </a:solidFill>
                <a:effectLst>
                  <a:outerShdw blurRad="38100" dist="38100" dir="2700000" algn="tl">
                    <a:srgbClr val="C0C0C0"/>
                  </a:outerShdw>
                </a:effectLst>
                <a:latin typeface="华文新魏" pitchFamily="2" charset="-122"/>
                <a:ea typeface="华文新魏" pitchFamily="2" charset="-122"/>
              </a:rPr>
              <a:t>结合上述材料，分小组讨论：这段材料印证了教材中的什么观点，谈谈你的看法。</a:t>
            </a:r>
            <a:endParaRPr kumimoji="1" lang="zh-CN" altLang="en-US" sz="28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pic>
        <p:nvPicPr>
          <p:cNvPr id="28675"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321489" y="1331913"/>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文本框 99"/>
          <p:cNvSpPr txBox="1"/>
          <p:nvPr/>
        </p:nvSpPr>
        <p:spPr>
          <a:xfrm>
            <a:off x="814706" y="2060576"/>
            <a:ext cx="8604125" cy="2246769"/>
          </a:xfrm>
          <a:prstGeom prst="rect">
            <a:avLst/>
          </a:prstGeom>
          <a:noFill/>
          <a:ln w="9525">
            <a:noFill/>
          </a:ln>
        </p:spPr>
        <p:txBody>
          <a:bodyPr>
            <a:spAutoFit/>
          </a:bodyPr>
          <a:lstStyle/>
          <a:p>
            <a:pPr>
              <a:buFont typeface="Arial" panose="020B0604020202020204" pitchFamily="34" charset="0"/>
              <a:buNone/>
              <a:defRPr/>
            </a:pPr>
            <a:r>
              <a:rPr lang="en-US" sz="1000" b="1" noProof="1">
                <a:latin typeface="Calibri" panose="020F0502020204030204" charset="0"/>
                <a:cs typeface="Times New Roman" panose="02020603050405020304" pitchFamily="18" charset="0"/>
              </a:rPr>
              <a:t> </a:t>
            </a:r>
            <a:r>
              <a:rPr lang="en-US" sz="2800" b="1" noProof="1">
                <a:latin typeface="+mn-ea"/>
                <a:ea typeface="+mn-ea"/>
                <a:cs typeface="+mn-ea"/>
              </a:rPr>
              <a:t>    </a:t>
            </a:r>
            <a:r>
              <a:rPr lang="zh-CN" sz="2800" b="1" noProof="1">
                <a:latin typeface="+mn-ea"/>
                <a:ea typeface="+mn-ea"/>
                <a:cs typeface="+mn-ea"/>
              </a:rPr>
              <a:t>教师小结：</a:t>
            </a:r>
            <a:r>
              <a:rPr lang="zh-CN" sz="2800" b="1" noProof="1">
                <a:solidFill>
                  <a:srgbClr val="000000"/>
                </a:solidFill>
                <a:latin typeface="+mn-ea"/>
                <a:ea typeface="+mn-ea"/>
                <a:cs typeface="+mn-ea"/>
              </a:rPr>
              <a:t>引进国外人才，加强国际人才交流合作，不仅带来了新的思想理念、技术和管理经验，而且对加强文明的交流互鉴、促进中华文明创造性发展发挥了重要作用。更为重要的是，这种交流合作有利于推动不同文明相互尊重，推动世界各国人民相互理解。</a:t>
            </a:r>
            <a:endParaRPr lang="zh-CN" altLang="en-US" sz="2800" b="1" noProof="1">
              <a:latin typeface="+mn-ea"/>
              <a:ea typeface="+mn-ea"/>
              <a:cs typeface="+mn-ea"/>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barn(inVertical)">
                                      <p:cBhvr>
                                        <p:cTn id="7" dur="500"/>
                                        <p:tgtEl>
                                          <p:spTgt spid="15053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circle(out)">
                                      <p:cBhvr>
                                        <p:cTn id="12"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P spid="100"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1199839" y="2220913"/>
            <a:ext cx="9281282" cy="182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zh-CN" sz="2800" b="1"/>
              <a:t>  本节课的成功之处是内容翔实，过程紧凑，不足之处是对教学难点“中国正为世界经济增长注人新的活力”的突破有些粗糙。</a:t>
            </a:r>
            <a:endParaRPr lang="zh-CN" altLang="zh-CN" sz="2800" b="1"/>
          </a:p>
        </p:txBody>
      </p:sp>
      <p:sp>
        <p:nvSpPr>
          <p:cNvPr id="29699" name="AutoShape 2"/>
          <p:cNvSpPr>
            <a:spLocks noChangeArrowheads="1"/>
          </p:cNvSpPr>
          <p:nvPr/>
        </p:nvSpPr>
        <p:spPr bwMode="auto">
          <a:xfrm>
            <a:off x="912047" y="765175"/>
            <a:ext cx="2702279" cy="6477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pPr algn="ctr"/>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heel(1)">
                                      <p:cBhvr>
                                        <p:cTn id="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720851"/>
            <a:ext cx="10385895" cy="347662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第二单元  世界舞台上的中国</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第三课  与世界紧相连</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第1课时  中国担当</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526914" y="692151"/>
            <a:ext cx="2721324" cy="8493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1295063" y="2492375"/>
            <a:ext cx="1026950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黑体" panose="02010609060101010101" charset="-122"/>
                <a:ea typeface="黑体" panose="02010609060101010101" charset="-122"/>
              </a:rPr>
              <a:t>1</a:t>
            </a:r>
            <a:r>
              <a:rPr lang="zh-CN" altLang="zh-CN" sz="2800" b="1">
                <a:latin typeface="黑体" panose="02010609060101010101" charset="-122"/>
                <a:ea typeface="黑体" panose="02010609060101010101" charset="-122"/>
              </a:rPr>
              <a:t>、了解中国为世界做了哪些担当，展现了哪些中国智慧。</a:t>
            </a:r>
            <a:endParaRPr lang="en-US" altLang="zh-CN" sz="2800" b="1">
              <a:latin typeface="黑体" panose="02010609060101010101" charset="-122"/>
              <a:ea typeface="黑体" panose="02010609060101010101" charset="-122"/>
            </a:endParaRPr>
          </a:p>
          <a:p>
            <a:pPr eaLnBrk="1" hangingPunct="1"/>
            <a:r>
              <a:rPr lang="en-US" altLang="zh-CN" sz="2800" b="1">
                <a:latin typeface="黑体" panose="02010609060101010101" charset="-122"/>
                <a:ea typeface="黑体" panose="02010609060101010101" charset="-122"/>
              </a:rPr>
              <a:t>2</a:t>
            </a:r>
            <a:r>
              <a:rPr lang="zh-CN" altLang="zh-CN" sz="2800" b="1">
                <a:latin typeface="黑体" panose="02010609060101010101" charset="-122"/>
                <a:ea typeface="黑体" panose="02010609060101010101" charset="-122"/>
              </a:rPr>
              <a:t>、理解中国贡献“中国智慧”说明了什么。</a:t>
            </a:r>
            <a:endParaRPr lang="en-US" altLang="zh-CN" sz="2800" b="1">
              <a:latin typeface="黑体" panose="02010609060101010101" charset="-122"/>
              <a:ea typeface="黑体" panose="02010609060101010101" charset="-122"/>
            </a:endParaRPr>
          </a:p>
          <a:p>
            <a:pPr eaLnBrk="1" hangingPunct="1"/>
            <a:r>
              <a:rPr lang="en-US" altLang="zh-CN" sz="2800" b="1">
                <a:latin typeface="黑体" panose="02010609060101010101" charset="-122"/>
                <a:ea typeface="黑体" panose="02010609060101010101" charset="-122"/>
              </a:rPr>
              <a:t>3</a:t>
            </a:r>
            <a:r>
              <a:rPr lang="zh-CN" altLang="zh-CN" sz="2800" b="1">
                <a:latin typeface="黑体" panose="02010609060101010101" charset="-122"/>
                <a:ea typeface="黑体" panose="02010609060101010101" charset="-122"/>
              </a:rPr>
              <a:t>、明确在世界舞台扮演越来越重要的角色，既要尽力而为，又要量力而行。</a:t>
            </a:r>
            <a:endParaRPr lang="zh-CN" altLang="en-US" sz="28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336463" y="765176"/>
            <a:ext cx="5338959" cy="8493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1" descr="https://gss0.bdstatic.com/94o3dSag_xI4khGkpoWK1HF6hhy/baike/c0%3Dbaike80%2C5%2C5%2C80%2C26/sign=3b60554afd03918fc3dc359830544df2/3b292df5e0fe9925e4766bfa3ea85edf8db17125.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55779" y="1916113"/>
            <a:ext cx="8491972"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000" fill="hold">
                                          <p:stCondLst>
                                            <p:cond delay="0"/>
                                          </p:stCondLst>
                                        </p:cTn>
                                        <p:tgtEl>
                                          <p:spTgt spid="4099"/>
                                        </p:tgtEl>
                                        <p:attrNameLst>
                                          <p:attrName>style.visibility</p:attrName>
                                        </p:attrNameLst>
                                      </p:cBhvr>
                                      <p:to>
                                        <p:strVal val="visible"/>
                                      </p:to>
                                    </p:set>
                                    <p:anim calcmode="lin" valueType="num">
                                      <p:cBhvr additive="base">
                                        <p:cTn id="7" dur="1000" fill="hold"/>
                                        <p:tgtEl>
                                          <p:spTgt spid="4099"/>
                                        </p:tgtEl>
                                        <p:attrNameLst>
                                          <p:attrName>ppt_x</p:attrName>
                                        </p:attrNameLst>
                                      </p:cBhvr>
                                      <p:tavLst>
                                        <p:tav tm="0">
                                          <p:val>
                                            <p:strVal val="#ppt_x"/>
                                          </p:val>
                                        </p:tav>
                                        <p:tav tm="100000">
                                          <p:val>
                                            <p:strVal val="#ppt_x"/>
                                          </p:val>
                                        </p:tav>
                                      </p:tavLst>
                                    </p:anim>
                                    <p:anim calcmode="lin" valueType="num">
                                      <p:cBhvr additive="base">
                                        <p:cTn id="8" dur="10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19480" y="1268413"/>
            <a:ext cx="1094243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1992年4月，中国军队向联合国柬埔寨临时权力机构派出由400名官兵组成的工程兵大队，开创了我军派遣成建制部队参与联合国维和行动的先河。我军共有10支维和分队1546人部署在4个联合国任务区，是联合国安理会常任理事国中派出维和官兵最多的国家之一。一名维和战士在出国前的志愿书上曾这样写道：“只要能为世界和平做出一点中国军人的贡献，就是再苦再累，哪怕牺牲生命也在所不惜。”正是这种特别能吃苦、特别能战斗、特别能奉献的精神，造就了一支打不垮、拖不烂的维和力量，完成了一个又一个“不可能完成的任务”。这展现了什么？</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4294967295"/>
          </p:nvPr>
        </p:nvSpPr>
        <p:spPr>
          <a:xfrm>
            <a:off x="1912969" y="2786064"/>
            <a:ext cx="8360773" cy="1347787"/>
          </a:xfrm>
        </p:spPr>
        <p:txBody>
          <a:bodyPr/>
          <a:lstStyle/>
          <a:p>
            <a:pPr marL="0" indent="0" algn="ctr" eaLnBrk="1" hangingPunct="1">
              <a:buFontTx/>
              <a:buNone/>
            </a:pPr>
            <a:r>
              <a:rPr lang="zh-CN" altLang="en-US" sz="4800" b="1" smtClean="0">
                <a:solidFill>
                  <a:srgbClr val="FF0000"/>
                </a:solidFill>
              </a:rPr>
              <a:t>中国担当</a:t>
            </a:r>
            <a:endParaRPr lang="zh-CN" altLang="en-US" sz="4800" b="1" smtClean="0">
              <a:solidFill>
                <a:srgbClr val="FF0000"/>
              </a:solidFill>
            </a:endParaRPr>
          </a:p>
        </p:txBody>
      </p:sp>
      <p:sp>
        <p:nvSpPr>
          <p:cNvPr id="6147" name="WordArt 10"/>
          <p:cNvSpPr>
            <a:spLocks noChangeArrowheads="1" noChangeShapeType="1" noTextEdit="1"/>
          </p:cNvSpPr>
          <p:nvPr/>
        </p:nvSpPr>
        <p:spPr bwMode="auto">
          <a:xfrm>
            <a:off x="1390289" y="1268414"/>
            <a:ext cx="2592241"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wheel(1)">
                                      <p:cBhvr>
                                        <p:cTn id="7" dur="2000"/>
                                        <p:tgtEl>
                                          <p:spTgt spid="61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47479" y="1352551"/>
            <a:ext cx="9569074"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1、积极有作为：①中国</a:t>
            </a:r>
            <a:r>
              <a:rPr lang="zh-CN" altLang="en-US" b="1" u="sng">
                <a:solidFill>
                  <a:srgbClr val="FF0000"/>
                </a:solidFill>
                <a:ea typeface="黑体" panose="02010609060101010101" charset="-122"/>
              </a:rPr>
              <a:t>            </a:t>
            </a:r>
            <a:r>
              <a:rPr lang="zh-CN" altLang="en-US" b="1">
                <a:ea typeface="黑体" panose="02010609060101010101" charset="-122"/>
              </a:rPr>
              <a:t>参与全球治理，在有关世界和平与发展的各个领域，积极采取行动。②在维护区域稳定与安全、化解区域危机、对外经济援助、</a:t>
            </a:r>
            <a:r>
              <a:rPr lang="zh-CN" altLang="en-US" b="1" u="sng">
                <a:solidFill>
                  <a:srgbClr val="FF0000"/>
                </a:solidFill>
                <a:ea typeface="黑体" panose="02010609060101010101" charset="-122"/>
              </a:rPr>
              <a:t>                           </a:t>
            </a:r>
            <a:r>
              <a:rPr lang="zh-CN" altLang="en-US" b="1">
                <a:ea typeface="黑体" panose="02010609060101010101" charset="-122"/>
              </a:rPr>
              <a:t>、各种灾害救援及高致死性传染病与瘟疫的防控等各个领域，都活跃着中国人的身影。③中国基本解决了世界上约五分之一人口的</a:t>
            </a:r>
            <a:r>
              <a:rPr lang="zh-CN" altLang="en-US" b="1" u="sng">
                <a:solidFill>
                  <a:srgbClr val="FF0000"/>
                </a:solidFill>
                <a:ea typeface="黑体" panose="02010609060101010101" charset="-122"/>
              </a:rPr>
              <a:t>          </a:t>
            </a:r>
            <a:r>
              <a:rPr lang="zh-CN" altLang="en-US" b="1">
                <a:ea typeface="黑体" panose="02010609060101010101" charset="-122"/>
              </a:rPr>
              <a:t>问题，让七亿多人口摆脱贫图，这是对世界发展的重大贡献。④事不避难，</a:t>
            </a:r>
            <a:r>
              <a:rPr lang="zh-CN" altLang="en-US" b="1" u="sng">
                <a:solidFill>
                  <a:srgbClr val="FF0000"/>
                </a:solidFill>
                <a:ea typeface="黑体" panose="02010609060101010101" charset="-122"/>
              </a:rPr>
              <a:t>                        </a:t>
            </a:r>
            <a:r>
              <a:rPr lang="zh-CN" altLang="en-US" b="1">
                <a:ea typeface="黑体" panose="02010609060101010101" charset="-122"/>
              </a:rPr>
              <a:t>。</a:t>
            </a:r>
            <a:endParaRPr lang="zh-CN" altLang="en-US" b="1">
              <a:ea typeface="黑体" panose="02010609060101010101" charset="-122"/>
            </a:endParaRPr>
          </a:p>
          <a:p>
            <a:pPr>
              <a:lnSpc>
                <a:spcPct val="150000"/>
              </a:lnSpc>
            </a:pPr>
            <a:r>
              <a:rPr lang="zh-CN" altLang="en-US" b="1">
                <a:ea typeface="黑体" panose="02010609060101010101" charset="-122"/>
              </a:rPr>
              <a:t>2、贡献中国智慧：①中国着眼于时代发展大势，遵循“</a:t>
            </a:r>
            <a:r>
              <a:rPr lang="zh-CN" altLang="en-US" b="1" u="sng">
                <a:solidFill>
                  <a:srgbClr val="FF0000"/>
                </a:solidFill>
                <a:ea typeface="黑体" panose="02010609060101010101" charset="-122"/>
              </a:rPr>
              <a:t>                 </a:t>
            </a:r>
            <a:r>
              <a:rPr lang="zh-CN" altLang="en-US" b="1">
                <a:ea typeface="黑体" panose="02010609060101010101" charset="-122"/>
              </a:rPr>
              <a:t>、共享”原则，为全球治理提出中国方案，贡献 </a:t>
            </a:r>
            <a:r>
              <a:rPr lang="zh-CN" altLang="en-US" b="1" u="sng">
                <a:ea typeface="黑体" panose="02010609060101010101" charset="-122"/>
              </a:rPr>
              <a:t>                    </a:t>
            </a:r>
            <a:r>
              <a:rPr lang="zh-CN" altLang="en-US" b="1">
                <a:ea typeface="黑体" panose="02010609060101010101" charset="-122"/>
              </a:rPr>
              <a:t>。②中国广泛参与国际事务，在解决人类面临的各种问题的过程中积极探索、有效行动，发挥</a:t>
            </a:r>
            <a:r>
              <a:rPr lang="zh-CN" altLang="en-US" b="1" u="sng">
                <a:solidFill>
                  <a:srgbClr val="FF0000"/>
                </a:solidFill>
                <a:ea typeface="黑体" panose="02010609060101010101" charset="-122"/>
              </a:rPr>
              <a:t>                      </a:t>
            </a:r>
            <a:r>
              <a:rPr lang="zh-CN" altLang="en-US" b="1">
                <a:ea typeface="黑体" panose="02010609060101010101" charset="-122"/>
              </a:rPr>
              <a:t>作用，促进人类社会共同发展。③我们积极参与</a:t>
            </a:r>
            <a:r>
              <a:rPr lang="zh-CN" altLang="en-US" b="1" u="sng">
                <a:solidFill>
                  <a:srgbClr val="FF0000"/>
                </a:solidFill>
                <a:ea typeface="黑体" panose="02010609060101010101" charset="-122"/>
              </a:rPr>
              <a:t>                    </a:t>
            </a:r>
            <a:r>
              <a:rPr lang="zh-CN" altLang="en-US" b="1">
                <a:ea typeface="黑体" panose="02010609060101010101" charset="-122"/>
              </a:rPr>
              <a:t>，主动承担国际责任，既尽力而为，又量力而行。</a:t>
            </a:r>
            <a:endParaRPr lang="zh-CN" altLang="en-US" b="1">
              <a:ea typeface="黑体" panose="02010609060101010101" charset="-122"/>
            </a:endParaRPr>
          </a:p>
        </p:txBody>
      </p:sp>
      <p:sp>
        <p:nvSpPr>
          <p:cNvPr id="7171" name="AutoShape 2"/>
          <p:cNvSpPr>
            <a:spLocks noChangeArrowheads="1"/>
          </p:cNvSpPr>
          <p:nvPr/>
        </p:nvSpPr>
        <p:spPr bwMode="auto">
          <a:xfrm>
            <a:off x="689854" y="714375"/>
            <a:ext cx="5404559" cy="6429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4346502" y="1366838"/>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rPr>
              <a:t>全方位</a:t>
            </a:r>
            <a:endParaRPr lang="zh-CN" altLang="en-US" b="1">
              <a:solidFill>
                <a:srgbClr val="FF0000"/>
              </a:solidFill>
              <a:ea typeface="黑体" panose="02010609060101010101" charset="-122"/>
            </a:endParaRPr>
          </a:p>
        </p:txBody>
      </p:sp>
      <p:sp>
        <p:nvSpPr>
          <p:cNvPr id="2" name="文本框 1"/>
          <p:cNvSpPr txBox="1">
            <a:spLocks noChangeArrowheads="1"/>
          </p:cNvSpPr>
          <p:nvPr/>
        </p:nvSpPr>
        <p:spPr bwMode="auto">
          <a:xfrm>
            <a:off x="4283018" y="2259013"/>
            <a:ext cx="210765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全球环境保护</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5776996" y="3132138"/>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温饱</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7586275" y="3500438"/>
            <a:ext cx="196587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勇于担当</a:t>
            </a:r>
            <a:endParaRPr lang="zh-CN" altLang="en-US"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8551223" y="3868738"/>
            <a:ext cx="206532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共商、共建</a:t>
            </a:r>
            <a:endParaRPr lang="zh-CN" altLang="en-US"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7323877" y="4338638"/>
            <a:ext cx="1587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中国智慧</a:t>
            </a:r>
            <a:endParaRPr lang="zh-CN" altLang="en-US"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3326533" y="5151438"/>
            <a:ext cx="190662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负责任大国</a:t>
            </a:r>
            <a:endParaRPr lang="zh-CN" altLang="en-US"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2490668" y="5519738"/>
            <a:ext cx="162517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全球治理</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in)">
                                      <p:cBhvr>
                                        <p:cTn id="12" dur="2000"/>
                                        <p:tgtEl>
                                          <p:spTgt spid="389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4721"/>
                                        </p:tgtEl>
                                        <p:attrNameLst>
                                          <p:attrName>style.visibility</p:attrName>
                                        </p:attrNameLst>
                                      </p:cBhvr>
                                      <p:to>
                                        <p:strVal val="visible"/>
                                      </p:to>
                                    </p:set>
                                    <p:anim calcmode="lin" valueType="num">
                                      <p:cBhvr>
                                        <p:cTn id="17" dur="500" fill="hold"/>
                                        <p:tgtEl>
                                          <p:spTgt spid="114721"/>
                                        </p:tgtEl>
                                        <p:attrNameLst>
                                          <p:attrName>ppt_x</p:attrName>
                                        </p:attrNameLst>
                                      </p:cBhvr>
                                      <p:tavLst>
                                        <p:tav tm="0">
                                          <p:val>
                                            <p:strVal val="#ppt_x"/>
                                          </p:val>
                                        </p:tav>
                                        <p:tav tm="100000">
                                          <p:val>
                                            <p:strVal val="#ppt_x"/>
                                          </p:val>
                                        </p:tav>
                                      </p:tavLst>
                                    </p:anim>
                                    <p:anim calcmode="lin" valueType="num">
                                      <p:cBhvr>
                                        <p:cTn id="18"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ppt_x</p:attrName>
                                        </p:attrNameLst>
                                      </p:cBhvr>
                                      <p:tavLst>
                                        <p:tav tm="0">
                                          <p:val>
                                            <p:strVal val="#ppt_x"/>
                                          </p:val>
                                        </p:tav>
                                        <p:tav tm="100000">
                                          <p:val>
                                            <p:strVal val="#ppt_x"/>
                                          </p:val>
                                        </p:tav>
                                      </p:tavLst>
                                    </p:anim>
                                    <p:anim calcmode="lin" valueType="num">
                                      <p:cBhvr>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ppt_x</p:attrName>
                                        </p:attrNameLst>
                                      </p:cBhvr>
                                      <p:tavLst>
                                        <p:tav tm="0">
                                          <p:val>
                                            <p:strVal val="#ppt_x"/>
                                          </p:val>
                                        </p:tav>
                                        <p:tav tm="100000">
                                          <p:val>
                                            <p:strVal val="#ppt_x"/>
                                          </p:val>
                                        </p:tav>
                                      </p:tavLst>
                                    </p:anim>
                                    <p:anim calcmode="lin" valueType="num">
                                      <p:cBhvr>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ppt_x</p:attrName>
                                        </p:attrNameLst>
                                      </p:cBhvr>
                                      <p:tavLst>
                                        <p:tav tm="0">
                                          <p:val>
                                            <p:strVal val="#ppt_x"/>
                                          </p:val>
                                        </p:tav>
                                        <p:tav tm="100000">
                                          <p:val>
                                            <p:strVal val="#ppt_x"/>
                                          </p:val>
                                        </p:tav>
                                      </p:tavLst>
                                    </p:anim>
                                    <p:anim calcmode="lin" valueType="num">
                                      <p:cBhvr>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ppt_x</p:attrName>
                                        </p:attrNameLst>
                                      </p:cBhvr>
                                      <p:tavLst>
                                        <p:tav tm="0">
                                          <p:val>
                                            <p:strVal val="#ppt_x"/>
                                          </p:val>
                                        </p:tav>
                                        <p:tav tm="100000">
                                          <p:val>
                                            <p:strVal val="#ppt_x"/>
                                          </p:val>
                                        </p:tav>
                                      </p:tavLst>
                                    </p:anim>
                                    <p:anim calcmode="lin" valueType="num">
                                      <p:cBhvr>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p:cTn id="53" dur="500" fill="hold"/>
                                        <p:tgtEl>
                                          <p:spTgt spid="7"/>
                                        </p:tgtEl>
                                        <p:attrNameLst>
                                          <p:attrName>ppt_x</p:attrName>
                                        </p:attrNameLst>
                                      </p:cBhvr>
                                      <p:tavLst>
                                        <p:tav tm="0">
                                          <p:val>
                                            <p:strVal val="#ppt_x"/>
                                          </p:val>
                                        </p:tav>
                                        <p:tav tm="100000">
                                          <p:val>
                                            <p:strVal val="#ppt_x"/>
                                          </p:val>
                                        </p:tav>
                                      </p:tavLst>
                                    </p:anim>
                                    <p:anim calcmode="lin" valueType="num">
                                      <p:cBhvr>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ppt_x</p:attrName>
                                        </p:attrNameLst>
                                      </p:cBhvr>
                                      <p:tavLst>
                                        <p:tav tm="0">
                                          <p:val>
                                            <p:strVal val="#ppt_x"/>
                                          </p:val>
                                        </p:tav>
                                        <p:tav tm="100000">
                                          <p:val>
                                            <p:strVal val="#ppt_x"/>
                                          </p:val>
                                        </p:tav>
                                      </p:tavLst>
                                    </p:anim>
                                    <p:anim calcmode="lin" valueType="num">
                                      <p:cBhvr>
                                        <p:cTn id="6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P spid="114721" grpId="0"/>
      <p:bldP spid="2" grpId="0"/>
      <p:bldP spid="3" grpId="0"/>
      <p:bldP spid="4" grpId="0"/>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ntitl212ed"/>
          <p:cNvPicPr>
            <a:picLocks noChangeAspect="1"/>
          </p:cNvPicPr>
          <p:nvPr/>
        </p:nvPicPr>
        <p:blipFill>
          <a:blip r:embed="rId1"/>
          <a:stretch>
            <a:fillRect/>
          </a:stretch>
        </p:blipFill>
        <p:spPr>
          <a:xfrm>
            <a:off x="109827" y="619126"/>
            <a:ext cx="5770012" cy="3000375"/>
          </a:xfrm>
          <a:prstGeom prst="rect">
            <a:avLst/>
          </a:prstGeom>
        </p:spPr>
      </p:pic>
      <p:pic>
        <p:nvPicPr>
          <p:cNvPr id="3" name="图片 2" descr="unti323tled"/>
          <p:cNvPicPr>
            <a:picLocks noChangeAspect="1"/>
          </p:cNvPicPr>
          <p:nvPr/>
        </p:nvPicPr>
        <p:blipFill>
          <a:blip r:embed="rId2"/>
          <a:stretch>
            <a:fillRect/>
          </a:stretch>
        </p:blipFill>
        <p:spPr>
          <a:xfrm>
            <a:off x="5879838" y="3619501"/>
            <a:ext cx="6077907" cy="2856865"/>
          </a:xfrm>
          <a:prstGeom prst="rect">
            <a:avLst/>
          </a:prstGeom>
        </p:spPr>
      </p:pic>
      <p:sp>
        <p:nvSpPr>
          <p:cNvPr id="15" name="文本框 14"/>
          <p:cNvSpPr txBox="1"/>
          <p:nvPr/>
        </p:nvSpPr>
        <p:spPr>
          <a:xfrm>
            <a:off x="6252487" y="1242061"/>
            <a:ext cx="3200201" cy="583565"/>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徐悲鸿的奔马图</a:t>
            </a:r>
            <a:endParaRPr lang="zh-CN" altLang="en-US" sz="3200" b="1">
              <a:solidFill>
                <a:srgbClr val="FF0000"/>
              </a:solidFill>
              <a:latin typeface="Calibri" panose="020F0502020204030204" charset="0"/>
              <a:ea typeface="宋体" panose="02010600030101010101" pitchFamily="2" charset="-122"/>
            </a:endParaRPr>
          </a:p>
        </p:txBody>
      </p:sp>
      <p:sp>
        <p:nvSpPr>
          <p:cNvPr id="4" name="文本框 3"/>
          <p:cNvSpPr txBox="1"/>
          <p:nvPr/>
        </p:nvSpPr>
        <p:spPr>
          <a:xfrm>
            <a:off x="1957831" y="4756151"/>
            <a:ext cx="3200201" cy="583565"/>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齐白石的虾图</a:t>
            </a:r>
            <a:endParaRPr lang="zh-CN" altLang="en-US" sz="3200" b="1">
              <a:solidFill>
                <a:srgbClr val="FF0000"/>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4" grpId="0" bldLvl="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p:cNvSpPr>
            <a:spLocks noChangeArrowheads="1"/>
          </p:cNvSpPr>
          <p:nvPr/>
        </p:nvSpPr>
        <p:spPr bwMode="auto">
          <a:xfrm>
            <a:off x="1102498" y="1512889"/>
            <a:ext cx="1055941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2000" b="1">
                <a:ea typeface="黑体" panose="02010609060101010101" charset="-122"/>
              </a:rPr>
              <a:t>2、贡献中国智慧：①中国着眼于时代发展大势，遵循“</a:t>
            </a:r>
            <a:r>
              <a:rPr lang="zh-CN" altLang="en-US" sz="2000" b="1" u="sng">
                <a:solidFill>
                  <a:srgbClr val="FF0000"/>
                </a:solidFill>
                <a:ea typeface="黑体" panose="02010609060101010101" charset="-122"/>
              </a:rPr>
              <a:t>                 </a:t>
            </a:r>
            <a:r>
              <a:rPr lang="zh-CN" altLang="en-US" sz="2000" b="1">
                <a:ea typeface="黑体" panose="02010609060101010101" charset="-122"/>
              </a:rPr>
              <a:t>、共享”原则，为全球治理提出中国方案，贡献 </a:t>
            </a:r>
            <a:r>
              <a:rPr lang="zh-CN" altLang="en-US" sz="2000" b="1" u="sng">
                <a:ea typeface="黑体" panose="02010609060101010101" charset="-122"/>
              </a:rPr>
              <a:t>                    </a:t>
            </a:r>
            <a:r>
              <a:rPr lang="zh-CN" altLang="en-US" sz="2000" b="1">
                <a:ea typeface="黑体" panose="02010609060101010101" charset="-122"/>
              </a:rPr>
              <a:t>。②中国广泛参与国际事务，在解决人类面临的各种问题的过程中积极探索、有效行动，发挥</a:t>
            </a:r>
            <a:r>
              <a:rPr lang="zh-CN" altLang="en-US" sz="2000" b="1" u="sng">
                <a:solidFill>
                  <a:srgbClr val="FF0000"/>
                </a:solidFill>
                <a:ea typeface="黑体" panose="02010609060101010101" charset="-122"/>
              </a:rPr>
              <a:t>                      </a:t>
            </a:r>
            <a:r>
              <a:rPr lang="zh-CN" altLang="en-US" sz="2000" b="1">
                <a:ea typeface="黑体" panose="02010609060101010101" charset="-122"/>
              </a:rPr>
              <a:t>作用，促进人类社会共同发展。③我们积极参与</a:t>
            </a:r>
            <a:r>
              <a:rPr lang="zh-CN" altLang="en-US" sz="2000" b="1" u="sng">
                <a:solidFill>
                  <a:srgbClr val="FF0000"/>
                </a:solidFill>
                <a:ea typeface="黑体" panose="02010609060101010101" charset="-122"/>
              </a:rPr>
              <a:t>                    </a:t>
            </a:r>
            <a:r>
              <a:rPr lang="zh-CN" altLang="en-US" sz="2000" b="1">
                <a:ea typeface="黑体" panose="02010609060101010101" charset="-122"/>
              </a:rPr>
              <a:t>，主动承担国际责任，既尽力而为，又量力而行。</a:t>
            </a:r>
            <a:endParaRPr lang="zh-CN" altLang="en-US" sz="2000" b="1">
              <a:ea typeface="黑体" panose="02010609060101010101" charset="-122"/>
            </a:endParaRPr>
          </a:p>
        </p:txBody>
      </p:sp>
      <p:sp>
        <p:nvSpPr>
          <p:cNvPr id="3" name="文本框 4"/>
          <p:cNvSpPr txBox="1">
            <a:spLocks noChangeArrowheads="1"/>
          </p:cNvSpPr>
          <p:nvPr/>
        </p:nvSpPr>
        <p:spPr bwMode="auto">
          <a:xfrm>
            <a:off x="9357462" y="1589088"/>
            <a:ext cx="2065329"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共商、共建</a:t>
            </a:r>
            <a:endParaRPr lang="zh-CN" altLang="en-US" sz="2000" b="1">
              <a:solidFill>
                <a:srgbClr val="FF0000"/>
              </a:solidFill>
              <a:ea typeface="黑体" panose="02010609060101010101" charset="-122"/>
              <a:sym typeface="宋体" panose="02010600030101010101" pitchFamily="2" charset="-122"/>
            </a:endParaRPr>
          </a:p>
        </p:txBody>
      </p:sp>
      <p:sp>
        <p:nvSpPr>
          <p:cNvPr id="4" name="文本框 5"/>
          <p:cNvSpPr txBox="1">
            <a:spLocks noChangeArrowheads="1"/>
          </p:cNvSpPr>
          <p:nvPr/>
        </p:nvSpPr>
        <p:spPr bwMode="auto">
          <a:xfrm>
            <a:off x="8206296" y="2020888"/>
            <a:ext cx="247162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中国智慧</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6"/>
          <p:cNvSpPr txBox="1">
            <a:spLocks noChangeArrowheads="1"/>
          </p:cNvSpPr>
          <p:nvPr/>
        </p:nvSpPr>
        <p:spPr bwMode="auto">
          <a:xfrm>
            <a:off x="3656648" y="2957513"/>
            <a:ext cx="263033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负责任大国</a:t>
            </a:r>
            <a:endParaRPr lang="zh-CN" altLang="en-US" sz="2000" b="1">
              <a:solidFill>
                <a:srgbClr val="FF0000"/>
              </a:solidFill>
              <a:ea typeface="黑体" panose="02010609060101010101" charset="-122"/>
              <a:sym typeface="宋体" panose="02010600030101010101" pitchFamily="2" charset="-122"/>
            </a:endParaRPr>
          </a:p>
        </p:txBody>
      </p:sp>
      <p:sp>
        <p:nvSpPr>
          <p:cNvPr id="6" name="文本框 7"/>
          <p:cNvSpPr txBox="1">
            <a:spLocks noChangeArrowheads="1"/>
          </p:cNvSpPr>
          <p:nvPr/>
        </p:nvSpPr>
        <p:spPr bwMode="auto">
          <a:xfrm>
            <a:off x="2734021" y="3429000"/>
            <a:ext cx="162517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全球治理</a:t>
            </a:r>
            <a:endParaRPr lang="zh-CN" altLang="en-US" sz="2000" b="1">
              <a:solidFill>
                <a:srgbClr val="FF0000"/>
              </a:solidFill>
              <a:ea typeface="黑体" panose="02010609060101010101" charset="-122"/>
              <a:sym typeface="宋体" panose="02010600030101010101" pitchFamily="2" charset="-122"/>
            </a:endParaRPr>
          </a:p>
        </p:txBody>
      </p:sp>
      <p:sp>
        <p:nvSpPr>
          <p:cNvPr id="8199" name="AutoShape 2"/>
          <p:cNvSpPr>
            <a:spLocks noChangeArrowheads="1"/>
          </p:cNvSpPr>
          <p:nvPr/>
        </p:nvSpPr>
        <p:spPr bwMode="auto">
          <a:xfrm>
            <a:off x="689854" y="714375"/>
            <a:ext cx="5404559" cy="6429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ppt_x"/>
                                          </p:val>
                                        </p:tav>
                                        <p:tav tm="100000">
                                          <p:val>
                                            <p:strVal val="#ppt_x"/>
                                          </p:val>
                                        </p:tav>
                                      </p:tavLst>
                                    </p:anim>
                                    <p:anim calcmode="lin" valueType="num">
                                      <p:cBhvr>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2884267" y="2492376"/>
            <a:ext cx="48173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探究一  积极有作为</a:t>
            </a:r>
            <a:endParaRPr lang="zh-CN" altLang="en-US" sz="40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2446229" y="3644900"/>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中国的积极作为</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431688" y="836613"/>
            <a:ext cx="5470159" cy="8636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ssolv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arn(inVertical)">
                                      <p:cBhvr>
                                        <p:cTn id="12"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14706" y="1336676"/>
            <a:ext cx="1084720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材料一    海地当地时间2010年1月12日下午发生7.3级强烈地震造成联合国驻海地稳定特派团总部大楼倒塌，正在楼内与联海团官员举行商谈的中国公安部赴海地维和工作组成员朱晓平、郭宝山、王树林、李晓明和驻海地维和警察部队赵化宇、李钦、钟荐勤、和志虹（女）同志被埋在废墟下，于北京时间1月13日5时56分许壮烈牺牲。截至2013年11月底，中国“蓝盔”部队已参加了中国共参与联合国18项维和行动，共派出维和士兵九千多名，在维护世界和平方面做出了应有的贡献。11名军（警）官和5名士兵在执行维和任务中牺牲。</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1)">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14705" y="1104901"/>
            <a:ext cx="1103765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材料二    一年前，在联合国人权理事会第35次会议上，中国代表全球140多个国家庄严发出共同努力消除贫困的强大呼声。五年来，中国减少贫困人口6800多万！这相当于每年脱贫1000多万人，每月脱贫100多万人，每天脱贫3万多人。30多年来，按世行标准，中国减少贫困人口7亿多，比美俄日德四国人口总和还多，对全球减贫贡献率超过70%。“世界上没有哪个国家能像中国这样，在如此短时间内取得如此大的脱贫成就，”长期关注中国发展的印度专家库尔卡尼由衷赞叹，“这不仅使中国受益，也使全人类受益。”人类历史上最伟大的故事之一——世界银行行长金镛如此评说中国的脱贫成绩。创新脱贫方式——联合国粮农组织总干事达席尔瓦视中国为其他发展中国家的学习榜样。</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24255" y="1196975"/>
            <a:ext cx="1040705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材料三    贫困，一个古老的字眼，在今天不仅依然发生在欠发达国家，也实实在在地存在于发达国家，阻碍着经济社会发展，成为各国共同面对的最大全球性挑战之一。在致力于消除自身贫困的同时，中国积极开展南南合作，建立以合作共赢为核心的新型国际减贫伙伴关系，为国际减贫事业注入新活力。提出“一带一路”倡议，创设亚投行，设立丝路基金……中国支持发展中国家开展基础设施互联互通建设，帮助他们增强自身发展能力，融入全球供应链、产业链、价值链，为更快消除贫困创造重要条件。“‘一带一路’拉动的投资将让数千万人甚至数亿人脱贫，”美中关系全国委员会主席斯蒂芬·欧伦斯说，这会产生非常深远的影响。</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in)">
                                      <p:cBhvr>
                                        <p:cTn id="12" dur="2000"/>
                                        <p:tgtEl>
                                          <p:spTgt spid="389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2"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checkerboard(across)">
                                      <p:cBhvr>
                                        <p:cTn id="17"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P spid="38916" grpId="2"/>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
          <p:cNvSpPr txBox="1">
            <a:spLocks noChangeArrowheads="1"/>
          </p:cNvSpPr>
          <p:nvPr/>
        </p:nvSpPr>
        <p:spPr bwMode="auto">
          <a:xfrm>
            <a:off x="1295063" y="2852738"/>
            <a:ext cx="1017428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说明了中国在国际舞台上积极有作为：中图全方位参与全球治理，在有关世界和平与发展的各个领域，积极采取行动；在维护区域稳定与安全、化解区域危机、对外经济援助、全球环境保护、各种灾害救援及高致死性传染病与瘟疫的防控等各个领域，都活跃着中国人的身影；中国基本解决了世界上约五分之一人口的温饱问题，让七亿多人口摆脱贫图，这是对世界发展的重大贡献。</a:t>
            </a:r>
            <a:endParaRPr lang="zh-CN" altLang="zh-CN" sz="2400" b="1">
              <a:ea typeface="黑体" panose="02010609060101010101" charset="-122"/>
            </a:endParaRPr>
          </a:p>
        </p:txBody>
      </p:sp>
      <p:sp>
        <p:nvSpPr>
          <p:cNvPr id="13315" name="文本框 4"/>
          <p:cNvSpPr txBox="1">
            <a:spLocks noChangeArrowheads="1"/>
          </p:cNvSpPr>
          <p:nvPr/>
        </p:nvSpPr>
        <p:spPr bwMode="auto">
          <a:xfrm>
            <a:off x="2158438" y="2133601"/>
            <a:ext cx="5444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ea typeface="黑体" panose="02010609060101010101" charset="-122"/>
              </a:rPr>
              <a:t>探究：以上三则材料共同说明了什么？</a:t>
            </a:r>
            <a:endParaRPr lang="zh-CN" altLang="en-US" sz="2400" b="1">
              <a:solidFill>
                <a:srgbClr val="FF0000"/>
              </a:solidFill>
              <a:ea typeface="黑体" panose="02010609060101010101" charset="-122"/>
            </a:endParaRPr>
          </a:p>
        </p:txBody>
      </p:sp>
      <p:sp>
        <p:nvSpPr>
          <p:cNvPr id="13316" name="WordArt 10"/>
          <p:cNvSpPr>
            <a:spLocks noChangeArrowheads="1" noChangeShapeType="1" noTextEdit="1"/>
          </p:cNvSpPr>
          <p:nvPr/>
        </p:nvSpPr>
        <p:spPr bwMode="auto">
          <a:xfrm>
            <a:off x="814706" y="981075"/>
            <a:ext cx="2592241"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strips(downLef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3314"/>
                                        </p:tgtEl>
                                        <p:attrNameLst>
                                          <p:attrName>style.visibility</p:attrName>
                                        </p:attrNameLst>
                                      </p:cBhvr>
                                      <p:to>
                                        <p:strVal val="visible"/>
                                      </p:to>
                                    </p:set>
                                    <p:animEffect transition="in" filter="strips(downLeft)">
                                      <p:cBhvr>
                                        <p:cTn id="12"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9461"/>
          <p:cNvSpPr txBox="1">
            <a:spLocks noChangeArrowheads="1"/>
          </p:cNvSpPr>
          <p:nvPr/>
        </p:nvSpPr>
        <p:spPr bwMode="auto">
          <a:xfrm>
            <a:off x="2831363" y="2751139"/>
            <a:ext cx="53319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探究二  贡献中国智慧</a:t>
            </a:r>
            <a:endParaRPr lang="zh-CN" altLang="en-US" sz="4000" b="1">
              <a:solidFill>
                <a:srgbClr val="FF0000"/>
              </a:solidFill>
              <a:latin typeface="黑体" panose="02010609060101010101" charset="-122"/>
              <a:ea typeface="黑体" panose="02010609060101010101" charset="-122"/>
            </a:endParaRPr>
          </a:p>
        </p:txBody>
      </p:sp>
      <p:sp>
        <p:nvSpPr>
          <p:cNvPr id="14339" name="文本框 1"/>
          <p:cNvSpPr txBox="1">
            <a:spLocks noChangeArrowheads="1"/>
          </p:cNvSpPr>
          <p:nvPr/>
        </p:nvSpPr>
        <p:spPr bwMode="auto">
          <a:xfrm>
            <a:off x="2446229" y="3933825"/>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中国智慧与中国模式</a:t>
            </a:r>
            <a:endParaRPr lang="zh-CN" altLang="en-US" sz="3200" b="1">
              <a:latin typeface="黑体" panose="02010609060101010101" charset="-122"/>
              <a:ea typeface="黑体" panose="02010609060101010101" charset="-122"/>
            </a:endParaRPr>
          </a:p>
        </p:txBody>
      </p:sp>
      <p:sp>
        <p:nvSpPr>
          <p:cNvPr id="14340" name="AutoShape 2"/>
          <p:cNvSpPr>
            <a:spLocks noChangeArrowheads="1"/>
          </p:cNvSpPr>
          <p:nvPr/>
        </p:nvSpPr>
        <p:spPr bwMode="auto">
          <a:xfrm>
            <a:off x="526914" y="836613"/>
            <a:ext cx="5389745" cy="9064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0" fill="hold"/>
                                        <p:tgtEl>
                                          <p:spTgt spid="14339"/>
                                        </p:tgtEl>
                                        <p:attrNameLst>
                                          <p:attrName>ppt_x</p:attrName>
                                        </p:attrNameLst>
                                      </p:cBhvr>
                                      <p:tavLst>
                                        <p:tav tm="0">
                                          <p:val>
                                            <p:strVal val="#ppt_x"/>
                                          </p:val>
                                        </p:tav>
                                        <p:tav tm="100000">
                                          <p:val>
                                            <p:strVal val="#ppt_x"/>
                                          </p:val>
                                        </p:tav>
                                      </p:tavLst>
                                    </p:anim>
                                    <p:anim calcmode="lin" valueType="num">
                                      <p:cBhvr additive="base">
                                        <p:cTn id="13" dur="50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69725" y="1474788"/>
            <a:ext cx="1044937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每当人类进步与世界发展面临艰难抉择的关键时刻，都特别需要蕴含超常智慧、凝聚国际共识的理念引领。习近平主席提出的“共商、共建、共享”的全球治理理念，为破解当今人类社会面临的共同难题提供了新原则新思路，为构建人类命运共同体注入了新动力新活力，具有深远历史意义与重大现实意义。</a:t>
            </a:r>
            <a:endParaRPr lang="zh-CN" altLang="en-US" sz="2400" b="1">
              <a:ea typeface="黑体" panose="02010609060101010101" charset="-122"/>
            </a:endParaRPr>
          </a:p>
          <a:p>
            <a:pPr algn="r">
              <a:lnSpc>
                <a:spcPct val="150000"/>
              </a:lnSpc>
            </a:pPr>
            <a:r>
              <a:rPr lang="zh-CN" altLang="en-US" sz="2400" b="1">
                <a:ea typeface="黑体" panose="02010609060101010101" charset="-122"/>
              </a:rPr>
              <a:t>——人民网2017年9月12日</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24255" y="1335088"/>
            <a:ext cx="1103765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         材料二    2017年9月，北美华富山工业园暨标准厂房开工奠基仪式在墨西哥新莱昂州蒙特雷市举行。目前，中国企业正在推进建设的境外经贸合作区已达75个，遍布亚非拉欧34个国家，共带动投资近180亿美元，吸引入区企业1141家。其中，中资控股企业711家。建设境外工业园区是中国企业利用两个市场、两种资源，实现有序、有效配置，参与国际竞争的重要途径。同时，中国企业对完善当地产业结构、创造就业岗位和提升本土装备制造水平带来了实实在在的好处。专家认为，作为中国改革开放30多年来的成功经验之一，以园区输出模式“走出去”已成为中国企业拓展国际市场的重要手段，园区模式呈现出抱团出行、带动区域发展等特点，受到越来越多国家的重视。</a:t>
            </a:r>
            <a:endParaRPr lang="zh-CN" altLang="en-US" b="1">
              <a:ea typeface="黑体" panose="02010609060101010101" charset="-122"/>
            </a:endParaRPr>
          </a:p>
          <a:p>
            <a:pPr algn="r">
              <a:lnSpc>
                <a:spcPct val="150000"/>
              </a:lnSpc>
            </a:pPr>
            <a:r>
              <a:rPr lang="zh-CN" altLang="en-US" b="1">
                <a:ea typeface="黑体" panose="02010609060101010101" charset="-122"/>
              </a:rPr>
              <a:t>——《经济日报》2017年9月6日</a:t>
            </a:r>
            <a:endParaRPr lang="zh-CN" altLang="en-US"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ipe(down)">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11179" y="5011739"/>
            <a:ext cx="1921433"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timgCA87TUM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2854" y="4365625"/>
            <a:ext cx="955003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timgCAZWXLK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2855" y="620714"/>
            <a:ext cx="3990994" cy="198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descr="timgCAJW1CP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8830" y="836613"/>
            <a:ext cx="5878569"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timgCA5SHJ6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70646" y="2566988"/>
            <a:ext cx="3658764"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path" presetSubtype="0" accel="50000" decel="50000" fill="hold" nodeType="clickEffect">
                                  <p:stCondLst>
                                    <p:cond delay="0"/>
                                  </p:stCondLst>
                                  <p:childTnLst>
                                    <p:animMotion origin="layout" path="M 0 0 L 0.073 -0.073 L 0.177 -0.073 L 0.25 0 L 0.25 0.104 L 0.177 0.177 L 0.073 0.177 L 0 0.104 L 0 0 Z" pathEditMode="relative" rAng="0" ptsTypes="">
                                      <p:cBhvr>
                                        <p:cTn id="14" dur="2000" fill="hold"/>
                                        <p:tgtEl>
                                          <p:spTgt spid="2"/>
                                        </p:tgtEl>
                                        <p:attrNameLst>
                                          <p:attrName>ppt_x</p:attrName>
                                          <p:attrName>ppt_y</p:attrName>
                                        </p:attrNameLst>
                                      </p:cBhvr>
                                      <p:rCtr x="0" y="0"/>
                                    </p:animMotion>
                                  </p:childTnLst>
                                </p:cTn>
                              </p:par>
                            </p:childTnLst>
                          </p:cTn>
                        </p:par>
                      </p:childTnLst>
                    </p:cTn>
                  </p:par>
                  <p:par>
                    <p:cTn id="15" fill="hold">
                      <p:stCondLst>
                        <p:cond delay="indefinite"/>
                      </p:stCondLst>
                      <p:childTnLst>
                        <p:par>
                          <p:cTn id="16" fill="hold">
                            <p:stCondLst>
                              <p:cond delay="0"/>
                            </p:stCondLst>
                            <p:childTnLst>
                              <p:par>
                                <p:cTn id="17" presetID="14" presetClass="path" presetSubtype="0" accel="50000" decel="50000" fill="hold" nodeType="clickEffect">
                                  <p:stCondLst>
                                    <p:cond delay="0"/>
                                  </p:stCondLst>
                                  <p:childTnLst>
                                    <p:animMotion origin="layout" path="M 0 0 L 0.178 0 L 0.25 0.121 L 0.072 0.121 L 0 0 Z" pathEditMode="relative" rAng="0" ptsTypes="">
                                      <p:cBhvr>
                                        <p:cTn id="18" dur="2000" fill="hold"/>
                                        <p:tgtEl>
                                          <p:spTgt spid="3"/>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365665" y="1981836"/>
            <a:ext cx="11456861" cy="1753235"/>
          </a:xfrm>
          <a:prstGeom prst="rect">
            <a:avLst/>
          </a:prstGeom>
          <a:solidFill>
            <a:schemeClr val="accent2"/>
          </a:solidFill>
          <a:ln w="12700" cap="flat" cmpd="sng">
            <a:solidFill>
              <a:srgbClr val="FFC000"/>
            </a:solidFill>
            <a:prstDash val="solid"/>
            <a:miter/>
            <a:headEnd type="none" w="med" len="med"/>
            <a:tailEnd type="none" w="med" len="med"/>
          </a:ln>
        </p:spPr>
        <p:txBody>
          <a:bodyPr wrap="square" anchor="t">
            <a:spAutoFit/>
          </a:bodyPr>
          <a:lstStyle/>
          <a:p>
            <a:pPr eaLnBrk="0" hangingPunct="0"/>
            <a:r>
              <a:rPr lang="en-US" altLang="zh-CN" sz="3600" b="1" dirty="0">
                <a:solidFill>
                  <a:schemeClr val="bg1"/>
                </a:solidFill>
                <a:ea typeface="+mn-ea"/>
                <a:cs typeface="Arial" panose="020B0604020202020204" pitchFamily="34" charset="0"/>
                <a:sym typeface="+mn-ea"/>
              </a:rPr>
              <a:t>    </a:t>
            </a:r>
            <a:r>
              <a:rPr lang="en-US" altLang="zh-CN" sz="3600" b="1" dirty="0">
                <a:solidFill>
                  <a:schemeClr val="bg1"/>
                </a:solidFill>
                <a:latin typeface="+mn-ea"/>
                <a:ea typeface="+mn-ea"/>
                <a:cs typeface="+mn-ea"/>
                <a:sym typeface="+mn-ea"/>
              </a:rPr>
              <a:t>2.</a:t>
            </a:r>
            <a:r>
              <a:rPr lang="zh-CN" sz="3600" b="1" dirty="0">
                <a:solidFill>
                  <a:schemeClr val="bg1"/>
                </a:solidFill>
                <a:latin typeface="+mn-ea"/>
                <a:ea typeface="+mn-ea"/>
                <a:cs typeface="+mn-ea"/>
                <a:sym typeface="+mn-ea"/>
              </a:rPr>
              <a:t>文化多样性是实现文化创新与发展的前提和基础。不同特质的文化互相交融，能够为彼此增添新的元素，激发新的活力。</a:t>
            </a:r>
            <a:endParaRPr lang="zh-CN" sz="3600" b="1" dirty="0">
              <a:solidFill>
                <a:schemeClr val="bg1"/>
              </a:solidFill>
              <a:latin typeface="+mn-ea"/>
              <a:ea typeface="+mn-ea"/>
              <a:cs typeface="+mn-ea"/>
              <a:sym typeface="+mn-ea"/>
            </a:endParaRPr>
          </a:p>
        </p:txBody>
      </p:sp>
      <p:sp>
        <p:nvSpPr>
          <p:cNvPr id="8" name="梯形 7"/>
          <p:cNvSpPr/>
          <p:nvPr/>
        </p:nvSpPr>
        <p:spPr>
          <a:xfrm>
            <a:off x="3053555" y="852805"/>
            <a:ext cx="4648259" cy="762000"/>
          </a:xfrm>
          <a:prstGeom prst="trapezoid">
            <a:avLst>
              <a:gd name="adj" fmla="val 39214"/>
            </a:avLst>
          </a:prstGeom>
          <a:solidFill>
            <a:schemeClr val="accent1">
              <a:lumMod val="40000"/>
              <a:lumOff val="60000"/>
            </a:schemeClr>
          </a:solidFill>
          <a:ln w="9525" cap="flat" cmpd="sng" algn="ctr">
            <a:solidFill>
              <a:schemeClr val="accent1">
                <a:lumMod val="40000"/>
                <a:lumOff val="60000"/>
              </a:schemeClr>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 </a:t>
            </a:r>
            <a:r>
              <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文</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化</a:t>
            </a:r>
            <a:r>
              <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多样性的意义</a:t>
            </a:r>
            <a:endPar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bldLvl="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07271" y="1335088"/>
            <a:ext cx="1046207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材料三    1950年至2016年，中国累计对外提供贷款4000多亿人民币，实施各类援外项目5000多个，举办国际培训班1.1万多期，培训发展中国家人员26万多名，这些数据在国际统计中名列前茅。2017年《政府工作报告》指出：“面对世界政治经济格局的深刻变化，中国将始终站在和平稳定一边，站在公道正义一边，做世界和平的建设者、全球发展的贡献者、国际秩序的维护者。”这份担当，需要中国在发展自身的同时，向世界更好展示和呈现中国价值，为世界发展提供更为切实有效的中国方案、注入持续强劲的中国动力。</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
          <p:cNvSpPr txBox="1">
            <a:spLocks noChangeArrowheads="1"/>
          </p:cNvSpPr>
          <p:nvPr/>
        </p:nvSpPr>
        <p:spPr bwMode="auto">
          <a:xfrm>
            <a:off x="1007272" y="2708275"/>
            <a:ext cx="107985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b="1">
                <a:ea typeface="黑体" panose="02010609060101010101" charset="-122"/>
              </a:rPr>
              <a:t> </a:t>
            </a:r>
            <a:r>
              <a:rPr lang="zh-CN" altLang="zh-CN" sz="2400" b="1">
                <a:ea typeface="黑体" panose="02010609060101010101" charset="-122"/>
              </a:rPr>
              <a:t>           小结：材料一说明了中国着眼于时代发展大势，遵循“共商，共建、共享”原则，为全球治理提出中国方案，贡献中国智慧。材料二说明中国广泛参与国际事务，在解决人类面临的各种问题的过程中积极探索、有效行动，发挥负责任大国作用，促进人类社会共同发展。材料三说明中国的国际担当是基于对自身清醒认识的担当，是符合目前国情的担当，中国为世界的发展作出了力所能及的贡献。</a:t>
            </a:r>
            <a:endParaRPr lang="zh-CN" altLang="zh-CN" sz="2400" b="1">
              <a:ea typeface="黑体" panose="02010609060101010101" charset="-122"/>
            </a:endParaRPr>
          </a:p>
        </p:txBody>
      </p:sp>
      <p:sp>
        <p:nvSpPr>
          <p:cNvPr id="19459" name="文本框 4"/>
          <p:cNvSpPr txBox="1">
            <a:spLocks noChangeArrowheads="1"/>
          </p:cNvSpPr>
          <p:nvPr/>
        </p:nvSpPr>
        <p:spPr bwMode="auto">
          <a:xfrm>
            <a:off x="2331960" y="1989139"/>
            <a:ext cx="60628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ea typeface="黑体" panose="02010609060101010101" charset="-122"/>
              </a:rPr>
              <a:t>探究：以上三则材料分别说明了什么观点？</a:t>
            </a:r>
            <a:endParaRPr lang="zh-CN" altLang="en-US" sz="2400" b="1">
              <a:solidFill>
                <a:srgbClr val="FF0000"/>
              </a:solidFill>
              <a:ea typeface="黑体" panose="02010609060101010101" charset="-122"/>
            </a:endParaRPr>
          </a:p>
        </p:txBody>
      </p:sp>
      <p:sp>
        <p:nvSpPr>
          <p:cNvPr id="2" name="矩形 1"/>
          <p:cNvSpPr/>
          <p:nvPr/>
        </p:nvSpPr>
        <p:spPr>
          <a:xfrm rot="1691261">
            <a:off x="9741716" y="1196846"/>
            <a:ext cx="2054325" cy="76944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4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4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19461" name="WordArt 10"/>
          <p:cNvSpPr>
            <a:spLocks noChangeArrowheads="1" noChangeShapeType="1" noTextEdit="1"/>
          </p:cNvSpPr>
          <p:nvPr/>
        </p:nvSpPr>
        <p:spPr bwMode="auto">
          <a:xfrm>
            <a:off x="336464" y="1125539"/>
            <a:ext cx="2592241"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grpId="0" nodeType="clickEffect">
                                  <p:stCondLst>
                                    <p:cond delay="0"/>
                                  </p:stCondLst>
                                  <p:childTnLst>
                                    <p:animEffect transition="out" filter="strips(downLeft)">
                                      <p:cBhvr>
                                        <p:cTn id="6" dur="500"/>
                                        <p:tgtEl>
                                          <p:spTgt spid="19459"/>
                                        </p:tgtEl>
                                      </p:cBhvr>
                                    </p:animEffect>
                                    <p:set>
                                      <p:cBhvr>
                                        <p:cTn id="7" dur="1" fill="hold">
                                          <p:stCondLst>
                                            <p:cond delay="499"/>
                                          </p:stCondLst>
                                        </p:cTn>
                                        <p:tgtEl>
                                          <p:spTgt spid="194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67663" y="4005264"/>
            <a:ext cx="3933859"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文本框 99"/>
          <p:cNvSpPr txBox="1">
            <a:spLocks noChangeArrowheads="1"/>
          </p:cNvSpPr>
          <p:nvPr/>
        </p:nvSpPr>
        <p:spPr bwMode="auto">
          <a:xfrm>
            <a:off x="480359" y="2349500"/>
            <a:ext cx="1122810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 name="AutoShape 2"/>
          <p:cNvSpPr>
            <a:spLocks noChangeArrowheads="1"/>
          </p:cNvSpPr>
          <p:nvPr/>
        </p:nvSpPr>
        <p:spPr bwMode="auto">
          <a:xfrm>
            <a:off x="239122" y="836614"/>
            <a:ext cx="5374933" cy="9366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04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1507"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1508"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1509" name="WordArt 10"/>
          <p:cNvSpPr>
            <a:spLocks noChangeArrowheads="1" noChangeShapeType="1" noTextEdit="1"/>
          </p:cNvSpPr>
          <p:nvPr/>
        </p:nvSpPr>
        <p:spPr bwMode="auto">
          <a:xfrm>
            <a:off x="526914" y="908050"/>
            <a:ext cx="2592241"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1510"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2047" y="1773238"/>
            <a:ext cx="1087683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0"/>
                                        <p:tgtEl>
                                          <p:spTgt spid="21510"/>
                                        </p:tgtEl>
                                        <p:attrNameLst>
                                          <p:attrName>ppt_x</p:attrName>
                                        </p:attrNameLst>
                                      </p:cBhvr>
                                      <p:tavLst>
                                        <p:tav tm="0">
                                          <p:val>
                                            <p:strVal val="ppt_x"/>
                                          </p:val>
                                        </p:tav>
                                        <p:tav tm="100000">
                                          <p:val>
                                            <p:strVal val="0-ppt_w/2"/>
                                          </p:val>
                                        </p:tav>
                                      </p:tavLst>
                                    </p:anim>
                                    <p:anim calcmode="lin" valueType="num">
                                      <p:cBhvr additive="base">
                                        <p:cTn id="7" dur="5000"/>
                                        <p:tgtEl>
                                          <p:spTgt spid="21510"/>
                                        </p:tgtEl>
                                        <p:attrNameLst>
                                          <p:attrName>ppt_y</p:attrName>
                                        </p:attrNameLst>
                                      </p:cBhvr>
                                      <p:tavLst>
                                        <p:tav tm="0">
                                          <p:val>
                                            <p:strVal val="ppt_y"/>
                                          </p:val>
                                        </p:tav>
                                        <p:tav tm="100000">
                                          <p:val>
                                            <p:strVal val="ppt_y"/>
                                          </p:val>
                                        </p:tav>
                                      </p:tavLst>
                                    </p:anim>
                                    <p:set>
                                      <p:cBhvr>
                                        <p:cTn id="8" dur="1" fill="hold">
                                          <p:stCondLst>
                                            <p:cond delay="4990"/>
                                          </p:stCondLst>
                                        </p:cTn>
                                        <p:tgtEl>
                                          <p:spTgt spid="215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2531" name="AutoShape 2"/>
          <p:cNvSpPr>
            <a:spLocks noChangeArrowheads="1"/>
          </p:cNvSpPr>
          <p:nvPr/>
        </p:nvSpPr>
        <p:spPr bwMode="auto">
          <a:xfrm>
            <a:off x="662345" y="765175"/>
            <a:ext cx="5432068" cy="8509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2532"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18829" y="4005263"/>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childTnLst>
                                    <p:set>
                                      <p:cBhvr override="childStyle">
                                        <p:cTn id="6" dur="indefinite"/>
                                        <p:tgtEl>
                                          <p:spTgt spid="150531"/>
                                        </p:tgtEl>
                                        <p:attrNameLst>
                                          <p:attrName>style.fontStyle</p:attrName>
                                        </p:attrNameLst>
                                      </p:cBhvr>
                                      <p:to>
                                        <p:strVal val="normal"/>
                                      </p:to>
                                    </p:set>
                                    <p:set>
                                      <p:cBhvr override="childStyle">
                                        <p:cTn id="7" dur="indefinite"/>
                                        <p:tgtEl>
                                          <p:spTgt spid="150531"/>
                                        </p:tgtEl>
                                        <p:attrNameLst>
                                          <p:attrName>style.fontWeight</p:attrName>
                                        </p:attrNameLst>
                                      </p:cBhvr>
                                      <p:to>
                                        <p:strVal val="bold"/>
                                      </p:to>
                                    </p:set>
                                    <p:set>
                                      <p:cBhvr override="childStyle">
                                        <p:cTn id="8" dur="indefinite"/>
                                        <p:tgtEl>
                                          <p:spTgt spid="150531"/>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45905" y="4005263"/>
            <a:ext cx="3798428" cy="213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835867" y="2205039"/>
            <a:ext cx="10517094"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en-US" sz="2800" b="1"/>
              <a:t>    本节课的成功之处是对中国担当分析透彻，但在“中国的国际担当是基于对自身清醒认识的担当，是符合目前国情的担当”阐述不够详细。</a:t>
            </a:r>
            <a:endParaRPr lang="zh-CN" altLang="en-US" sz="2800" b="1"/>
          </a:p>
        </p:txBody>
      </p:sp>
      <p:sp>
        <p:nvSpPr>
          <p:cNvPr id="23556" name="AutoShape 2"/>
          <p:cNvSpPr>
            <a:spLocks noChangeArrowheads="1"/>
          </p:cNvSpPr>
          <p:nvPr/>
        </p:nvSpPr>
        <p:spPr bwMode="auto">
          <a:xfrm>
            <a:off x="662345" y="765175"/>
            <a:ext cx="2649377" cy="7191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484313"/>
            <a:ext cx="10385895" cy="3478212"/>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第二单元  世界舞台上的中国</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第四课  与世界共发展</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第1课时  中国的机遇与挑战</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814706" y="765176"/>
            <a:ext cx="2721324" cy="8493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1199838" y="2133601"/>
            <a:ext cx="10174283"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黑体" panose="02010609060101010101" charset="-122"/>
                <a:ea typeface="黑体" panose="02010609060101010101" charset="-122"/>
              </a:rPr>
              <a:t>1</a:t>
            </a:r>
            <a:r>
              <a:rPr lang="zh-CN" altLang="zh-CN" sz="2800" b="1">
                <a:latin typeface="黑体" panose="02010609060101010101" charset="-122"/>
                <a:ea typeface="黑体" panose="02010609060101010101" charset="-122"/>
              </a:rPr>
              <a:t>、了解中国当前经济发展中面临的机遇与挑战；</a:t>
            </a:r>
            <a:endParaRPr lang="en-US" altLang="zh-CN" sz="2800" b="1">
              <a:latin typeface="黑体" panose="02010609060101010101" charset="-122"/>
              <a:ea typeface="黑体" panose="02010609060101010101" charset="-122"/>
            </a:endParaRPr>
          </a:p>
          <a:p>
            <a:pPr eaLnBrk="1" hangingPunct="1"/>
            <a:r>
              <a:rPr lang="en-US" altLang="zh-CN" sz="2800" b="1">
                <a:latin typeface="黑体" panose="02010609060101010101" charset="-122"/>
                <a:ea typeface="黑体" panose="02010609060101010101" charset="-122"/>
              </a:rPr>
              <a:t>2</a:t>
            </a:r>
            <a:r>
              <a:rPr lang="zh-CN" altLang="zh-CN" sz="2800" b="1">
                <a:latin typeface="黑体" panose="02010609060101010101" charset="-122"/>
                <a:ea typeface="黑体" panose="02010609060101010101" charset="-122"/>
              </a:rPr>
              <a:t>、明确中国仍处于重要发展</a:t>
            </a:r>
            <a:r>
              <a:rPr lang="zh-CN" altLang="zh-CN" sz="2800" b="1">
                <a:solidFill>
                  <a:srgbClr val="000000"/>
                </a:solidFill>
                <a:latin typeface="黑体" panose="02010609060101010101" charset="-122"/>
                <a:ea typeface="黑体" panose="02010609060101010101" charset="-122"/>
              </a:rPr>
              <a:t>战略机遇期</a:t>
            </a:r>
            <a:r>
              <a:rPr lang="zh-CN" altLang="zh-CN" sz="2800" b="1">
                <a:latin typeface="黑体" panose="02010609060101010101" charset="-122"/>
                <a:ea typeface="黑体" panose="02010609060101010101" charset="-122"/>
              </a:rPr>
              <a:t>，要审时度势，顺势而为，抢抓机遇，赢得主动；</a:t>
            </a:r>
            <a:endParaRPr lang="en-US" altLang="zh-CN" sz="2800" b="1">
              <a:latin typeface="黑体" panose="02010609060101010101" charset="-122"/>
              <a:ea typeface="黑体" panose="02010609060101010101" charset="-122"/>
            </a:endParaRPr>
          </a:p>
          <a:p>
            <a:pPr eaLnBrk="1" hangingPunct="1"/>
            <a:r>
              <a:rPr lang="en-US" altLang="zh-CN" sz="2800" b="1">
                <a:latin typeface="黑体" panose="02010609060101010101" charset="-122"/>
                <a:ea typeface="黑体" panose="02010609060101010101" charset="-122"/>
              </a:rPr>
              <a:t>3</a:t>
            </a:r>
            <a:r>
              <a:rPr lang="zh-CN" altLang="zh-CN" sz="2800" b="1">
                <a:latin typeface="黑体" panose="02010609060101010101" charset="-122"/>
                <a:ea typeface="黑体" panose="02010609060101010101" charset="-122"/>
              </a:rPr>
              <a:t>、面对成绩，树立忧患意识，迎接各种挑战。</a:t>
            </a:r>
            <a:endParaRPr lang="zh-CN" altLang="en-US" sz="28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336464" y="765176"/>
            <a:ext cx="5565384" cy="7778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2"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37820" y="1700213"/>
            <a:ext cx="8113187" cy="448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1"/>
          <p:cNvSpPr txBox="1">
            <a:spLocks noChangeArrowheads="1"/>
          </p:cNvSpPr>
          <p:nvPr/>
        </p:nvSpPr>
        <p:spPr bwMode="auto">
          <a:xfrm>
            <a:off x="1058058" y="1228725"/>
            <a:ext cx="1007271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rgbClr val="323E32"/>
                </a:solidFill>
              </a:rPr>
              <a:t>         </a:t>
            </a:r>
            <a:r>
              <a:rPr lang="zh-CN" altLang="zh-CN" sz="2000" b="1">
                <a:solidFill>
                  <a:srgbClr val="323E32"/>
                </a:solidFill>
              </a:rPr>
              <a:t>2018年7月7日，2018APEC工商领导人中国论坛在京开幕，中国国际经济交流中心副理事长、中共中央政策研究室原副主任郑新立在题为《未来十年中国经济的新周期和新机遇》的演讲中表示，未来十年中国面临着四大发展机遇，都是基于我们内需的扩大，而不是基于出口规模的扩大。具体而言，有四个经济增长点：第一是实施乡村振兴战略，第二是服务业，第三是新一代互联网和数字经济，第四是通用航空业。现在中国的铁路、公路、航运网络的规模都已经超过了美国，但是在通用航空领域，我们和美国的差距不是一般的大，而是差了2至3个数量级。这将是一个巨大的增长空间，通用航空业已经形成一个万亿级的产业集群。郑新立表示，以上四大增长空间全部启动，四个发动机同时拉动中国经济的增长，未来十年中国经济保持6.5%以上的增长速度没有问题。</a:t>
            </a:r>
            <a:endParaRPr lang="zh-CN" altLang="zh-CN" sz="2000" b="1">
              <a:solidFill>
                <a:srgbClr val="323E32"/>
              </a:solidFill>
            </a:endParaRPr>
          </a:p>
          <a:p>
            <a:pPr eaLnBrk="1" hangingPunct="1"/>
            <a:r>
              <a:rPr lang="zh-CN" altLang="zh-CN" sz="2000" b="1">
                <a:solidFill>
                  <a:srgbClr val="323E32"/>
                </a:solidFill>
              </a:rPr>
              <a:t>看了以上材料后有什么启发？</a:t>
            </a:r>
            <a:endParaRPr lang="zh-CN" altLang="zh-CN" sz="2000" b="1">
              <a:solidFill>
                <a:srgbClr val="323E3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custDataLst>
              <p:tags r:id="rId1"/>
            </p:custDataLst>
          </p:nvPr>
        </p:nvGrpSpPr>
        <p:grpSpPr bwMode="auto">
          <a:xfrm>
            <a:off x="242507" y="539751"/>
            <a:ext cx="2312068" cy="1066165"/>
            <a:chOff x="0" y="0"/>
            <a:chExt cx="1557337" cy="900112"/>
          </a:xfrm>
          <a:solidFill>
            <a:srgbClr val="00B050"/>
          </a:solidFill>
        </p:grpSpPr>
        <p:grpSp>
          <p:nvGrpSpPr>
            <p:cNvPr id="5" name="组合 4"/>
            <p:cNvGrpSpPr/>
            <p:nvPr/>
          </p:nvGrpSpPr>
          <p:grpSpPr bwMode="auto">
            <a:xfrm>
              <a:off x="35719" y="0"/>
              <a:ext cx="1493837" cy="900112"/>
              <a:chOff x="0" y="0"/>
              <a:chExt cx="1493837" cy="900112"/>
            </a:xfrm>
            <a:grpFill/>
          </p:grpSpPr>
          <p:sp>
            <p:nvSpPr>
              <p:cNvPr id="7" name="任意多边形 23"/>
              <p:cNvSpPr/>
              <p:nvPr/>
            </p:nvSpPr>
            <p:spPr bwMode="auto">
              <a:xfrm>
                <a:off x="212725" y="758825"/>
                <a:ext cx="350837" cy="141287"/>
              </a:xfrm>
              <a:custGeom>
                <a:avLst/>
                <a:gdLst>
                  <a:gd name="T0" fmla="*/ 132234 w 353060"/>
                  <a:gd name="T1" fmla="*/ 0 h 126326"/>
                  <a:gd name="T2" fmla="*/ 353060 w 353060"/>
                  <a:gd name="T3" fmla="*/ 126326 h 126326"/>
                  <a:gd name="T4" fmla="*/ 0 w 353060"/>
                  <a:gd name="T5" fmla="*/ 39204 h 126326"/>
                  <a:gd name="T6" fmla="*/ 132234 w 353060"/>
                  <a:gd name="T7" fmla="*/ 0 h 126326"/>
                </a:gdLst>
                <a:ahLst/>
                <a:cxnLst>
                  <a:cxn ang="0">
                    <a:pos x="T0" y="T1"/>
                  </a:cxn>
                  <a:cxn ang="0">
                    <a:pos x="T2" y="T3"/>
                  </a:cxn>
                  <a:cxn ang="0">
                    <a:pos x="T4" y="T5"/>
                  </a:cxn>
                  <a:cxn ang="0">
                    <a:pos x="T6" y="T7"/>
                  </a:cxn>
                </a:cxnLst>
                <a:rect l="0" t="0" r="r" b="b"/>
                <a:pathLst>
                  <a:path w="353060" h="126326">
                    <a:moveTo>
                      <a:pt x="132234" y="0"/>
                    </a:moveTo>
                    <a:lnTo>
                      <a:pt x="353060" y="126326"/>
                    </a:lnTo>
                    <a:lnTo>
                      <a:pt x="0" y="39204"/>
                    </a:lnTo>
                    <a:lnTo>
                      <a:pt x="132234" y="0"/>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8" name="任意多边形 22"/>
              <p:cNvSpPr/>
              <p:nvPr/>
            </p:nvSpPr>
            <p:spPr bwMode="auto">
              <a:xfrm>
                <a:off x="95250" y="427037"/>
                <a:ext cx="269875" cy="376238"/>
              </a:xfrm>
              <a:custGeom>
                <a:avLst/>
                <a:gdLst>
                  <a:gd name="T0" fmla="*/ 0 w 420624"/>
                  <a:gd name="T1" fmla="*/ 54864 h 585216"/>
                  <a:gd name="T2" fmla="*/ 192024 w 420624"/>
                  <a:gd name="T3" fmla="*/ 585216 h 585216"/>
                  <a:gd name="T4" fmla="*/ 393192 w 420624"/>
                  <a:gd name="T5" fmla="*/ 521208 h 585216"/>
                  <a:gd name="T6" fmla="*/ 420624 w 420624"/>
                  <a:gd name="T7" fmla="*/ 0 h 585216"/>
                  <a:gd name="T8" fmla="*/ 0 w 420624"/>
                  <a:gd name="T9" fmla="*/ 54864 h 585216"/>
                </a:gdLst>
                <a:ahLst/>
                <a:cxnLst>
                  <a:cxn ang="0">
                    <a:pos x="T0" y="T1"/>
                  </a:cxn>
                  <a:cxn ang="0">
                    <a:pos x="T2" y="T3"/>
                  </a:cxn>
                  <a:cxn ang="0">
                    <a:pos x="T4" y="T5"/>
                  </a:cxn>
                  <a:cxn ang="0">
                    <a:pos x="T6" y="T7"/>
                  </a:cxn>
                  <a:cxn ang="0">
                    <a:pos x="T8" y="T9"/>
                  </a:cxn>
                </a:cxnLst>
                <a:rect l="0" t="0" r="r" b="b"/>
                <a:pathLst>
                  <a:path w="420624" h="585216">
                    <a:moveTo>
                      <a:pt x="0" y="54864"/>
                    </a:moveTo>
                    <a:lnTo>
                      <a:pt x="192024" y="585216"/>
                    </a:lnTo>
                    <a:lnTo>
                      <a:pt x="393192" y="521208"/>
                    </a:lnTo>
                    <a:lnTo>
                      <a:pt x="420624" y="0"/>
                    </a:lnTo>
                    <a:lnTo>
                      <a:pt x="0" y="54864"/>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9" name="任意多边形 21"/>
              <p:cNvSpPr/>
              <p:nvPr/>
            </p:nvSpPr>
            <p:spPr bwMode="auto">
              <a:xfrm>
                <a:off x="0" y="0"/>
                <a:ext cx="1493837" cy="627062"/>
              </a:xfrm>
              <a:custGeom>
                <a:avLst/>
                <a:gdLst>
                  <a:gd name="T0" fmla="*/ 45720 w 4562856"/>
                  <a:gd name="T1" fmla="*/ 475488 h 1911096"/>
                  <a:gd name="T2" fmla="*/ 4562856 w 4562856"/>
                  <a:gd name="T3" fmla="*/ 0 h 1911096"/>
                  <a:gd name="T4" fmla="*/ 4178808 w 4562856"/>
                  <a:gd name="T5" fmla="*/ 1417320 h 1911096"/>
                  <a:gd name="T6" fmla="*/ 0 w 4562856"/>
                  <a:gd name="T7" fmla="*/ 1911096 h 1911096"/>
                  <a:gd name="T8" fmla="*/ 45720 w 4562856"/>
                  <a:gd name="T9" fmla="*/ 475488 h 1911096"/>
                </a:gdLst>
                <a:ahLst/>
                <a:cxnLst>
                  <a:cxn ang="0">
                    <a:pos x="T0" y="T1"/>
                  </a:cxn>
                  <a:cxn ang="0">
                    <a:pos x="T2" y="T3"/>
                  </a:cxn>
                  <a:cxn ang="0">
                    <a:pos x="T4" y="T5"/>
                  </a:cxn>
                  <a:cxn ang="0">
                    <a:pos x="T6" y="T7"/>
                  </a:cxn>
                  <a:cxn ang="0">
                    <a:pos x="T8" y="T9"/>
                  </a:cxn>
                </a:cxnLst>
                <a:rect l="0" t="0" r="r" b="b"/>
                <a:pathLst>
                  <a:path w="4562856" h="1911096">
                    <a:moveTo>
                      <a:pt x="45720" y="475488"/>
                    </a:moveTo>
                    <a:lnTo>
                      <a:pt x="4562856" y="0"/>
                    </a:lnTo>
                    <a:lnTo>
                      <a:pt x="4178808" y="1417320"/>
                    </a:lnTo>
                    <a:lnTo>
                      <a:pt x="0" y="1911096"/>
                    </a:lnTo>
                    <a:lnTo>
                      <a:pt x="45720" y="475488"/>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grpSp>
        <p:sp>
          <p:nvSpPr>
            <p:cNvPr id="6" name="任意多边形 37"/>
            <p:cNvSpPr>
              <a:spLocks noChangeArrowheads="1"/>
            </p:cNvSpPr>
            <p:nvPr/>
          </p:nvSpPr>
          <p:spPr bwMode="auto">
            <a:xfrm rot="21196639">
              <a:off x="0" y="27127"/>
              <a:ext cx="1557337" cy="465137"/>
            </a:xfrm>
            <a:custGeom>
              <a:avLst/>
              <a:gdLst>
                <a:gd name="T0" fmla="*/ 130646 w 2353768"/>
                <a:gd name="T1" fmla="*/ 1553 h 703073"/>
                <a:gd name="T2" fmla="*/ 115609 w 2353768"/>
                <a:gd name="T3" fmla="*/ 38967 h 703073"/>
                <a:gd name="T4" fmla="*/ 0 w 2353768"/>
                <a:gd name="T5" fmla="*/ 39000 h 703073"/>
                <a:gd name="T6" fmla="*/ 5865 w 2353768"/>
                <a:gd name="T7" fmla="*/ 0 h 703073"/>
                <a:gd name="T8" fmla="*/ 0 60000 65536"/>
                <a:gd name="T9" fmla="*/ 0 60000 65536"/>
                <a:gd name="T10" fmla="*/ 0 60000 65536"/>
                <a:gd name="T11" fmla="*/ 0 60000 65536"/>
                <a:gd name="T12" fmla="*/ 0 w 2353768"/>
                <a:gd name="T13" fmla="*/ 0 h 703073"/>
                <a:gd name="T14" fmla="*/ 2353768 w 2353768"/>
                <a:gd name="T15" fmla="*/ 703073 h 703073"/>
              </a:gdLst>
              <a:ahLst/>
              <a:cxnLst>
                <a:cxn ang="T8">
                  <a:pos x="T0" y="T1"/>
                </a:cxn>
                <a:cxn ang="T9">
                  <a:pos x="T2" y="T3"/>
                </a:cxn>
                <a:cxn ang="T10">
                  <a:pos x="T4" y="T5"/>
                </a:cxn>
                <a:cxn ang="T11">
                  <a:pos x="T6" y="T7"/>
                </a:cxn>
              </a:cxnLst>
              <a:rect l="T12" t="T13" r="T14" b="T15"/>
              <a:pathLst>
                <a:path w="2353768" h="703073">
                  <a:moveTo>
                    <a:pt x="2353768" y="28003"/>
                  </a:moveTo>
                  <a:lnTo>
                    <a:pt x="2082849" y="702482"/>
                  </a:lnTo>
                  <a:lnTo>
                    <a:pt x="0" y="703073"/>
                  </a:lnTo>
                  <a:lnTo>
                    <a:pt x="105662" y="0"/>
                  </a:lnTo>
                  <a:lnTo>
                    <a:pt x="2353768" y="28003"/>
                  </a:lnTo>
                  <a:close/>
                </a:path>
              </a:pathLst>
            </a:custGeom>
            <a:grpFill/>
            <a:ln>
              <a:noFill/>
            </a:ln>
          </p:spPr>
          <p:txBody>
            <a:bodyPr lIns="0" tIns="0" rIns="0" bIns="0" anchor="ctr"/>
            <a:lstStyle>
              <a:lvl1pPr>
                <a:spcBef>
                  <a:spcPct val="20000"/>
                </a:spcBef>
                <a:buChar char="•"/>
                <a:defRPr sz="3200">
                  <a:solidFill>
                    <a:srgbClr val="856241"/>
                  </a:solidFill>
                  <a:latin typeface="Arial" panose="020B0604020202020204" pitchFamily="34" charset="0"/>
                  <a:ea typeface="黑体" panose="02010609060101010101"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200" b="0" i="0" u="none" strike="noStrike" kern="1200" cap="none" spc="0" normalizeH="0" baseline="0" noProof="0" dirty="0">
                <a:ln>
                  <a:noFill/>
                </a:ln>
                <a:solidFill>
                  <a:schemeClr val="bg1"/>
                </a:solidFill>
                <a:effectLst/>
                <a:uLnTx/>
                <a:uFillTx/>
                <a:latin typeface="+mn-lt"/>
                <a:ea typeface="+mn-ea"/>
                <a:cs typeface="+mn-cs"/>
                <a:sym typeface="Arial" panose="020B0604020202020204" pitchFamily="34" charset="0"/>
              </a:endParaRPr>
            </a:p>
          </p:txBody>
        </p:sp>
      </p:grpSp>
      <p:sp>
        <p:nvSpPr>
          <p:cNvPr id="4" name="文本框 3"/>
          <p:cNvSpPr txBox="1"/>
          <p:nvPr/>
        </p:nvSpPr>
        <p:spPr>
          <a:xfrm>
            <a:off x="267266" y="619125"/>
            <a:ext cx="2263820" cy="583565"/>
          </a:xfrm>
          <a:prstGeom prst="rect">
            <a:avLst/>
          </a:prstGeom>
          <a:noFill/>
        </p:spPr>
        <p:txBody>
          <a:bodyPr wrap="square" rtlCol="0">
            <a:spAutoFit/>
          </a:bodyPr>
          <a:lstStyle/>
          <a:p>
            <a:r>
              <a:rPr lang="zh-CN" altLang="zh-CN" sz="3200" b="1">
                <a:solidFill>
                  <a:srgbClr val="FF0000"/>
                </a:solidFill>
                <a:latin typeface="+mn-ea"/>
                <a:ea typeface="+mn-ea"/>
              </a:rPr>
              <a:t>探究分享</a:t>
            </a:r>
            <a:endParaRPr lang="zh-CN" altLang="zh-CN" sz="3200" b="1">
              <a:solidFill>
                <a:srgbClr val="FF0000"/>
              </a:solidFill>
              <a:latin typeface="+mn-ea"/>
              <a:ea typeface="+mn-ea"/>
            </a:endParaRPr>
          </a:p>
        </p:txBody>
      </p:sp>
      <p:sp>
        <p:nvSpPr>
          <p:cNvPr id="2" name="文本框 1"/>
          <p:cNvSpPr txBox="1"/>
          <p:nvPr/>
        </p:nvSpPr>
        <p:spPr>
          <a:xfrm>
            <a:off x="82529" y="1202690"/>
            <a:ext cx="12023768" cy="2061210"/>
          </a:xfrm>
          <a:prstGeom prst="rect">
            <a:avLst/>
          </a:prstGeom>
          <a:noFill/>
          <a:ln w="12700" cmpd="sng">
            <a:solidFill>
              <a:schemeClr val="accent1">
                <a:shade val="50000"/>
              </a:schemeClr>
            </a:solidFill>
            <a:prstDash val="solid"/>
          </a:ln>
        </p:spPr>
        <p:txBody>
          <a:bodyPr wrap="square" rtlCol="0" anchor="t">
            <a:spAutoFit/>
          </a:bodyPr>
          <a:lstStyle/>
          <a:p>
            <a:pPr eaLnBrk="1" latinLnBrk="0" hangingPunct="1">
              <a:lnSpc>
                <a:spcPct val="100000"/>
              </a:lnSpc>
            </a:pPr>
            <a:r>
              <a:rPr lang="en-US" altLang="zh-CN" sz="3200" b="1" dirty="0">
                <a:latin typeface="+mn-ea"/>
                <a:ea typeface="+mn-ea"/>
                <a:cs typeface="+mn-ea"/>
                <a:sym typeface="+mn-ea"/>
              </a:rPr>
              <a:t>    </a:t>
            </a:r>
            <a:r>
              <a:rPr lang="zh-CN" altLang="en-US" sz="3200" b="1" dirty="0">
                <a:latin typeface="+mn-ea"/>
                <a:ea typeface="+mn-ea"/>
                <a:cs typeface="+mn-ea"/>
                <a:sym typeface="+mn-ea"/>
              </a:rPr>
              <a:t>有部电影描写了老朱在北京退休后，到美国与儿子一起居住发生的故事。老朱因语言不通、生活习惯不同，与美国儿媳玛莎产生隔阂。影片展示了不同文化背景下人们在交流中产生的矛盾，探讨了在文化碰撞中实现文化理解和交流的途径。</a:t>
            </a:r>
            <a:endParaRPr lang="zh-CN" altLang="en-US" sz="3200" b="1" dirty="0">
              <a:latin typeface="+mn-ea"/>
              <a:ea typeface="+mn-ea"/>
              <a:cs typeface="+mn-ea"/>
              <a:sym typeface="+mn-ea"/>
            </a:endParaRPr>
          </a:p>
        </p:txBody>
      </p:sp>
      <p:sp>
        <p:nvSpPr>
          <p:cNvPr id="19" name="KSO_Shape"/>
          <p:cNvSpPr/>
          <p:nvPr/>
        </p:nvSpPr>
        <p:spPr>
          <a:xfrm>
            <a:off x="218384" y="3560445"/>
            <a:ext cx="11888548" cy="2170430"/>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    </a:t>
            </a:r>
            <a:r>
              <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思考：有人说，文化差异会引起矛盾，文化背景相同才能互相理解；也有人说，不</a:t>
            </a:r>
            <a:r>
              <a:rPr kumimoji="0" lang="en-US" altLang="zh-CN"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a:t>
            </a:r>
            <a:r>
              <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打</a:t>
            </a:r>
            <a:r>
              <a:rPr kumimoji="0" lang="en-US" altLang="zh-CN"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a:t>
            </a:r>
            <a:r>
              <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不相识，有碰撞才有理解。请结合生活经验谈谈你的认识。</a:t>
            </a:r>
            <a:endPar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bldLvl="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9877" y="1952626"/>
            <a:ext cx="95690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师：今天的中国，百业俱兴，政通人和，社会稳定，综合国力不断提升，面新的发展机遇。今天，我们就这一话题，展开学习——</a:t>
            </a:r>
            <a:endParaRPr lang="zh-CN" altLang="en-US" sz="2000" b="1">
              <a:ea typeface="黑体" panose="02010609060101010101" charset="-122"/>
            </a:endParaRPr>
          </a:p>
        </p:txBody>
      </p:sp>
      <p:pic>
        <p:nvPicPr>
          <p:cNvPr id="6147"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614056" y="4005263"/>
            <a:ext cx="2372165"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outHorizont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内容占位符 2"/>
          <p:cNvSpPr>
            <a:spLocks noGrp="1" noChangeArrowheads="1"/>
          </p:cNvSpPr>
          <p:nvPr>
            <p:ph idx="4294967295"/>
          </p:nvPr>
        </p:nvSpPr>
        <p:spPr>
          <a:xfrm>
            <a:off x="1481281" y="2754314"/>
            <a:ext cx="9226263" cy="1349375"/>
          </a:xfrm>
        </p:spPr>
        <p:txBody>
          <a:bodyPr/>
          <a:lstStyle/>
          <a:p>
            <a:pPr marL="0" indent="0" algn="ctr" eaLnBrk="1" hangingPunct="1">
              <a:buFontTx/>
              <a:buNone/>
            </a:pPr>
            <a:r>
              <a:rPr lang="zh-CN" altLang="en-US" sz="5400" b="1" smtClean="0">
                <a:solidFill>
                  <a:srgbClr val="FF0000"/>
                </a:solidFill>
              </a:rPr>
              <a:t>中国的机遇与挑战</a:t>
            </a:r>
            <a:endParaRPr lang="zh-CN" altLang="en-US" sz="5400" b="1" smtClean="0">
              <a:solidFill>
                <a:srgbClr val="FF0000"/>
              </a:solidFill>
            </a:endParaRPr>
          </a:p>
        </p:txBody>
      </p:sp>
      <p:sp>
        <p:nvSpPr>
          <p:cNvPr id="7171" name="WordArt 10"/>
          <p:cNvSpPr>
            <a:spLocks noChangeArrowheads="1" noChangeShapeType="1" noTextEdit="1"/>
          </p:cNvSpPr>
          <p:nvPr/>
        </p:nvSpPr>
        <p:spPr bwMode="auto">
          <a:xfrm>
            <a:off x="912047" y="1341439"/>
            <a:ext cx="2592241"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wheel(1)">
                                      <p:cBhvr>
                                        <p:cTn id="7" dur="2000"/>
                                        <p:tgtEl>
                                          <p:spTgt spid="71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uild="p"/>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02498" y="1851026"/>
            <a:ext cx="1055941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1、新的发展契机：①今天的中国，百业俱兴，政通人和，社会稳定，</a:t>
            </a:r>
            <a:r>
              <a:rPr lang="zh-CN" altLang="en-US" sz="2000" b="1" u="sng">
                <a:solidFill>
                  <a:srgbClr val="FF0000"/>
                </a:solidFill>
                <a:ea typeface="黑体" panose="02010609060101010101" charset="-122"/>
              </a:rPr>
              <a:t>                   </a:t>
            </a:r>
            <a:r>
              <a:rPr lang="zh-CN" altLang="en-US" sz="2000" b="1">
                <a:ea typeface="黑体" panose="02010609060101010101" charset="-122"/>
              </a:rPr>
              <a:t>不断提升 ，面新的发展契机。②经过几十年的发展，中国已在资金、人才、技术、管理经验、基础设施等领域具备良好的积累，为经济发展从“中国制造”向“</a:t>
            </a:r>
            <a:r>
              <a:rPr lang="zh-CN" altLang="en-US" sz="2000" b="1" u="sng">
                <a:solidFill>
                  <a:srgbClr val="FF0000"/>
                </a:solidFill>
                <a:ea typeface="黑体" panose="02010609060101010101" charset="-122"/>
              </a:rPr>
              <a:t>                    </a:t>
            </a:r>
            <a:r>
              <a:rPr lang="zh-CN" altLang="en-US" sz="2000" b="1">
                <a:ea typeface="黑体" panose="02010609060101010101" charset="-122"/>
              </a:rPr>
              <a:t>”转型奠定了良好的基础。③和平、发展、合作、</a:t>
            </a:r>
            <a:r>
              <a:rPr lang="zh-CN" altLang="en-US" sz="2000" b="1" u="sng">
                <a:solidFill>
                  <a:srgbClr val="FF0000"/>
                </a:solidFill>
                <a:ea typeface="黑体" panose="02010609060101010101" charset="-122"/>
              </a:rPr>
              <a:t>               </a:t>
            </a:r>
            <a:r>
              <a:rPr lang="zh-CN" altLang="en-US" sz="2000" b="1">
                <a:ea typeface="黑体" panose="02010609060101010101" charset="-122"/>
              </a:rPr>
              <a:t>的时代潮流越来越强劲，为我国的发展提供了良好的外部环境。</a:t>
            </a:r>
            <a:endParaRPr lang="zh-CN" altLang="en-US" sz="2000" b="1">
              <a:ea typeface="黑体" panose="02010609060101010101" charset="-122"/>
            </a:endParaRPr>
          </a:p>
        </p:txBody>
      </p:sp>
      <p:sp>
        <p:nvSpPr>
          <p:cNvPr id="8195" name="AutoShape 2"/>
          <p:cNvSpPr>
            <a:spLocks noChangeArrowheads="1"/>
          </p:cNvSpPr>
          <p:nvPr/>
        </p:nvSpPr>
        <p:spPr bwMode="auto">
          <a:xfrm>
            <a:off x="624255" y="836613"/>
            <a:ext cx="5470158" cy="7921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3" name="文本框 2"/>
          <p:cNvSpPr txBox="1">
            <a:spLocks noChangeArrowheads="1"/>
          </p:cNvSpPr>
          <p:nvPr/>
        </p:nvSpPr>
        <p:spPr bwMode="auto">
          <a:xfrm>
            <a:off x="1546882" y="2381250"/>
            <a:ext cx="234042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综合国力</a:t>
            </a:r>
            <a:endParaRPr lang="zh-CN" altLang="en-US" sz="2000"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7055129" y="3228975"/>
            <a:ext cx="178600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中国智造</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6477431" y="3716338"/>
            <a:ext cx="132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共赢</a:t>
            </a:r>
            <a:endParaRPr lang="zh-CN" altLang="en-US" sz="2000"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 grpId="0"/>
      <p:bldP spid="4" grpId="0"/>
      <p:bldP spid="5"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
          <p:cNvSpPr>
            <a:spLocks noChangeArrowheads="1"/>
          </p:cNvSpPr>
          <p:nvPr/>
        </p:nvSpPr>
        <p:spPr bwMode="auto">
          <a:xfrm>
            <a:off x="719479" y="1412875"/>
            <a:ext cx="1113288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b="1">
                <a:ea typeface="黑体" panose="02010609060101010101" charset="-122"/>
              </a:rPr>
              <a:t>2、新风险  新挑战：①受全球经济大环境的影响，中国经济面临一定的</a:t>
            </a:r>
            <a:r>
              <a:rPr lang="zh-CN" altLang="en-US" b="1" u="sng">
                <a:solidFill>
                  <a:srgbClr val="FF0000"/>
                </a:solidFill>
                <a:ea typeface="黑体" panose="02010609060101010101" charset="-122"/>
              </a:rPr>
              <a:t>           </a:t>
            </a:r>
            <a:r>
              <a:rPr lang="zh-CN" altLang="en-US" b="1">
                <a:ea typeface="黑体" panose="02010609060101010101" charset="-122"/>
              </a:rPr>
              <a:t>压力和不少困难。②为降低制造成本，一些传统制造企业将工厂迁往劳动力成本更低的国家和地区，“中国制造”在新的历史条件下需要</a:t>
            </a:r>
            <a:r>
              <a:rPr lang="zh-CN" altLang="en-US" b="1" u="sng">
                <a:solidFill>
                  <a:srgbClr val="FF0000"/>
                </a:solidFill>
                <a:ea typeface="黑体" panose="02010609060101010101" charset="-122"/>
              </a:rPr>
              <a:t>                        </a:t>
            </a:r>
            <a:r>
              <a:rPr lang="zh-CN" altLang="en-US" b="1">
                <a:ea typeface="黑体" panose="02010609060101010101" charset="-122"/>
              </a:rPr>
              <a:t>。③复杂多变的国际形势，给中国“走出去”发展战略带来更多的风险。④综观国际国内形势，我国的发展仍处于重要</a:t>
            </a:r>
            <a:r>
              <a:rPr lang="zh-CN" altLang="en-US" b="1" u="sng">
                <a:solidFill>
                  <a:srgbClr val="FF0000"/>
                </a:solidFill>
                <a:ea typeface="黑体" panose="02010609060101010101" charset="-122"/>
              </a:rPr>
              <a:t>                          </a:t>
            </a:r>
            <a:r>
              <a:rPr lang="zh-CN" altLang="en-US" b="1">
                <a:ea typeface="黑体" panose="02010609060101010101" charset="-122"/>
              </a:rPr>
              <a:t>。我们要审时度势，顺势而为，赢得主动。</a:t>
            </a:r>
            <a:endParaRPr lang="zh-CN" altLang="en-US" b="1">
              <a:ea typeface="黑体" panose="02010609060101010101" charset="-122"/>
            </a:endParaRPr>
          </a:p>
        </p:txBody>
      </p:sp>
      <p:sp>
        <p:nvSpPr>
          <p:cNvPr id="3" name="文本框 114720"/>
          <p:cNvSpPr txBox="1">
            <a:spLocks noChangeArrowheads="1"/>
          </p:cNvSpPr>
          <p:nvPr/>
        </p:nvSpPr>
        <p:spPr bwMode="auto">
          <a:xfrm>
            <a:off x="4845905" y="3060700"/>
            <a:ext cx="200607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战略机遇期</a:t>
            </a:r>
            <a:endParaRPr lang="zh-CN" altLang="en-US" b="1">
              <a:solidFill>
                <a:srgbClr val="FF0000"/>
              </a:solidFill>
              <a:ea typeface="黑体" panose="02010609060101010101" charset="-122"/>
              <a:sym typeface="宋体" panose="02010600030101010101" pitchFamily="2" charset="-122"/>
            </a:endParaRPr>
          </a:p>
        </p:txBody>
      </p:sp>
      <p:sp>
        <p:nvSpPr>
          <p:cNvPr id="4" name="文本框 5"/>
          <p:cNvSpPr txBox="1">
            <a:spLocks noChangeArrowheads="1"/>
          </p:cNvSpPr>
          <p:nvPr/>
        </p:nvSpPr>
        <p:spPr bwMode="auto">
          <a:xfrm>
            <a:off x="10413406" y="1484313"/>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下行</a:t>
            </a:r>
            <a:endParaRPr lang="zh-CN" altLang="en-US" b="1">
              <a:solidFill>
                <a:srgbClr val="FF0000"/>
              </a:solidFill>
              <a:ea typeface="黑体" panose="02010609060101010101" charset="-122"/>
              <a:sym typeface="宋体" panose="02010600030101010101" pitchFamily="2" charset="-122"/>
            </a:endParaRPr>
          </a:p>
        </p:txBody>
      </p:sp>
      <p:sp>
        <p:nvSpPr>
          <p:cNvPr id="5" name="文本框 6"/>
          <p:cNvSpPr txBox="1">
            <a:spLocks noChangeArrowheads="1"/>
          </p:cNvSpPr>
          <p:nvPr/>
        </p:nvSpPr>
        <p:spPr bwMode="auto">
          <a:xfrm>
            <a:off x="8301522" y="2276475"/>
            <a:ext cx="1887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转型升级</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9461"/>
          <p:cNvSpPr txBox="1">
            <a:spLocks noChangeArrowheads="1"/>
          </p:cNvSpPr>
          <p:nvPr/>
        </p:nvSpPr>
        <p:spPr bwMode="auto">
          <a:xfrm>
            <a:off x="2882149" y="1989138"/>
            <a:ext cx="48189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latin typeface="黑体" panose="02010609060101010101" charset="-122"/>
                <a:ea typeface="黑体" panose="02010609060101010101" charset="-122"/>
              </a:rPr>
              <a:t>探究一  新的发展契机</a:t>
            </a:r>
            <a:endParaRPr lang="zh-CN" altLang="en-US" sz="3600" b="1">
              <a:solidFill>
                <a:srgbClr val="FF0000"/>
              </a:solidFill>
              <a:latin typeface="黑体" panose="02010609060101010101" charset="-122"/>
              <a:ea typeface="黑体" panose="02010609060101010101" charset="-122"/>
            </a:endParaRPr>
          </a:p>
        </p:txBody>
      </p:sp>
      <p:sp>
        <p:nvSpPr>
          <p:cNvPr id="9219" name="文本框 1"/>
          <p:cNvSpPr txBox="1">
            <a:spLocks noChangeArrowheads="1"/>
          </p:cNvSpPr>
          <p:nvPr/>
        </p:nvSpPr>
        <p:spPr bwMode="auto">
          <a:xfrm>
            <a:off x="1775422" y="3429000"/>
            <a:ext cx="1022083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中国面临哪些发展新机遇？</a:t>
            </a:r>
            <a:endParaRPr lang="zh-CN" altLang="en-US" sz="3200" b="1">
              <a:latin typeface="黑体" panose="02010609060101010101" charset="-122"/>
              <a:ea typeface="黑体" panose="02010609060101010101" charset="-122"/>
            </a:endParaRPr>
          </a:p>
        </p:txBody>
      </p:sp>
      <p:sp>
        <p:nvSpPr>
          <p:cNvPr id="10244" name="AutoShape 2"/>
          <p:cNvSpPr>
            <a:spLocks noChangeArrowheads="1"/>
          </p:cNvSpPr>
          <p:nvPr/>
        </p:nvSpPr>
        <p:spPr bwMode="auto">
          <a:xfrm>
            <a:off x="336464" y="692150"/>
            <a:ext cx="5277592" cy="8128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circle(in)">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000" fill="hold">
                                          <p:stCondLst>
                                            <p:cond delay="0"/>
                                          </p:stCondLst>
                                        </p:cTn>
                                        <p:tgtEl>
                                          <p:spTgt spid="9219"/>
                                        </p:tgtEl>
                                        <p:attrNameLst>
                                          <p:attrName>style.visibility</p:attrName>
                                        </p:attrNameLst>
                                      </p:cBhvr>
                                      <p:to>
                                        <p:strVal val="visible"/>
                                      </p:to>
                                    </p:set>
                                    <p:anim calcmode="lin" valueType="num">
                                      <p:cBhvr additive="base">
                                        <p:cTn id="12" dur="1000" fill="hold"/>
                                        <p:tgtEl>
                                          <p:spTgt spid="9219"/>
                                        </p:tgtEl>
                                        <p:attrNameLst>
                                          <p:attrName>ppt_x</p:attrName>
                                        </p:attrNameLst>
                                      </p:cBhvr>
                                      <p:tavLst>
                                        <p:tav tm="0">
                                          <p:val>
                                            <p:strVal val="#ppt_x"/>
                                          </p:val>
                                        </p:tav>
                                        <p:tav tm="100000">
                                          <p:val>
                                            <p:strVal val="#ppt_x"/>
                                          </p:val>
                                        </p:tav>
                                      </p:tavLst>
                                    </p:anim>
                                    <p:anim calcmode="lin" valueType="num">
                                      <p:cBhvr additive="base">
                                        <p:cTn id="13" dur="10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4WT(ICLS}22(~OI]O}EJ(UI"/>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1357" y="800101"/>
            <a:ext cx="912469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07272" y="1268413"/>
            <a:ext cx="1051074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2018年3月11日上午，工业和信息化部召开的就“推进实施‘中国制造2025’”有关问题回答中外记者提问中，副部长辛国斌特意对中国机器人产业发展做了介绍。2016年，中国工业机器人产量已经达到7.24万台，同比增长了34.3%，产业规模日益扩大，下一步，推进机器人产业迈向中高端。</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5063" y="765175"/>
            <a:ext cx="4589855"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timg[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01847" y="836613"/>
            <a:ext cx="5550570" cy="231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timgCA6NTLQ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9155" y="3068639"/>
            <a:ext cx="7791537"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p:tgtEl>
                                          <p:spTgt spid="4"/>
                                        </p:tgtEl>
                                        <p:attrNameLst>
                                          <p:attrName>ppt_x</p:attrName>
                                        </p:attrNameLst>
                                      </p:cBhvr>
                                      <p:tavLst>
                                        <p:tav tm="0">
                                          <p:val>
                                            <p:strVal val="#ppt_x-#ppt_w*1.125000"/>
                                          </p:val>
                                        </p:tav>
                                        <p:tav tm="100000">
                                          <p:val>
                                            <p:strVal val="#ppt_x"/>
                                          </p:val>
                                        </p:tav>
                                      </p:tavLst>
                                    </p:anim>
                                    <p:animEffect transition="in" filter="wipe(righ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73957" y="765176"/>
            <a:ext cx="1044091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亚洲基础设施投资银行（简称亚投行，AIIB）是首个由中国倡议设立的多边金融机构，总部设在北京，法定资本1000亿美元。成立宗旨是为了促进亚洲区域的建设互联互通化和经济一体化的进程，亚投行正式宣告成立，是国际经济治理体系改革进程中具有里程碑意义的重大事件。自2016年1月16日启动以来，亚投行共有57个签署国，并累计发放17.3亿美元的贷款以支持7个国家（巴基斯坦、孟加拉国、塔吉克斯坦、印度尼西亚、缅甸、阿塞拜疆和阿曼）的9个基础设施项目。</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
          <p:cNvSpPr txBox="1">
            <a:spLocks noChangeArrowheads="1"/>
          </p:cNvSpPr>
          <p:nvPr/>
        </p:nvSpPr>
        <p:spPr bwMode="auto">
          <a:xfrm>
            <a:off x="1007272" y="2420939"/>
            <a:ext cx="1055941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材料一说明经过几十年的发展，中国已在资金、人才、技术、管理经验、基础设施等领域具备良好的积累，为经济发展从“中国制造”向“中国智造”转型奠定了良好的基础。材料二说明了中国的国际影响力不断提升，在经济合作、全球治理等多个领域发挥的引领作用越来越大。许多国家为谋求经济的稳定与增长，需要与中国开展深入合作，这使中国在国际合作各个领域获得更大发展空间，更加有所作为。</a:t>
            </a:r>
            <a:endParaRPr lang="zh-CN" altLang="zh-CN" sz="2400" b="1">
              <a:ea typeface="黑体" panose="02010609060101010101" charset="-122"/>
            </a:endParaRPr>
          </a:p>
          <a:p>
            <a:r>
              <a:rPr lang="zh-CN" altLang="zh-CN" sz="2400" b="1">
                <a:ea typeface="黑体" panose="02010609060101010101" charset="-122"/>
              </a:rPr>
              <a:t>        两则材料启示我们要抓住机遇，不能坐等观望，错失良机。</a:t>
            </a:r>
            <a:endParaRPr lang="zh-CN" altLang="zh-CN" sz="2400" b="1">
              <a:ea typeface="黑体" panose="02010609060101010101" charset="-122"/>
            </a:endParaRPr>
          </a:p>
        </p:txBody>
      </p:sp>
      <p:sp>
        <p:nvSpPr>
          <p:cNvPr id="13315" name="文本框 4"/>
          <p:cNvSpPr txBox="1">
            <a:spLocks noChangeArrowheads="1"/>
          </p:cNvSpPr>
          <p:nvPr/>
        </p:nvSpPr>
        <p:spPr bwMode="auto">
          <a:xfrm>
            <a:off x="1775422" y="1916113"/>
            <a:ext cx="7300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ea typeface="黑体" panose="02010609060101010101" charset="-122"/>
              </a:rPr>
              <a:t>探究：以上两则材料说明了什么？给我们什么启示？</a:t>
            </a:r>
            <a:endParaRPr lang="zh-CN" altLang="en-US" sz="2400" b="1">
              <a:solidFill>
                <a:srgbClr val="FF0000"/>
              </a:solidFill>
              <a:ea typeface="黑体" panose="02010609060101010101" charset="-122"/>
            </a:endParaRPr>
          </a:p>
        </p:txBody>
      </p:sp>
      <p:sp>
        <p:nvSpPr>
          <p:cNvPr id="15364" name="WordArt 10"/>
          <p:cNvSpPr>
            <a:spLocks noChangeArrowheads="1" noChangeShapeType="1" noTextEdit="1"/>
          </p:cNvSpPr>
          <p:nvPr/>
        </p:nvSpPr>
        <p:spPr bwMode="auto">
          <a:xfrm rot="-1143995">
            <a:off x="431688" y="1052514"/>
            <a:ext cx="2592242"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inVertical)">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3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380266" y="1981835"/>
            <a:ext cx="11517805" cy="3415030"/>
          </a:xfrm>
          <a:prstGeom prst="rect">
            <a:avLst/>
          </a:prstGeom>
          <a:solidFill>
            <a:schemeClr val="accent2"/>
          </a:solidFill>
          <a:ln w="12700" cap="flat" cmpd="sng">
            <a:solidFill>
              <a:srgbClr val="FFC000"/>
            </a:solidFill>
            <a:prstDash val="solid"/>
            <a:miter/>
            <a:headEnd type="none" w="med" len="med"/>
            <a:tailEnd type="none" w="med" len="med"/>
          </a:ln>
        </p:spPr>
        <p:txBody>
          <a:bodyPr wrap="square" anchor="t">
            <a:spAutoFit/>
          </a:bodyPr>
          <a:lstStyle/>
          <a:p>
            <a:pPr eaLnBrk="0" hangingPunct="0"/>
            <a:r>
              <a:rPr lang="en-US" altLang="zh-CN" sz="3600" b="1" dirty="0">
                <a:solidFill>
                  <a:schemeClr val="bg1"/>
                </a:solidFill>
                <a:ea typeface="+mn-ea"/>
                <a:cs typeface="Arial" panose="020B0604020202020204" pitchFamily="34" charset="0"/>
                <a:sym typeface="+mn-ea"/>
              </a:rPr>
              <a:t>    1.</a:t>
            </a:r>
            <a:r>
              <a:rPr lang="zh-CN" altLang="en-US" sz="3600" b="1" dirty="0">
                <a:solidFill>
                  <a:schemeClr val="bg1"/>
                </a:solidFill>
                <a:ea typeface="+mn-ea"/>
                <a:cs typeface="Arial" panose="020B0604020202020204" pitchFamily="34" charset="0"/>
                <a:sym typeface="+mn-ea"/>
              </a:rPr>
              <a:t>对个人而言：正确认识文化差异，相互尊重，通过平等交流、对话，达到彼此理解和包容。</a:t>
            </a:r>
            <a:endParaRPr lang="zh-CN" altLang="en-US" sz="3600" b="1" dirty="0">
              <a:solidFill>
                <a:schemeClr val="bg1"/>
              </a:solidFill>
              <a:ea typeface="+mn-ea"/>
              <a:cs typeface="Arial" panose="020B0604020202020204" pitchFamily="34" charset="0"/>
              <a:sym typeface="+mn-ea"/>
            </a:endParaRPr>
          </a:p>
          <a:p>
            <a:pPr eaLnBrk="0" hangingPunct="0"/>
            <a:endParaRPr lang="zh-CN" altLang="en-US" sz="3600" b="1" dirty="0">
              <a:solidFill>
                <a:schemeClr val="bg1"/>
              </a:solidFill>
              <a:ea typeface="+mn-ea"/>
              <a:cs typeface="Arial" panose="020B0604020202020204" pitchFamily="34" charset="0"/>
              <a:sym typeface="+mn-ea"/>
            </a:endParaRPr>
          </a:p>
          <a:p>
            <a:pPr eaLnBrk="0" hangingPunct="0"/>
            <a:r>
              <a:rPr lang="zh-CN" altLang="en-US" sz="3600" b="1" dirty="0">
                <a:solidFill>
                  <a:schemeClr val="bg1"/>
                </a:solidFill>
                <a:latin typeface="+mn-ea"/>
                <a:ea typeface="+mn-ea"/>
                <a:cs typeface="Arial" panose="020B0604020202020204" pitchFamily="34" charset="0"/>
                <a:sym typeface="+mn-ea"/>
              </a:rPr>
              <a:t>  </a:t>
            </a:r>
            <a:r>
              <a:rPr lang="en-US" altLang="zh-CN" sz="3600" b="1" dirty="0">
                <a:solidFill>
                  <a:schemeClr val="bg1"/>
                </a:solidFill>
                <a:latin typeface="+mn-ea"/>
                <a:ea typeface="+mn-ea"/>
                <a:cs typeface="Arial" panose="020B0604020202020204" pitchFamily="34" charset="0"/>
                <a:sym typeface="+mn-ea"/>
              </a:rPr>
              <a:t>2.</a:t>
            </a:r>
            <a:r>
              <a:rPr lang="zh-CN" altLang="en-US" sz="3600" b="1" dirty="0">
                <a:solidFill>
                  <a:schemeClr val="bg1"/>
                </a:solidFill>
                <a:latin typeface="+mn-ea"/>
                <a:ea typeface="+mn-ea"/>
                <a:cs typeface="Arial" panose="020B0604020202020204" pitchFamily="34" charset="0"/>
                <a:sym typeface="+mn-ea"/>
              </a:rPr>
              <a:t>对国家而言：各国应当用文化和包容的心态，学习和借鉴优秀外来文化，促进和而不同、兼收并蓄的文明交流。</a:t>
            </a:r>
            <a:endParaRPr lang="zh-CN" altLang="en-US" sz="3600" b="1" dirty="0">
              <a:solidFill>
                <a:schemeClr val="bg1"/>
              </a:solidFill>
              <a:latin typeface="+mn-ea"/>
              <a:ea typeface="+mn-ea"/>
              <a:cs typeface="Arial" panose="020B0604020202020204" pitchFamily="34" charset="0"/>
              <a:sym typeface="+mn-ea"/>
            </a:endParaRPr>
          </a:p>
        </p:txBody>
      </p:sp>
      <p:sp>
        <p:nvSpPr>
          <p:cNvPr id="8" name="梯形 7"/>
          <p:cNvSpPr/>
          <p:nvPr/>
        </p:nvSpPr>
        <p:spPr>
          <a:xfrm>
            <a:off x="3053555" y="852805"/>
            <a:ext cx="7694831" cy="762000"/>
          </a:xfrm>
          <a:prstGeom prst="trapezoid">
            <a:avLst>
              <a:gd name="adj" fmla="val 39214"/>
            </a:avLst>
          </a:prstGeom>
          <a:solidFill>
            <a:schemeClr val="accent1">
              <a:lumMod val="40000"/>
              <a:lumOff val="60000"/>
            </a:schemeClr>
          </a:solidFill>
          <a:ln w="9525" cap="flat" cmpd="sng" algn="ctr">
            <a:solidFill>
              <a:schemeClr val="accent1">
                <a:lumMod val="40000"/>
                <a:lumOff val="60000"/>
              </a:schemeClr>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 </a:t>
            </a:r>
            <a:r>
              <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我们应该如何对待文明的多样性？</a:t>
            </a:r>
            <a:endPar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 grpId="0" bldLvl="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9461"/>
          <p:cNvSpPr txBox="1">
            <a:spLocks noChangeArrowheads="1"/>
          </p:cNvSpPr>
          <p:nvPr/>
        </p:nvSpPr>
        <p:spPr bwMode="auto">
          <a:xfrm>
            <a:off x="2196528" y="1989139"/>
            <a:ext cx="584807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探究二  新风险  新挑战</a:t>
            </a:r>
            <a:endParaRPr lang="zh-CN" altLang="en-US" sz="4000" b="1">
              <a:solidFill>
                <a:srgbClr val="FF0000"/>
              </a:solidFill>
              <a:latin typeface="黑体" panose="02010609060101010101" charset="-122"/>
              <a:ea typeface="黑体" panose="02010609060101010101" charset="-122"/>
            </a:endParaRPr>
          </a:p>
        </p:txBody>
      </p:sp>
      <p:sp>
        <p:nvSpPr>
          <p:cNvPr id="14339" name="文本框 1"/>
          <p:cNvSpPr txBox="1">
            <a:spLocks noChangeArrowheads="1"/>
          </p:cNvSpPr>
          <p:nvPr/>
        </p:nvSpPr>
        <p:spPr bwMode="auto">
          <a:xfrm>
            <a:off x="552307" y="2940050"/>
            <a:ext cx="11084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中国的发展之路上有哪些新风险和挑战？</a:t>
            </a:r>
            <a:endParaRPr lang="zh-CN" altLang="en-US" sz="3200" b="1">
              <a:latin typeface="黑体" panose="02010609060101010101" charset="-122"/>
              <a:ea typeface="黑体" panose="02010609060101010101" charset="-122"/>
            </a:endParaRPr>
          </a:p>
        </p:txBody>
      </p:sp>
      <p:sp>
        <p:nvSpPr>
          <p:cNvPr id="16388" name="AutoShape 2"/>
          <p:cNvSpPr>
            <a:spLocks noChangeArrowheads="1"/>
          </p:cNvSpPr>
          <p:nvPr/>
        </p:nvSpPr>
        <p:spPr bwMode="auto">
          <a:xfrm>
            <a:off x="239122" y="692151"/>
            <a:ext cx="5567499" cy="8350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ox(in)">
                                      <p:cBhvr>
                                        <p:cTn id="7" dur="20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diamond(in)">
                                      <p:cBhvr>
                                        <p:cTn id="12" dur="20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480359" y="1341439"/>
            <a:ext cx="1122810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在国际国内经济环境的双重影响下，2018年中国宏观经济的复杂程度将继续加深，可能出现经济增长下行与系统性风险上升压力并存的局面。国际方面，2018年全球经济仍然难有起色。原因包括：第一是新科技革命仍未启动，人口老龄化趋势加剧，导致全球总需求增速放缓。第二是QE和经济刺激政策大规模使用导致贫富差距扩大和边际消费倾向下降，进一步加速总需求的不足。第三是货币政策已接近极致、财政政策也没什么空间，结构性改革推进难度比较大。</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TLI7GT"/>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2854" y="909639"/>
            <a:ext cx="9581771" cy="503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14706" y="1120775"/>
            <a:ext cx="1084720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ea typeface="黑体" panose="02010609060101010101" charset="-122"/>
              </a:rPr>
              <a:t>        材料二    问题方面，房地产市场仍保持较高的热度。8月房地产开发投资增速反弹，70个大中城市房价再度抬头，居民中长期贷款保持高位，部分城市抢购热情不减，对实业经营形成较强挤出效应。M1与M2增速仍保持较大差距。反映企业对未来信心不足，仍然持币待投。</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26913" y="836613"/>
            <a:ext cx="11230224"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        材料三    2018年4月27日，韩国三星正式关闭其在中国大陆唯一一家网络设备生产企业——深圳三星电子通信公司，并遣散了320人。过往几年，三星在中国的用工人数大幅跌落，其工厂也渐渐由中国转移至东南亚。截至目前，三星在中国的用工人数不足3000人，而在东南亚地区的用工人数却达到了14万，比当年极盛时期的中国还多出4万。除此之外，三星去年在越南砸下的100亿美金的投资，更是占到了去年越南工业总产值的15%左右。纵观这十年，我们会发现，外资工厂从中国撤离已经变成了一种非常显著的现象。纵观这十年，我们会发现，外资工厂从中国撤离已经变成了一种非常显著的现象。今年年初，新发布的《经济蓝皮书：中国经济前景分析》指出，目前，中国制造业的劳动力成本已趋近美国。不仅人均工资水平年涨幅位列全球第一，达到了8%，东南沿海地区的人均工资水平更是远超东南亚国家，人均成本是柬埔寨的4.3倍，越南的2.7倍，印度的2倍，印尼的1.8倍。人力的低成本优势一直是中国制造在全球竞争中获胜的关键因素之一，然而这项优势正在慢慢丧失。</a:t>
            </a:r>
            <a:endParaRPr lang="zh-CN" altLang="en-US"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12047" y="1304925"/>
            <a:ext cx="1074986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材料四    东北最大的民营企业辽宁西洋集团在朝鲜投资的洋峰合作社是中国目前对朝鲜投资最大的项目，从2007年至2011年，总计投入3000多万欧元，建成现代采矿厂和年生产50万吨铁精粉选矿厂及相关配套设施。朝鲜掌握技术后却提出各种借口单方面撕毁了合同，西洋集团2.4亿投资打水漂。在朝鲜黄海南道瓮津郡瓮津铁矿投资2.4亿元人民币兴建的铁矿石选矿厂，却被朝鲜单方面撕毁合同并遭驱逐，血本无归，这是一次损失惨重的海外投资教训。朝鲜法制不完备，政策风险较大。对于朝鲜的投资环境，西洋集团项目负责人则称，如果朝鲜投资环境没有改善，今后将不再考虑在朝投资。</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 calcmode="lin" valueType="num">
                                      <p:cBhvr>
                                        <p:cTn id="12" dur="500"/>
                                        <p:tgtEl>
                                          <p:spTgt spid="38916"/>
                                        </p:tgtEl>
                                        <p:attrNameLst>
                                          <p:attrName>ppt_y</p:attrName>
                                        </p:attrNameLst>
                                      </p:cBhvr>
                                      <p:tavLst>
                                        <p:tav tm="0">
                                          <p:val>
                                            <p:strVal val="#ppt_y+#ppt_h*1.125000"/>
                                          </p:val>
                                        </p:tav>
                                        <p:tav tm="100000">
                                          <p:val>
                                            <p:strVal val="#ppt_y"/>
                                          </p:val>
                                        </p:tav>
                                      </p:tavLst>
                                    </p:anim>
                                    <p:animEffect transition="in" filter="wipe(up)">
                                      <p:cBhvr>
                                        <p:cTn id="13"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
          <p:cNvSpPr txBox="1">
            <a:spLocks noChangeArrowheads="1"/>
          </p:cNvSpPr>
          <p:nvPr/>
        </p:nvSpPr>
        <p:spPr bwMode="auto">
          <a:xfrm>
            <a:off x="719480" y="2276476"/>
            <a:ext cx="1094243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材料一说明受全球经济大环境的影响，中国经济面临一定的下行压力。材料二说明中国经济面临不少困难，几十年高速发展所积累的一些矛盾与风险也逐渐暴露出来，急需得到稳妥处理与解决。材料三说明为降低制造成本，一些传统制造企业将工厂迁往劳动力成本更低的国家和地区，“中国制造”在新的历史条件下需要转型升级。材料四说明复杂多变的国际形势，某些国家因政府更迭或政策法规发生变化，给中国“走出去”发展战略带来更多的风险。</a:t>
            </a:r>
            <a:endParaRPr lang="zh-CN" altLang="zh-CN" sz="2400" b="1">
              <a:ea typeface="黑体" panose="02010609060101010101" charset="-122"/>
            </a:endParaRPr>
          </a:p>
          <a:p>
            <a:r>
              <a:rPr lang="zh-CN" altLang="zh-CN" sz="2400" b="1">
                <a:ea typeface="黑体" panose="02010609060101010101" charset="-122"/>
              </a:rPr>
              <a:t>       这些材料给我们的启示是：挑战与机遇并存，困难与希望同在。综观国际国内形势，我国的发展仍处于重要战略机遇期。我们要审时度势，顺势而为，赢得主动。</a:t>
            </a:r>
            <a:endParaRPr lang="zh-CN" altLang="zh-CN" sz="2400" b="1">
              <a:ea typeface="黑体" panose="02010609060101010101" charset="-122"/>
            </a:endParaRPr>
          </a:p>
        </p:txBody>
      </p:sp>
      <p:sp>
        <p:nvSpPr>
          <p:cNvPr id="20483" name="文本框 4"/>
          <p:cNvSpPr txBox="1">
            <a:spLocks noChangeArrowheads="1"/>
          </p:cNvSpPr>
          <p:nvPr/>
        </p:nvSpPr>
        <p:spPr bwMode="auto">
          <a:xfrm>
            <a:off x="808357" y="1628776"/>
            <a:ext cx="85379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ea typeface="黑体" panose="02010609060101010101" charset="-122"/>
              </a:rPr>
              <a:t>探究：以上四则材料分别说明了哪些问题？给我们什么启示？</a:t>
            </a:r>
            <a:endParaRPr lang="zh-CN" altLang="en-US" sz="2400" b="1">
              <a:solidFill>
                <a:srgbClr val="FF0000"/>
              </a:solidFill>
              <a:ea typeface="黑体" panose="02010609060101010101" charset="-122"/>
            </a:endParaRPr>
          </a:p>
        </p:txBody>
      </p:sp>
      <p:sp>
        <p:nvSpPr>
          <p:cNvPr id="2" name="矩形 1"/>
          <p:cNvSpPr/>
          <p:nvPr/>
        </p:nvSpPr>
        <p:spPr>
          <a:xfrm rot="1739197">
            <a:off x="10014652" y="822224"/>
            <a:ext cx="2054325" cy="769441"/>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4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4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22533" name="WordArt 10"/>
          <p:cNvSpPr>
            <a:spLocks noChangeArrowheads="1" noChangeShapeType="1" noTextEdit="1"/>
          </p:cNvSpPr>
          <p:nvPr/>
        </p:nvSpPr>
        <p:spPr bwMode="auto">
          <a:xfrm rot="-945994">
            <a:off x="336464" y="836614"/>
            <a:ext cx="2592241"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arn(inVertical)">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diamond(in)">
                                      <p:cBhvr>
                                        <p:cTn id="12"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70321" y="3860800"/>
            <a:ext cx="4175096"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文本框 99"/>
          <p:cNvSpPr txBox="1">
            <a:spLocks noChangeArrowheads="1"/>
          </p:cNvSpPr>
          <p:nvPr/>
        </p:nvSpPr>
        <p:spPr bwMode="auto">
          <a:xfrm>
            <a:off x="814706" y="1989138"/>
            <a:ext cx="11135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3556" name="AutoShape 2"/>
          <p:cNvSpPr>
            <a:spLocks noChangeArrowheads="1"/>
          </p:cNvSpPr>
          <p:nvPr/>
        </p:nvSpPr>
        <p:spPr bwMode="auto">
          <a:xfrm>
            <a:off x="526914" y="836613"/>
            <a:ext cx="5218341" cy="87471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4579"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4580"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4581" name="WordArt 10"/>
          <p:cNvSpPr>
            <a:spLocks noChangeArrowheads="1" noChangeShapeType="1" noTextEdit="1"/>
          </p:cNvSpPr>
          <p:nvPr/>
        </p:nvSpPr>
        <p:spPr bwMode="auto">
          <a:xfrm>
            <a:off x="719479" y="981075"/>
            <a:ext cx="2592242"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2534" name="图片 4" descr="72(6_28V}K64JV)76EU%AIO"/>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3214" y="2133600"/>
            <a:ext cx="8940587" cy="376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500" fill="hold"/>
                                        <p:tgtEl>
                                          <p:spTgt spid="22534"/>
                                        </p:tgtEl>
                                        <p:attrNameLst>
                                          <p:attrName>ppt_x</p:attrName>
                                        </p:attrNameLst>
                                      </p:cBhvr>
                                      <p:tavLst>
                                        <p:tav tm="0">
                                          <p:val>
                                            <p:strVal val="1+#ppt_w/2"/>
                                          </p:val>
                                        </p:tav>
                                        <p:tav tm="100000">
                                          <p:val>
                                            <p:strVal val="#ppt_x"/>
                                          </p:val>
                                        </p:tav>
                                      </p:tavLst>
                                    </p:anim>
                                    <p:anim calcmode="lin" valueType="num">
                                      <p:cBhvr additive="base">
                                        <p:cTn id="8" dur="500" fill="hold"/>
                                        <p:tgtEl>
                                          <p:spTgt spid="225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5603" name="AutoShape 2"/>
          <p:cNvSpPr>
            <a:spLocks noChangeArrowheads="1"/>
          </p:cNvSpPr>
          <p:nvPr/>
        </p:nvSpPr>
        <p:spPr bwMode="auto">
          <a:xfrm>
            <a:off x="567119" y="836613"/>
            <a:ext cx="5527294" cy="7794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5604"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248890" y="4360863"/>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 calcmode="lin" valueType="num">
                                      <p:cBhvr>
                                        <p:cTn id="7" dur="500"/>
                                        <p:tgtEl>
                                          <p:spTgt spid="150531"/>
                                        </p:tgtEl>
                                        <p:attrNameLst>
                                          <p:attrName>ppt_y</p:attrName>
                                        </p:attrNameLst>
                                      </p:cBhvr>
                                      <p:tavLst>
                                        <p:tav tm="0">
                                          <p:val>
                                            <p:strVal val="#ppt_y+#ppt_h*1.125000"/>
                                          </p:val>
                                        </p:tav>
                                        <p:tav tm="100000">
                                          <p:val>
                                            <p:strVal val="#ppt_y"/>
                                          </p:val>
                                        </p:tav>
                                      </p:tavLst>
                                    </p:anim>
                                    <p:animEffect transition="in" filter="wipe(up)">
                                      <p:cBhvr>
                                        <p:cTn id="8" dur="5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custDataLst>
              <p:tags r:id="rId1"/>
            </p:custDataLst>
          </p:nvPr>
        </p:nvGrpSpPr>
        <p:grpSpPr bwMode="auto">
          <a:xfrm>
            <a:off x="242507" y="539751"/>
            <a:ext cx="2312068" cy="1066165"/>
            <a:chOff x="0" y="0"/>
            <a:chExt cx="1557337" cy="900112"/>
          </a:xfrm>
          <a:solidFill>
            <a:srgbClr val="00B050"/>
          </a:solidFill>
        </p:grpSpPr>
        <p:grpSp>
          <p:nvGrpSpPr>
            <p:cNvPr id="5" name="组合 4"/>
            <p:cNvGrpSpPr/>
            <p:nvPr/>
          </p:nvGrpSpPr>
          <p:grpSpPr bwMode="auto">
            <a:xfrm>
              <a:off x="35719" y="0"/>
              <a:ext cx="1493837" cy="900112"/>
              <a:chOff x="0" y="0"/>
              <a:chExt cx="1493837" cy="900112"/>
            </a:xfrm>
            <a:grpFill/>
          </p:grpSpPr>
          <p:sp>
            <p:nvSpPr>
              <p:cNvPr id="7" name="任意多边形 23"/>
              <p:cNvSpPr/>
              <p:nvPr/>
            </p:nvSpPr>
            <p:spPr bwMode="auto">
              <a:xfrm>
                <a:off x="212725" y="758825"/>
                <a:ext cx="350837" cy="141287"/>
              </a:xfrm>
              <a:custGeom>
                <a:avLst/>
                <a:gdLst>
                  <a:gd name="T0" fmla="*/ 132234 w 353060"/>
                  <a:gd name="T1" fmla="*/ 0 h 126326"/>
                  <a:gd name="T2" fmla="*/ 353060 w 353060"/>
                  <a:gd name="T3" fmla="*/ 126326 h 126326"/>
                  <a:gd name="T4" fmla="*/ 0 w 353060"/>
                  <a:gd name="T5" fmla="*/ 39204 h 126326"/>
                  <a:gd name="T6" fmla="*/ 132234 w 353060"/>
                  <a:gd name="T7" fmla="*/ 0 h 126326"/>
                </a:gdLst>
                <a:ahLst/>
                <a:cxnLst>
                  <a:cxn ang="0">
                    <a:pos x="T0" y="T1"/>
                  </a:cxn>
                  <a:cxn ang="0">
                    <a:pos x="T2" y="T3"/>
                  </a:cxn>
                  <a:cxn ang="0">
                    <a:pos x="T4" y="T5"/>
                  </a:cxn>
                  <a:cxn ang="0">
                    <a:pos x="T6" y="T7"/>
                  </a:cxn>
                </a:cxnLst>
                <a:rect l="0" t="0" r="r" b="b"/>
                <a:pathLst>
                  <a:path w="353060" h="126326">
                    <a:moveTo>
                      <a:pt x="132234" y="0"/>
                    </a:moveTo>
                    <a:lnTo>
                      <a:pt x="353060" y="126326"/>
                    </a:lnTo>
                    <a:lnTo>
                      <a:pt x="0" y="39204"/>
                    </a:lnTo>
                    <a:lnTo>
                      <a:pt x="132234" y="0"/>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8" name="任意多边形 22"/>
              <p:cNvSpPr/>
              <p:nvPr/>
            </p:nvSpPr>
            <p:spPr bwMode="auto">
              <a:xfrm>
                <a:off x="95250" y="427037"/>
                <a:ext cx="269875" cy="376238"/>
              </a:xfrm>
              <a:custGeom>
                <a:avLst/>
                <a:gdLst>
                  <a:gd name="T0" fmla="*/ 0 w 420624"/>
                  <a:gd name="T1" fmla="*/ 54864 h 585216"/>
                  <a:gd name="T2" fmla="*/ 192024 w 420624"/>
                  <a:gd name="T3" fmla="*/ 585216 h 585216"/>
                  <a:gd name="T4" fmla="*/ 393192 w 420624"/>
                  <a:gd name="T5" fmla="*/ 521208 h 585216"/>
                  <a:gd name="T6" fmla="*/ 420624 w 420624"/>
                  <a:gd name="T7" fmla="*/ 0 h 585216"/>
                  <a:gd name="T8" fmla="*/ 0 w 420624"/>
                  <a:gd name="T9" fmla="*/ 54864 h 585216"/>
                </a:gdLst>
                <a:ahLst/>
                <a:cxnLst>
                  <a:cxn ang="0">
                    <a:pos x="T0" y="T1"/>
                  </a:cxn>
                  <a:cxn ang="0">
                    <a:pos x="T2" y="T3"/>
                  </a:cxn>
                  <a:cxn ang="0">
                    <a:pos x="T4" y="T5"/>
                  </a:cxn>
                  <a:cxn ang="0">
                    <a:pos x="T6" y="T7"/>
                  </a:cxn>
                  <a:cxn ang="0">
                    <a:pos x="T8" y="T9"/>
                  </a:cxn>
                </a:cxnLst>
                <a:rect l="0" t="0" r="r" b="b"/>
                <a:pathLst>
                  <a:path w="420624" h="585216">
                    <a:moveTo>
                      <a:pt x="0" y="54864"/>
                    </a:moveTo>
                    <a:lnTo>
                      <a:pt x="192024" y="585216"/>
                    </a:lnTo>
                    <a:lnTo>
                      <a:pt x="393192" y="521208"/>
                    </a:lnTo>
                    <a:lnTo>
                      <a:pt x="420624" y="0"/>
                    </a:lnTo>
                    <a:lnTo>
                      <a:pt x="0" y="54864"/>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9" name="任意多边形 21"/>
              <p:cNvSpPr/>
              <p:nvPr/>
            </p:nvSpPr>
            <p:spPr bwMode="auto">
              <a:xfrm>
                <a:off x="0" y="0"/>
                <a:ext cx="1493837" cy="627062"/>
              </a:xfrm>
              <a:custGeom>
                <a:avLst/>
                <a:gdLst>
                  <a:gd name="T0" fmla="*/ 45720 w 4562856"/>
                  <a:gd name="T1" fmla="*/ 475488 h 1911096"/>
                  <a:gd name="T2" fmla="*/ 4562856 w 4562856"/>
                  <a:gd name="T3" fmla="*/ 0 h 1911096"/>
                  <a:gd name="T4" fmla="*/ 4178808 w 4562856"/>
                  <a:gd name="T5" fmla="*/ 1417320 h 1911096"/>
                  <a:gd name="T6" fmla="*/ 0 w 4562856"/>
                  <a:gd name="T7" fmla="*/ 1911096 h 1911096"/>
                  <a:gd name="T8" fmla="*/ 45720 w 4562856"/>
                  <a:gd name="T9" fmla="*/ 475488 h 1911096"/>
                </a:gdLst>
                <a:ahLst/>
                <a:cxnLst>
                  <a:cxn ang="0">
                    <a:pos x="T0" y="T1"/>
                  </a:cxn>
                  <a:cxn ang="0">
                    <a:pos x="T2" y="T3"/>
                  </a:cxn>
                  <a:cxn ang="0">
                    <a:pos x="T4" y="T5"/>
                  </a:cxn>
                  <a:cxn ang="0">
                    <a:pos x="T6" y="T7"/>
                  </a:cxn>
                  <a:cxn ang="0">
                    <a:pos x="T8" y="T9"/>
                  </a:cxn>
                </a:cxnLst>
                <a:rect l="0" t="0" r="r" b="b"/>
                <a:pathLst>
                  <a:path w="4562856" h="1911096">
                    <a:moveTo>
                      <a:pt x="45720" y="475488"/>
                    </a:moveTo>
                    <a:lnTo>
                      <a:pt x="4562856" y="0"/>
                    </a:lnTo>
                    <a:lnTo>
                      <a:pt x="4178808" y="1417320"/>
                    </a:lnTo>
                    <a:lnTo>
                      <a:pt x="0" y="1911096"/>
                    </a:lnTo>
                    <a:lnTo>
                      <a:pt x="45720" y="475488"/>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grpSp>
        <p:sp>
          <p:nvSpPr>
            <p:cNvPr id="6" name="任意多边形 37"/>
            <p:cNvSpPr>
              <a:spLocks noChangeArrowheads="1"/>
            </p:cNvSpPr>
            <p:nvPr/>
          </p:nvSpPr>
          <p:spPr bwMode="auto">
            <a:xfrm rot="21196639">
              <a:off x="0" y="27127"/>
              <a:ext cx="1557337" cy="465137"/>
            </a:xfrm>
            <a:custGeom>
              <a:avLst/>
              <a:gdLst>
                <a:gd name="T0" fmla="*/ 130646 w 2353768"/>
                <a:gd name="T1" fmla="*/ 1553 h 703073"/>
                <a:gd name="T2" fmla="*/ 115609 w 2353768"/>
                <a:gd name="T3" fmla="*/ 38967 h 703073"/>
                <a:gd name="T4" fmla="*/ 0 w 2353768"/>
                <a:gd name="T5" fmla="*/ 39000 h 703073"/>
                <a:gd name="T6" fmla="*/ 5865 w 2353768"/>
                <a:gd name="T7" fmla="*/ 0 h 703073"/>
                <a:gd name="T8" fmla="*/ 0 60000 65536"/>
                <a:gd name="T9" fmla="*/ 0 60000 65536"/>
                <a:gd name="T10" fmla="*/ 0 60000 65536"/>
                <a:gd name="T11" fmla="*/ 0 60000 65536"/>
                <a:gd name="T12" fmla="*/ 0 w 2353768"/>
                <a:gd name="T13" fmla="*/ 0 h 703073"/>
                <a:gd name="T14" fmla="*/ 2353768 w 2353768"/>
                <a:gd name="T15" fmla="*/ 703073 h 703073"/>
              </a:gdLst>
              <a:ahLst/>
              <a:cxnLst>
                <a:cxn ang="T8">
                  <a:pos x="T0" y="T1"/>
                </a:cxn>
                <a:cxn ang="T9">
                  <a:pos x="T2" y="T3"/>
                </a:cxn>
                <a:cxn ang="T10">
                  <a:pos x="T4" y="T5"/>
                </a:cxn>
                <a:cxn ang="T11">
                  <a:pos x="T6" y="T7"/>
                </a:cxn>
              </a:cxnLst>
              <a:rect l="T12" t="T13" r="T14" b="T15"/>
              <a:pathLst>
                <a:path w="2353768" h="703073">
                  <a:moveTo>
                    <a:pt x="2353768" y="28003"/>
                  </a:moveTo>
                  <a:lnTo>
                    <a:pt x="2082849" y="702482"/>
                  </a:lnTo>
                  <a:lnTo>
                    <a:pt x="0" y="703073"/>
                  </a:lnTo>
                  <a:lnTo>
                    <a:pt x="105662" y="0"/>
                  </a:lnTo>
                  <a:lnTo>
                    <a:pt x="2353768" y="28003"/>
                  </a:lnTo>
                  <a:close/>
                </a:path>
              </a:pathLst>
            </a:custGeom>
            <a:grpFill/>
            <a:ln>
              <a:noFill/>
            </a:ln>
          </p:spPr>
          <p:txBody>
            <a:bodyPr lIns="0" tIns="0" rIns="0" bIns="0" anchor="ctr"/>
            <a:lstStyle>
              <a:lvl1pPr>
                <a:spcBef>
                  <a:spcPct val="20000"/>
                </a:spcBef>
                <a:buChar char="•"/>
                <a:defRPr sz="3200">
                  <a:solidFill>
                    <a:srgbClr val="856241"/>
                  </a:solidFill>
                  <a:latin typeface="Arial" panose="020B0604020202020204" pitchFamily="34" charset="0"/>
                  <a:ea typeface="黑体" panose="02010609060101010101"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200" b="0" i="0" u="none" strike="noStrike" kern="1200" cap="none" spc="0" normalizeH="0" baseline="0" noProof="0" dirty="0">
                <a:ln>
                  <a:noFill/>
                </a:ln>
                <a:solidFill>
                  <a:schemeClr val="bg1"/>
                </a:solidFill>
                <a:effectLst/>
                <a:uLnTx/>
                <a:uFillTx/>
                <a:latin typeface="+mn-lt"/>
                <a:ea typeface="+mn-ea"/>
                <a:cs typeface="+mn-cs"/>
                <a:sym typeface="Arial" panose="020B0604020202020204" pitchFamily="34" charset="0"/>
              </a:endParaRPr>
            </a:p>
          </p:txBody>
        </p:sp>
      </p:grpSp>
      <p:sp>
        <p:nvSpPr>
          <p:cNvPr id="4" name="文本框 3"/>
          <p:cNvSpPr txBox="1"/>
          <p:nvPr/>
        </p:nvSpPr>
        <p:spPr>
          <a:xfrm>
            <a:off x="267266" y="619125"/>
            <a:ext cx="2263820" cy="583565"/>
          </a:xfrm>
          <a:prstGeom prst="rect">
            <a:avLst/>
          </a:prstGeom>
          <a:noFill/>
        </p:spPr>
        <p:txBody>
          <a:bodyPr wrap="square" rtlCol="0">
            <a:spAutoFit/>
          </a:bodyPr>
          <a:lstStyle/>
          <a:p>
            <a:r>
              <a:rPr lang="zh-CN" altLang="zh-CN" sz="3200" b="1">
                <a:solidFill>
                  <a:srgbClr val="FF0000"/>
                </a:solidFill>
                <a:latin typeface="+mn-ea"/>
                <a:ea typeface="+mn-ea"/>
              </a:rPr>
              <a:t>拓展延伸</a:t>
            </a:r>
            <a:endParaRPr lang="zh-CN" altLang="zh-CN" sz="3200" b="1">
              <a:solidFill>
                <a:srgbClr val="FF0000"/>
              </a:solidFill>
              <a:latin typeface="+mn-ea"/>
              <a:ea typeface="+mn-ea"/>
            </a:endParaRPr>
          </a:p>
        </p:txBody>
      </p:sp>
      <p:sp>
        <p:nvSpPr>
          <p:cNvPr id="2" name="文本框 1"/>
          <p:cNvSpPr txBox="1"/>
          <p:nvPr/>
        </p:nvSpPr>
        <p:spPr>
          <a:xfrm>
            <a:off x="82529" y="1202690"/>
            <a:ext cx="12023768" cy="3415030"/>
          </a:xfrm>
          <a:prstGeom prst="rect">
            <a:avLst/>
          </a:prstGeom>
          <a:noFill/>
          <a:ln w="12700" cmpd="sng">
            <a:solidFill>
              <a:schemeClr val="accent1">
                <a:shade val="50000"/>
              </a:schemeClr>
            </a:solidFill>
            <a:prstDash val="solid"/>
          </a:ln>
        </p:spPr>
        <p:txBody>
          <a:bodyPr wrap="square" rtlCol="0" anchor="t">
            <a:spAutoFit/>
          </a:bodyPr>
          <a:lstStyle/>
          <a:p>
            <a:pPr eaLnBrk="1" latinLnBrk="0" hangingPunct="1">
              <a:lnSpc>
                <a:spcPct val="100000"/>
              </a:lnSpc>
            </a:pPr>
            <a:r>
              <a:rPr lang="en-US" altLang="zh-CN" sz="3200" dirty="0">
                <a:latin typeface="+mn-ea"/>
                <a:ea typeface="+mn-ea"/>
                <a:cs typeface="+mn-ea"/>
                <a:sym typeface="+mn-ea"/>
              </a:rPr>
              <a:t>    </a:t>
            </a:r>
            <a:r>
              <a:rPr lang="zh-CN" altLang="en-US" sz="3600" b="1" dirty="0">
                <a:latin typeface="+mn-ea"/>
                <a:ea typeface="+mn-ea"/>
                <a:cs typeface="+mn-ea"/>
                <a:sym typeface="+mn-ea"/>
              </a:rPr>
              <a:t>语言是文化的组成部分，又是文化的重要载体。在经济全球化的背景下，保持世界语言的多样性面临着严峻的挑战。据统计，世界尚存的五六千种语言，在</a:t>
            </a:r>
            <a:r>
              <a:rPr lang="en-US" altLang="zh-CN" sz="3600" b="1" dirty="0">
                <a:latin typeface="+mn-ea"/>
                <a:ea typeface="+mn-ea"/>
                <a:cs typeface="+mn-ea"/>
                <a:sym typeface="+mn-ea"/>
              </a:rPr>
              <a:t>21</a:t>
            </a:r>
            <a:r>
              <a:rPr lang="zh-CN" altLang="en-US" sz="3600" b="1" dirty="0">
                <a:latin typeface="+mn-ea"/>
                <a:ea typeface="+mn-ea"/>
                <a:cs typeface="+mn-ea"/>
                <a:sym typeface="+mn-ea"/>
              </a:rPr>
              <a:t>世纪有一半将消亡，</a:t>
            </a:r>
            <a:r>
              <a:rPr lang="en-US" altLang="zh-CN" sz="3600" b="1" dirty="0">
                <a:latin typeface="+mn-ea"/>
                <a:ea typeface="+mn-ea"/>
                <a:cs typeface="+mn-ea"/>
                <a:sym typeface="+mn-ea"/>
              </a:rPr>
              <a:t>200</a:t>
            </a:r>
            <a:r>
              <a:rPr lang="zh-CN" altLang="en-US" sz="3600" b="1" dirty="0">
                <a:latin typeface="+mn-ea"/>
                <a:ea typeface="+mn-ea"/>
                <a:cs typeface="+mn-ea"/>
                <a:sym typeface="+mn-ea"/>
              </a:rPr>
              <a:t>年后，</a:t>
            </a:r>
            <a:r>
              <a:rPr lang="en-US" altLang="zh-CN" sz="3600" b="1" dirty="0">
                <a:latin typeface="+mn-ea"/>
                <a:ea typeface="+mn-ea"/>
                <a:cs typeface="+mn-ea"/>
                <a:sym typeface="+mn-ea"/>
              </a:rPr>
              <a:t>80%</a:t>
            </a:r>
            <a:r>
              <a:rPr lang="zh-CN" altLang="en-US" sz="3600" b="1" dirty="0">
                <a:latin typeface="+mn-ea"/>
                <a:ea typeface="+mn-ea"/>
                <a:cs typeface="+mn-ea"/>
                <a:sym typeface="+mn-ea"/>
              </a:rPr>
              <a:t>的语言将不复存在。与语言相似的命运，一些国家传统的音乐、体育项目、节目等也被人们逐渐遗忘</a:t>
            </a:r>
            <a:r>
              <a:rPr lang="zh-CN" altLang="en-US" sz="3600" b="1" dirty="0">
                <a:ea typeface="+mn-ea"/>
                <a:cs typeface="Arial" panose="020B0604020202020204" pitchFamily="34" charset="0"/>
                <a:sym typeface="+mn-ea"/>
              </a:rPr>
              <a:t>……</a:t>
            </a:r>
            <a:endParaRPr lang="zh-CN" altLang="en-US" sz="3600" b="1" dirty="0">
              <a:ea typeface="+mn-ea"/>
              <a:cs typeface="Arial" panose="020B0604020202020204" pitchFamily="34" charset="0"/>
              <a:sym typeface="+mn-ea"/>
            </a:endParaRPr>
          </a:p>
        </p:txBody>
      </p:sp>
      <p:sp>
        <p:nvSpPr>
          <p:cNvPr id="19" name="KSO_Shape"/>
          <p:cNvSpPr/>
          <p:nvPr/>
        </p:nvSpPr>
        <p:spPr>
          <a:xfrm>
            <a:off x="149822" y="4855846"/>
            <a:ext cx="11888548" cy="1287145"/>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    </a:t>
            </a:r>
            <a:r>
              <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思考：经济全球化是给世界文化多样性带来的是机遇还是挑战，谈谈你的看法和理解。</a:t>
            </a:r>
            <a:endPar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bldLvl="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67663" y="3860801"/>
            <a:ext cx="4179329" cy="23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 name="TextBox 1"/>
          <p:cNvSpPr txBox="1">
            <a:spLocks noChangeArrowheads="1"/>
          </p:cNvSpPr>
          <p:nvPr/>
        </p:nvSpPr>
        <p:spPr bwMode="auto">
          <a:xfrm>
            <a:off x="1007271" y="2133600"/>
            <a:ext cx="1017428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zh-CN" sz="2800" b="1"/>
              <a:t>  本节课的成功之处是材料面广，印证教材观点，但在材料冗长，提炼度不够，需要加以改进。</a:t>
            </a:r>
            <a:endParaRPr lang="zh-CN" altLang="zh-CN" sz="2800" b="1"/>
          </a:p>
        </p:txBody>
      </p:sp>
      <p:sp>
        <p:nvSpPr>
          <p:cNvPr id="26628" name="AutoShape 2"/>
          <p:cNvSpPr>
            <a:spLocks noChangeArrowheads="1"/>
          </p:cNvSpPr>
          <p:nvPr/>
        </p:nvSpPr>
        <p:spPr bwMode="auto">
          <a:xfrm>
            <a:off x="567120" y="836613"/>
            <a:ext cx="2839827" cy="6477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heel(1)">
                                      <p:cBhvr>
                                        <p:cTn id="7"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690689"/>
            <a:ext cx="10385895" cy="347662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第二单元  世界舞台上的中国</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第四课  与世界共发展</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携手促发展</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24256" y="908051"/>
            <a:ext cx="2721324" cy="7794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643299" y="2205038"/>
            <a:ext cx="10902227"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黑体" panose="02010609060101010101" charset="-122"/>
                <a:ea typeface="黑体" panose="02010609060101010101" charset="-122"/>
              </a:rPr>
              <a:t>1</a:t>
            </a:r>
            <a:r>
              <a:rPr lang="zh-CN" altLang="zh-CN" sz="3200" b="1">
                <a:latin typeface="黑体" panose="02010609060101010101" charset="-122"/>
                <a:ea typeface="黑体" panose="02010609060101010101" charset="-122"/>
              </a:rPr>
              <a:t>、了解中国是如何积极谋求自身发展，提高国际竞争力的。</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2</a:t>
            </a:r>
            <a:r>
              <a:rPr lang="zh-CN" altLang="zh-CN" sz="3200" b="1">
                <a:latin typeface="黑体" panose="02010609060101010101" charset="-122"/>
                <a:ea typeface="黑体" panose="02010609060101010101" charset="-122"/>
              </a:rPr>
              <a:t>、理解中国携手促发展、坚持合作共赢理念的正确性。</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3</a:t>
            </a:r>
            <a:r>
              <a:rPr lang="zh-CN" altLang="zh-CN" sz="3200" b="1">
                <a:latin typeface="黑体" panose="02010609060101010101" charset="-122"/>
                <a:ea typeface="黑体" panose="02010609060101010101" charset="-122"/>
              </a:rPr>
              <a:t>、树立与各国人民共辟更加繁荣、更加安宁美好未来的愿望。</a:t>
            </a:r>
            <a:endParaRPr lang="zh-CN" altLang="en-US" sz="32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431688" y="692150"/>
            <a:ext cx="5341075" cy="8509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2"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0196" y="1916113"/>
            <a:ext cx="816609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文本框 99"/>
          <p:cNvSpPr txBox="1">
            <a:spLocks noChangeArrowheads="1"/>
          </p:cNvSpPr>
          <p:nvPr/>
        </p:nvSpPr>
        <p:spPr bwMode="auto">
          <a:xfrm>
            <a:off x="2638797" y="6030913"/>
            <a:ext cx="6771569"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solidFill>
                  <a:srgbClr val="FF0000"/>
                </a:solidFill>
                <a:latin typeface="Calibri" panose="020F0502020204030204" charset="0"/>
              </a:rPr>
              <a:t>哪位同学知道这是什么图片？</a:t>
            </a:r>
            <a:endParaRPr lang="zh-CN" altLang="en-US" sz="2000" b="1">
              <a:solidFill>
                <a:srgbClr val="FF0000"/>
              </a:solidFill>
              <a:latin typeface="Calibri" panose="020F0502020204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linds(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9877" y="1952625"/>
            <a:ext cx="1025469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ea typeface="黑体" panose="02010609060101010101" charset="-122"/>
              </a:rPr>
              <a:t>       “一带一路”促进的不仅是中国经济的发展，也带动了沿线周边许多国家经济的发展。今天，我们就这一话题，展开学习</a:t>
            </a:r>
            <a:endParaRPr lang="zh-CN" altLang="en-US" sz="2800" b="1">
              <a:ea typeface="黑体" panose="02010609060101010101" charset="-122"/>
            </a:endParaRPr>
          </a:p>
        </p:txBody>
      </p:sp>
      <p:pic>
        <p:nvPicPr>
          <p:cNvPr id="5123"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0560" y="4754563"/>
            <a:ext cx="2372166"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4294967295"/>
          </p:nvPr>
        </p:nvSpPr>
        <p:spPr>
          <a:xfrm>
            <a:off x="1870646" y="2754314"/>
            <a:ext cx="9226263" cy="1349375"/>
          </a:xfrm>
        </p:spPr>
        <p:txBody>
          <a:bodyPr/>
          <a:lstStyle/>
          <a:p>
            <a:pPr marL="0" indent="0" algn="ctr" eaLnBrk="1" hangingPunct="1">
              <a:buFontTx/>
              <a:buNone/>
            </a:pPr>
            <a:r>
              <a:rPr lang="zh-CN" altLang="en-US" sz="5400" b="1" smtClean="0">
                <a:solidFill>
                  <a:srgbClr val="FF0000"/>
                </a:solidFill>
              </a:rPr>
              <a:t>携手促发展</a:t>
            </a:r>
            <a:endParaRPr lang="zh-CN" altLang="en-US" sz="5400" b="1" smtClean="0">
              <a:solidFill>
                <a:srgbClr val="FF0000"/>
              </a:solidFill>
            </a:endParaRPr>
          </a:p>
        </p:txBody>
      </p:sp>
      <p:sp>
        <p:nvSpPr>
          <p:cNvPr id="6147" name="WordArt 10"/>
          <p:cNvSpPr>
            <a:spLocks noChangeArrowheads="1" noChangeShapeType="1" noTextEdit="1"/>
          </p:cNvSpPr>
          <p:nvPr/>
        </p:nvSpPr>
        <p:spPr bwMode="auto">
          <a:xfrm>
            <a:off x="431688" y="1341439"/>
            <a:ext cx="2592242"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path" presetSubtype="0" accel="50000" decel="50000" fill="hold" grpId="0" nodeType="clickEffect">
                                  <p:stCondLst>
                                    <p:cond delay="0"/>
                                  </p:stCondLst>
                                  <p:childTnLst>
                                    <p:animMotion origin="layout" path="M 0 0 L 0.073 -0.073 L 0.177 -0.073 L 0.25 0 L 0.25 0.104 L 0.177 0.177 L 0.073 0.177 L 0 0.104 L 0 0 Z" pathEditMode="relative" rAng="0" ptsTypes="">
                                      <p:cBhvr>
                                        <p:cTn id="6" dur="2000" fill="hold"/>
                                        <p:tgtEl>
                                          <p:spTgt spid="6146">
                                            <p:txEl>
                                              <p:pRg st="0" end="0"/>
                                            </p:txEl>
                                          </p:spTgt>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431687" y="1614488"/>
            <a:ext cx="1142067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1、积极谋求发展：①促进发展，要把</a:t>
            </a:r>
            <a:r>
              <a:rPr lang="zh-CN" altLang="en-US" sz="2000" b="1" u="sng">
                <a:solidFill>
                  <a:srgbClr val="FF0000"/>
                </a:solidFill>
                <a:ea typeface="黑体" panose="02010609060101010101" charset="-122"/>
              </a:rPr>
              <a:t>                           </a:t>
            </a:r>
            <a:r>
              <a:rPr lang="zh-CN" altLang="en-US" sz="2000" b="1">
                <a:ea typeface="黑体" panose="02010609060101010101" charset="-122"/>
              </a:rPr>
              <a:t>放在首位。②促进发展，要积极寻求</a:t>
            </a:r>
            <a:r>
              <a:rPr lang="zh-CN" altLang="en-US" sz="2000" b="1" u="sng">
                <a:solidFill>
                  <a:srgbClr val="FF0000"/>
                </a:solidFill>
                <a:ea typeface="黑体" panose="02010609060101010101" charset="-122"/>
              </a:rPr>
              <a:t>                            </a:t>
            </a:r>
            <a:r>
              <a:rPr lang="zh-CN" altLang="en-US" sz="2000" b="1">
                <a:ea typeface="黑体" panose="02010609060101010101" charset="-122"/>
              </a:rPr>
              <a:t>。③促进发展，要以更加开放的态度积极参与</a:t>
            </a:r>
            <a:r>
              <a:rPr lang="zh-CN" altLang="en-US" sz="2000" b="1" u="sng">
                <a:solidFill>
                  <a:srgbClr val="FF0000"/>
                </a:solidFill>
                <a:ea typeface="黑体" panose="02010609060101010101" charset="-122"/>
              </a:rPr>
              <a:t>                                 </a:t>
            </a:r>
            <a:r>
              <a:rPr lang="zh-CN" altLang="en-US" sz="2000" b="1">
                <a:ea typeface="黑体" panose="02010609060101010101" charset="-122"/>
              </a:rPr>
              <a:t>。</a:t>
            </a:r>
            <a:endParaRPr lang="zh-CN" altLang="en-US" sz="2000" b="1">
              <a:ea typeface="黑体" panose="02010609060101010101" charset="-122"/>
            </a:endParaRPr>
          </a:p>
          <a:p>
            <a:pPr>
              <a:lnSpc>
                <a:spcPct val="150000"/>
              </a:lnSpc>
            </a:pPr>
            <a:r>
              <a:rPr lang="zh-CN" altLang="en-US" sz="2000" b="1">
                <a:ea typeface="黑体" panose="02010609060101010101" charset="-122"/>
              </a:rPr>
              <a:t>2、共享发展机遇：①中国在谋求自身发展的同时，－直坚持</a:t>
            </a:r>
            <a:r>
              <a:rPr lang="zh-CN" altLang="en-US" sz="2000" b="1" u="sng">
                <a:solidFill>
                  <a:srgbClr val="FF0000"/>
                </a:solidFill>
                <a:ea typeface="黑体" panose="02010609060101010101" charset="-122"/>
              </a:rPr>
              <a:t>                </a:t>
            </a:r>
            <a:r>
              <a:rPr lang="zh-CN" altLang="en-US" sz="2000" b="1">
                <a:ea typeface="黑体" panose="02010609060101010101" charset="-122"/>
              </a:rPr>
              <a:t>的理念，主张在全球发展中要集思广益、各施所长、各尽所能，让发展的成果更多更公平地惠及各个国家。②中国重视与相关国家和地区的合作，致力于共同建设一个繁荣的世界。③中国的发展为世界各国提供了更广阔的市场、更充足的资本、更丰富的产品、更宝贵的</a:t>
            </a:r>
            <a:r>
              <a:rPr lang="zh-CN" altLang="en-US" sz="2000" b="1" u="sng">
                <a:solidFill>
                  <a:srgbClr val="FF0000"/>
                </a:solidFill>
                <a:ea typeface="黑体" panose="02010609060101010101" charset="-122"/>
              </a:rPr>
              <a:t>                    </a:t>
            </a:r>
            <a:r>
              <a:rPr lang="zh-CN" altLang="en-US" sz="2000" b="1">
                <a:ea typeface="黑体" panose="02010609060101010101" charset="-122"/>
              </a:rPr>
              <a:t>。中国与世界各国分享发展机遇，共享发展成果。</a:t>
            </a:r>
            <a:endParaRPr lang="zh-CN" altLang="en-US" sz="2000" b="1">
              <a:ea typeface="黑体" panose="02010609060101010101" charset="-122"/>
            </a:endParaRPr>
          </a:p>
        </p:txBody>
      </p:sp>
      <p:sp>
        <p:nvSpPr>
          <p:cNvPr id="7171" name="AutoShape 2"/>
          <p:cNvSpPr>
            <a:spLocks noChangeArrowheads="1"/>
          </p:cNvSpPr>
          <p:nvPr/>
        </p:nvSpPr>
        <p:spPr bwMode="auto">
          <a:xfrm>
            <a:off x="209497" y="688975"/>
            <a:ext cx="5404559" cy="7953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6189639" y="1660525"/>
            <a:ext cx="2700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提升发展质量</a:t>
            </a:r>
            <a:endParaRPr lang="zh-CN" altLang="en-US" sz="2000"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3311722" y="2165350"/>
            <a:ext cx="2996419"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新的经济增长点</a:t>
            </a:r>
            <a:endParaRPr lang="zh-CN" altLang="en-US" sz="2000"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1695010" y="2565400"/>
            <a:ext cx="315089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全球规则制定</a:t>
            </a:r>
            <a:endParaRPr lang="zh-CN" altLang="en-US" sz="2000"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9550030" y="3100388"/>
            <a:ext cx="220710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合作共赢</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7725938" y="4868863"/>
            <a:ext cx="165057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合作契机</a:t>
            </a:r>
            <a:endParaRPr lang="zh-CN" altLang="en-US" sz="2000"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P spid="5"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2882149" y="2133601"/>
            <a:ext cx="48189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latin typeface="黑体" panose="02010609060101010101" charset="-122"/>
                <a:ea typeface="黑体" panose="02010609060101010101" charset="-122"/>
              </a:rPr>
              <a:t>探究一  积极谋求发展</a:t>
            </a:r>
            <a:endParaRPr lang="zh-CN" altLang="en-US" sz="36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2162671" y="2981325"/>
            <a:ext cx="982300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中国怎样谋求自身发展</a:t>
            </a:r>
            <a:endParaRPr lang="zh-CN" altLang="en-US" sz="3200" b="1">
              <a:latin typeface="黑体" panose="02010609060101010101" charset="-122"/>
              <a:ea typeface="黑体" panose="02010609060101010101" charset="-122"/>
            </a:endParaRPr>
          </a:p>
        </p:txBody>
      </p:sp>
      <p:sp>
        <p:nvSpPr>
          <p:cNvPr id="8196" name="AutoShape 2"/>
          <p:cNvSpPr>
            <a:spLocks noChangeArrowheads="1"/>
          </p:cNvSpPr>
          <p:nvPr/>
        </p:nvSpPr>
        <p:spPr bwMode="auto">
          <a:xfrm>
            <a:off x="404179" y="620713"/>
            <a:ext cx="5690234" cy="8128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path" presetSubtype="0" accel="50000" decel="50000" fill="hold" grpId="0" nodeType="clickEffect">
                                  <p:stCondLst>
                                    <p:cond delay="0"/>
                                  </p:stCondLst>
                                  <p:childTnLst>
                                    <p:animMotion origin="layout" path="M 0 0 C 0.001 0.034 0.011 0.065 0.028 0.085 C 0.028 0.086 0.055 0.113 0.055 0.112 C 0.07 0.127 0.079 0.148 0.079 0.17 C 0.079 0.214 0.044 0.249 0 0.25 C -0.044 0.249 -0.079 0.214 -0.079 0.17 C -0.079 0.148 -0.07 0.127 -0.055 0.112 C -0.055 0.113 -0.028 0.086 -0.028 0.085 C -0.011 0.065 -0.001 0.034 0 0 Z" pathEditMode="relative" rAng="0" ptsTypes="">
                                      <p:cBhvr>
                                        <p:cTn id="6" dur="2000" fill="hold"/>
                                        <p:tgtEl>
                                          <p:spTgt spid="8194"/>
                                        </p:tgtEl>
                                        <p:attrNameLst>
                                          <p:attrName>ppt_x</p:attrName>
                                          <p:attrName>ppt_y</p:attrName>
                                        </p:attrNameLst>
                                      </p:cBhvr>
                                      <p:rCtr x="0" y="0"/>
                                    </p:animMotion>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500" fill="hold">
                                          <p:stCondLst>
                                            <p:cond delay="0"/>
                                          </p:stCondLst>
                                        </p:cTn>
                                        <p:tgtEl>
                                          <p:spTgt spid="8195"/>
                                        </p:tgtEl>
                                        <p:attrNameLst>
                                          <p:attrName>style.visibility</p:attrName>
                                        </p:attrNameLst>
                                      </p:cBhvr>
                                      <p:to>
                                        <p:strVal val="visible"/>
                                      </p:to>
                                    </p:set>
                                    <p:animEffect transition="in" filter="wheel(1)">
                                      <p:cBhvr>
                                        <p:cTn id="11"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91427" y="1166814"/>
            <a:ext cx="1060597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中国制造2025》提出，坚持“创新驱动、质量为先、绿色发展、结构优化、人才为本”的基本方针，坚持“市场主导、政府引导，立足当前、着眼长远，整体推进、重点突破，自主发展、开放合作”的基本原则，通过“三步走”实现制造强国的战略目标：第一步，到2025年迈入制造强国行列；第二步，到2035年中国制造业整体达到世界制造强国阵营中等水平；第三步，到新中国成立一百年时，综合实力进入世界制造强国前列。</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89746" y="681039"/>
            <a:ext cx="9410366" cy="573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dissolve">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2536806524,4181703684&amp;fm=26&amp;gp=0"/>
          <p:cNvPicPr>
            <a:picLocks noChangeAspect="1"/>
          </p:cNvPicPr>
          <p:nvPr/>
        </p:nvPicPr>
        <p:blipFill>
          <a:blip r:embed="rId1"/>
          <a:stretch>
            <a:fillRect/>
          </a:stretch>
        </p:blipFill>
        <p:spPr>
          <a:xfrm>
            <a:off x="175215" y="946786"/>
            <a:ext cx="5171998" cy="3448685"/>
          </a:xfrm>
          <a:prstGeom prst="rect">
            <a:avLst/>
          </a:prstGeom>
        </p:spPr>
      </p:pic>
      <p:sp>
        <p:nvSpPr>
          <p:cNvPr id="15" name="文本框 14"/>
          <p:cNvSpPr txBox="1"/>
          <p:nvPr/>
        </p:nvSpPr>
        <p:spPr>
          <a:xfrm>
            <a:off x="5484337" y="1254761"/>
            <a:ext cx="6266453" cy="1076325"/>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en-US" altLang="zh-CN" sz="3200" b="1">
                <a:solidFill>
                  <a:srgbClr val="FF0000"/>
                </a:solidFill>
                <a:latin typeface="Calibri" panose="020F0502020204030204" charset="0"/>
                <a:ea typeface="宋体" panose="02010600030101010101" pitchFamily="2" charset="-122"/>
              </a:rPr>
              <a:t>2017</a:t>
            </a:r>
            <a:r>
              <a:rPr lang="zh-CN" altLang="en-US" sz="3200" b="1">
                <a:solidFill>
                  <a:srgbClr val="FF0000"/>
                </a:solidFill>
                <a:latin typeface="Calibri" panose="020F0502020204030204" charset="0"/>
                <a:ea typeface="宋体" panose="02010600030101010101" pitchFamily="2" charset="-122"/>
              </a:rPr>
              <a:t>年在巴西，中国女排创造了奇迹。</a:t>
            </a:r>
            <a:endParaRPr lang="zh-CN" altLang="en-US" sz="3200" b="1">
              <a:solidFill>
                <a:srgbClr val="FF0000"/>
              </a:solidFill>
              <a:latin typeface="Calibri" panose="020F0502020204030204" charset="0"/>
              <a:ea typeface="宋体" panose="02010600030101010101" pitchFamily="2" charset="-122"/>
            </a:endParaRPr>
          </a:p>
        </p:txBody>
      </p:sp>
      <p:pic>
        <p:nvPicPr>
          <p:cNvPr id="3" name="图片 2" descr="u=3128874996,2029673213&amp;fm=26&amp;gp=0"/>
          <p:cNvPicPr>
            <a:picLocks noChangeAspect="1"/>
          </p:cNvPicPr>
          <p:nvPr/>
        </p:nvPicPr>
        <p:blipFill>
          <a:blip r:embed="rId2"/>
          <a:stretch>
            <a:fillRect/>
          </a:stretch>
        </p:blipFill>
        <p:spPr>
          <a:xfrm>
            <a:off x="5615748" y="2882265"/>
            <a:ext cx="6266453" cy="3501390"/>
          </a:xfrm>
          <a:prstGeom prst="rect">
            <a:avLst/>
          </a:prstGeom>
        </p:spPr>
      </p:pic>
      <p:sp>
        <p:nvSpPr>
          <p:cNvPr id="4" name="文本框 3"/>
          <p:cNvSpPr txBox="1"/>
          <p:nvPr/>
        </p:nvSpPr>
        <p:spPr>
          <a:xfrm>
            <a:off x="175214" y="5001896"/>
            <a:ext cx="5171363" cy="583565"/>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韩国电视台播放中国电视剧。</a:t>
            </a:r>
            <a:endParaRPr lang="zh-CN" altLang="en-US" sz="3200" b="1">
              <a:solidFill>
                <a:srgbClr val="FF0000"/>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Par">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1325535" y="1266826"/>
            <a:ext cx="3063712" cy="77152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zh-CN" sz="2800" dirty="0">
                <a:latin typeface="微软雅黑" panose="020B0503020204020204" charset="-122"/>
                <a:ea typeface="微软雅黑" panose="020B0503020204020204" charset="-122"/>
              </a:rPr>
              <a:t>共同的家园</a:t>
            </a:r>
            <a:endParaRPr lang="zh-CN" altLang="zh-CN" sz="2800" dirty="0">
              <a:latin typeface="微软雅黑" panose="020B0503020204020204" charset="-122"/>
              <a:ea typeface="微软雅黑" panose="020B0503020204020204" charset="-122"/>
            </a:endParaRPr>
          </a:p>
        </p:txBody>
      </p:sp>
      <p:sp>
        <p:nvSpPr>
          <p:cNvPr id="15" name="圆角矩形 14"/>
          <p:cNvSpPr/>
          <p:nvPr/>
        </p:nvSpPr>
        <p:spPr>
          <a:xfrm>
            <a:off x="1325535" y="3265805"/>
            <a:ext cx="2645991" cy="82677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latin typeface="微软雅黑" panose="020B0503020204020204" charset="-122"/>
                <a:ea typeface="微软雅黑" panose="020B0503020204020204" charset="-122"/>
              </a:rPr>
              <a:t>放眼全球经济</a:t>
            </a:r>
            <a:endParaRPr lang="zh-CN" altLang="en-US" sz="2800" dirty="0">
              <a:latin typeface="微软雅黑" panose="020B0503020204020204" charset="-122"/>
              <a:ea typeface="微软雅黑" panose="020B0503020204020204" charset="-122"/>
            </a:endParaRPr>
          </a:p>
        </p:txBody>
      </p:sp>
      <p:sp>
        <p:nvSpPr>
          <p:cNvPr id="16" name="圆角矩形 15"/>
          <p:cNvSpPr/>
          <p:nvPr/>
        </p:nvSpPr>
        <p:spPr>
          <a:xfrm>
            <a:off x="5118038" y="546736"/>
            <a:ext cx="1134449" cy="56578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dirty="0">
                <a:latin typeface="+mn-ea"/>
              </a:rPr>
              <a:t>开放</a:t>
            </a:r>
            <a:endParaRPr lang="zh-CN" altLang="en-US" sz="2800" b="1" dirty="0">
              <a:latin typeface="+mn-ea"/>
            </a:endParaRPr>
          </a:p>
        </p:txBody>
      </p:sp>
      <p:sp>
        <p:nvSpPr>
          <p:cNvPr id="21" name="左大括号 1073742851"/>
          <p:cNvSpPr/>
          <p:nvPr/>
        </p:nvSpPr>
        <p:spPr bwMode="auto">
          <a:xfrm>
            <a:off x="974471" y="1494155"/>
            <a:ext cx="272979" cy="4798060"/>
          </a:xfrm>
          <a:prstGeom prst="leftBrace">
            <a:avLst>
              <a:gd name="adj1" fmla="val 21894"/>
              <a:gd name="adj2" fmla="val 50000"/>
            </a:avLst>
          </a:prstGeom>
          <a:noFill/>
          <a:ln w="28575">
            <a:solidFill>
              <a:schemeClr val="accent6">
                <a:lumMod val="75000"/>
              </a:schemeClr>
            </a:solidFill>
            <a:round/>
          </a:ln>
        </p:spPr>
        <p:txBody>
          <a:bodyPr/>
          <a:lstStyle/>
          <a:p>
            <a:pPr>
              <a:defRPr/>
            </a:pPr>
            <a:endParaRPr lang="zh-CN" altLang="en-US">
              <a:latin typeface="Arial" panose="020B0604020202020204" pitchFamily="34" charset="0"/>
              <a:ea typeface="宋体" panose="02010600030101010101" pitchFamily="2" charset="-122"/>
            </a:endParaRPr>
          </a:p>
        </p:txBody>
      </p:sp>
      <p:sp>
        <p:nvSpPr>
          <p:cNvPr id="22" name="左大括号 1073742851"/>
          <p:cNvSpPr/>
          <p:nvPr/>
        </p:nvSpPr>
        <p:spPr bwMode="auto">
          <a:xfrm>
            <a:off x="4678097" y="659130"/>
            <a:ext cx="271074" cy="1672590"/>
          </a:xfrm>
          <a:prstGeom prst="leftBrace">
            <a:avLst>
              <a:gd name="adj1" fmla="val 7602"/>
              <a:gd name="adj2" fmla="val 50000"/>
            </a:avLst>
          </a:prstGeom>
          <a:noFill/>
          <a:ln w="28575">
            <a:solidFill>
              <a:schemeClr val="accent6">
                <a:lumMod val="75000"/>
              </a:schemeClr>
            </a:solidFill>
            <a:round/>
          </a:ln>
        </p:spPr>
        <p:txBody>
          <a:bodyPr/>
          <a:lstStyle/>
          <a:p>
            <a:pPr>
              <a:defRPr/>
            </a:pPr>
            <a:endParaRPr lang="zh-CN" altLang="en-US">
              <a:latin typeface="Arial" panose="020B0604020202020204" pitchFamily="34" charset="0"/>
              <a:ea typeface="宋体" panose="02010600030101010101" pitchFamily="2" charset="-122"/>
            </a:endParaRPr>
          </a:p>
        </p:txBody>
      </p:sp>
      <p:sp>
        <p:nvSpPr>
          <p:cNvPr id="23" name="圆角矩形 22"/>
          <p:cNvSpPr/>
          <p:nvPr/>
        </p:nvSpPr>
        <p:spPr>
          <a:xfrm>
            <a:off x="294564" y="2042795"/>
            <a:ext cx="536435" cy="403288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开放互动的世界</a:t>
            </a:r>
            <a:endParaRPr lang="zh-CN" altLang="en-US" sz="2800" dirty="0">
              <a:latin typeface="微软雅黑" panose="020B0503020204020204" charset="-122"/>
              <a:ea typeface="微软雅黑" panose="020B0503020204020204" charset="-122"/>
            </a:endParaRPr>
          </a:p>
        </p:txBody>
      </p:sp>
      <p:sp>
        <p:nvSpPr>
          <p:cNvPr id="28" name="左大括号 1073742851"/>
          <p:cNvSpPr/>
          <p:nvPr/>
        </p:nvSpPr>
        <p:spPr bwMode="auto">
          <a:xfrm>
            <a:off x="4100397" y="2738121"/>
            <a:ext cx="288850" cy="1675765"/>
          </a:xfrm>
          <a:prstGeom prst="leftBrace">
            <a:avLst>
              <a:gd name="adj1" fmla="val 0"/>
              <a:gd name="adj2" fmla="val 50000"/>
            </a:avLst>
          </a:prstGeom>
          <a:noFill/>
          <a:ln w="28575">
            <a:solidFill>
              <a:schemeClr val="accent6">
                <a:lumMod val="75000"/>
              </a:schemeClr>
            </a:solidFill>
            <a:round/>
          </a:ln>
        </p:spPr>
        <p:txBody>
          <a:bodyPr/>
          <a:lstStyle/>
          <a:p>
            <a:pPr>
              <a:defRPr/>
            </a:pPr>
            <a:r>
              <a:rPr lang="en-US" altLang="zh-CN">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30" name="圆角矩形 29"/>
          <p:cNvSpPr/>
          <p:nvPr/>
        </p:nvSpPr>
        <p:spPr>
          <a:xfrm>
            <a:off x="4566365" y="2738120"/>
            <a:ext cx="3478894" cy="49911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经济全球化的表现</a:t>
            </a:r>
            <a:endParaRPr lang="zh-CN" altLang="en-US" sz="2800" dirty="0">
              <a:latin typeface="微软雅黑" panose="020B0503020204020204" charset="-122"/>
              <a:ea typeface="微软雅黑" panose="020B0503020204020204" charset="-122"/>
            </a:endParaRPr>
          </a:p>
        </p:txBody>
      </p:sp>
      <p:pic>
        <p:nvPicPr>
          <p:cNvPr id="94230" name="图片 1" descr="组48325同意"/>
          <p:cNvPicPr>
            <a:picLocks noChangeAspect="1"/>
          </p:cNvPicPr>
          <p:nvPr/>
        </p:nvPicPr>
        <p:blipFill>
          <a:blip r:embed="rId1"/>
          <a:srcRect/>
          <a:stretch>
            <a:fillRect/>
          </a:stretch>
        </p:blipFill>
        <p:spPr bwMode="auto">
          <a:xfrm>
            <a:off x="294563" y="546418"/>
            <a:ext cx="2388566" cy="608012"/>
          </a:xfrm>
          <a:prstGeom prst="rect">
            <a:avLst/>
          </a:prstGeom>
          <a:noFill/>
          <a:ln w="9525">
            <a:noFill/>
            <a:miter lim="800000"/>
            <a:headEnd/>
            <a:tailEnd/>
          </a:ln>
        </p:spPr>
      </p:pic>
      <p:sp>
        <p:nvSpPr>
          <p:cNvPr id="94232" name="文本框 7"/>
          <p:cNvSpPr txBox="1">
            <a:spLocks noChangeArrowheads="1"/>
          </p:cNvSpPr>
          <p:nvPr/>
        </p:nvSpPr>
        <p:spPr bwMode="auto">
          <a:xfrm>
            <a:off x="785926" y="620396"/>
            <a:ext cx="1422184" cy="461665"/>
          </a:xfrm>
          <a:prstGeom prst="rect">
            <a:avLst/>
          </a:prstGeom>
          <a:noFill/>
          <a:ln w="9525">
            <a:noFill/>
            <a:miter lim="800000"/>
          </a:ln>
        </p:spPr>
        <p:txBody>
          <a:bodyPr wrap="none">
            <a:spAutoFit/>
          </a:bodyPr>
          <a:lstStyle/>
          <a:p>
            <a:pPr eaLnBrk="0" hangingPunct="0">
              <a:buFont typeface="Arial" panose="020B0604020202020204" pitchFamily="34" charset="0"/>
              <a:buNone/>
            </a:pPr>
            <a:r>
              <a:rPr lang="zh-CN" altLang="en-US" sz="2400" b="1">
                <a:solidFill>
                  <a:srgbClr val="EF7509"/>
                </a:solidFill>
                <a:latin typeface="思源黑体 CN Heavy"/>
                <a:ea typeface="思源黑体 CN Heavy"/>
                <a:cs typeface="思源黑体 CN Heavy"/>
              </a:rPr>
              <a:t>板书设计</a:t>
            </a:r>
            <a:endParaRPr lang="zh-CN" altLang="en-US" sz="2400" b="1">
              <a:solidFill>
                <a:srgbClr val="EF7509"/>
              </a:solidFill>
              <a:latin typeface="思源黑体 CN Heavy"/>
              <a:ea typeface="思源黑体 CN Heavy"/>
              <a:cs typeface="思源黑体 CN Heavy"/>
            </a:endParaRPr>
          </a:p>
        </p:txBody>
      </p:sp>
      <p:sp>
        <p:nvSpPr>
          <p:cNvPr id="6" name="圆角矩形 5"/>
          <p:cNvSpPr/>
          <p:nvPr/>
        </p:nvSpPr>
        <p:spPr>
          <a:xfrm>
            <a:off x="5118038" y="1266826"/>
            <a:ext cx="1134449" cy="56578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发展</a:t>
            </a:r>
            <a:endParaRPr lang="zh-CN" altLang="en-US" sz="2800" dirty="0">
              <a:latin typeface="微软雅黑" panose="020B0503020204020204" charset="-122"/>
              <a:ea typeface="微软雅黑" panose="020B0503020204020204" charset="-122"/>
            </a:endParaRPr>
          </a:p>
        </p:txBody>
      </p:sp>
      <p:sp>
        <p:nvSpPr>
          <p:cNvPr id="3" name="圆角矩形 2"/>
          <p:cNvSpPr/>
          <p:nvPr/>
        </p:nvSpPr>
        <p:spPr>
          <a:xfrm>
            <a:off x="4566366" y="3386455"/>
            <a:ext cx="3936610" cy="49911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经济全球化的重要意义</a:t>
            </a:r>
            <a:endParaRPr lang="zh-CN" altLang="en-US" sz="2800" dirty="0">
              <a:latin typeface="微软雅黑" panose="020B0503020204020204" charset="-122"/>
              <a:ea typeface="微软雅黑" panose="020B0503020204020204" charset="-122"/>
            </a:endParaRPr>
          </a:p>
        </p:txBody>
      </p:sp>
      <p:sp>
        <p:nvSpPr>
          <p:cNvPr id="5" name="圆角矩形 4"/>
          <p:cNvSpPr/>
          <p:nvPr/>
        </p:nvSpPr>
        <p:spPr>
          <a:xfrm>
            <a:off x="4566366" y="4092575"/>
            <a:ext cx="3478259" cy="53467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如何面对经济全球化</a:t>
            </a:r>
            <a:endParaRPr lang="zh-CN" altLang="en-US" sz="2800" dirty="0">
              <a:latin typeface="微软雅黑" panose="020B0503020204020204" charset="-122"/>
              <a:ea typeface="微软雅黑" panose="020B0503020204020204" charset="-122"/>
            </a:endParaRPr>
          </a:p>
        </p:txBody>
      </p:sp>
      <p:sp>
        <p:nvSpPr>
          <p:cNvPr id="8" name="圆角矩形 7"/>
          <p:cNvSpPr/>
          <p:nvPr/>
        </p:nvSpPr>
        <p:spPr>
          <a:xfrm>
            <a:off x="1247450" y="5248910"/>
            <a:ext cx="2645991" cy="82677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dirty="0">
                <a:latin typeface="微软雅黑" panose="020B0503020204020204" charset="-122"/>
                <a:ea typeface="微软雅黑" panose="020B0503020204020204" charset="-122"/>
              </a:rPr>
              <a:t>共享多样文化</a:t>
            </a:r>
            <a:endParaRPr lang="zh-CN" altLang="en-US" sz="2800" dirty="0">
              <a:latin typeface="微软雅黑" panose="020B0503020204020204" charset="-122"/>
              <a:ea typeface="微软雅黑" panose="020B0503020204020204" charset="-122"/>
            </a:endParaRPr>
          </a:p>
        </p:txBody>
      </p:sp>
      <p:sp>
        <p:nvSpPr>
          <p:cNvPr id="12" name="左大括号 1073742851"/>
          <p:cNvSpPr/>
          <p:nvPr/>
        </p:nvSpPr>
        <p:spPr bwMode="auto">
          <a:xfrm>
            <a:off x="3971526" y="4991101"/>
            <a:ext cx="288850" cy="965835"/>
          </a:xfrm>
          <a:prstGeom prst="leftBrace">
            <a:avLst>
              <a:gd name="adj1" fmla="val 0"/>
              <a:gd name="adj2" fmla="val 50000"/>
            </a:avLst>
          </a:prstGeom>
          <a:noFill/>
          <a:ln w="28575">
            <a:solidFill>
              <a:schemeClr val="accent6">
                <a:lumMod val="75000"/>
              </a:schemeClr>
            </a:solidFill>
            <a:round/>
          </a:ln>
        </p:spPr>
        <p:txBody>
          <a:bodyPr/>
          <a:lstStyle/>
          <a:p>
            <a:pPr>
              <a:defRPr/>
            </a:pPr>
            <a:r>
              <a:rPr lang="en-US" altLang="zh-CN">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13" name="圆角矩形 12"/>
          <p:cNvSpPr/>
          <p:nvPr/>
        </p:nvSpPr>
        <p:spPr>
          <a:xfrm>
            <a:off x="4566366" y="4991100"/>
            <a:ext cx="3319550" cy="53467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文化多样性的意义</a:t>
            </a:r>
            <a:endParaRPr lang="zh-CN" altLang="en-US" sz="2800" dirty="0">
              <a:latin typeface="微软雅黑" panose="020B0503020204020204" charset="-122"/>
              <a:ea typeface="微软雅黑" panose="020B0503020204020204" charset="-122"/>
            </a:endParaRPr>
          </a:p>
        </p:txBody>
      </p:sp>
      <p:sp>
        <p:nvSpPr>
          <p:cNvPr id="2" name="圆角矩形 1"/>
          <p:cNvSpPr/>
          <p:nvPr/>
        </p:nvSpPr>
        <p:spPr>
          <a:xfrm>
            <a:off x="5118037" y="2038351"/>
            <a:ext cx="1759762" cy="56578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b="1" dirty="0">
                <a:latin typeface="+mn-ea"/>
              </a:rPr>
              <a:t>紧密联系</a:t>
            </a:r>
            <a:endParaRPr lang="zh-CN" altLang="en-US" sz="2800" b="1" dirty="0">
              <a:latin typeface="+mn-ea"/>
            </a:endParaRPr>
          </a:p>
        </p:txBody>
      </p:sp>
      <p:sp>
        <p:nvSpPr>
          <p:cNvPr id="10" name="圆角矩形 9"/>
          <p:cNvSpPr/>
          <p:nvPr/>
        </p:nvSpPr>
        <p:spPr>
          <a:xfrm>
            <a:off x="4566365" y="5757545"/>
            <a:ext cx="3478894" cy="534670"/>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800" dirty="0">
                <a:latin typeface="微软雅黑" panose="020B0503020204020204" charset="-122"/>
                <a:ea typeface="微软雅黑" panose="020B0503020204020204" charset="-122"/>
              </a:rPr>
              <a:t>如何对待文化多样性</a:t>
            </a:r>
            <a:endParaRPr lang="zh-CN" altLang="en-US" sz="2800" dirty="0">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17853" y="1052514"/>
            <a:ext cx="1015312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党的十九大报告提出，“在中高端消费、创新引领、绿色低碳、共享经济、现代供应链、人力资本服务等领域培育新增长点、形成新动能”。近日，有关专家接受《中国消费者报》记者采访认为，党的十九大报告将共享经济明确列为6个新增长点之一，并要求其“形成新动能”，这为共享经济带来重大利好，我国共享经济将迎来更大的发展。</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randombar(horizont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19480" y="1166814"/>
            <a:ext cx="1074986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材料三    6月28日，由海航科技集团发起的无人货物运输船开发联盟成立大会暨第一次理事会在上海隆重召开。参加的单位基本是重量级的单位，美国船级社（ABS）、中国船级社（CCS）、中国舰船研究设计中心等。中国公司是这个联盟的领导者，肩负着领导这国新型行业规则的制定和推动。这不是中国第一次引导世界技术规则制定了，但是对作为前景非常广泛的无人货物运输船来说，该意义非凡。</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ircle(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3"/>
          <p:cNvSpPr txBox="1">
            <a:spLocks noChangeArrowheads="1"/>
          </p:cNvSpPr>
          <p:nvPr/>
        </p:nvSpPr>
        <p:spPr bwMode="auto">
          <a:xfrm>
            <a:off x="814705" y="3141663"/>
            <a:ext cx="1031817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000" b="1">
                <a:ea typeface="黑体" panose="02010609060101010101" charset="-122"/>
              </a:rPr>
              <a:t>            小结：材料一说明了促进发展，要把提升发展质量放在首位。做到这一点意义是有利于实现从“制造业大国”向“制造业强国”的转变，进一步提升我国在全球分工中的地位。</a:t>
            </a:r>
            <a:endParaRPr lang="zh-CN" altLang="zh-CN" sz="2000" b="1">
              <a:ea typeface="黑体" panose="02010609060101010101" charset="-122"/>
            </a:endParaRPr>
          </a:p>
          <a:p>
            <a:r>
              <a:rPr lang="zh-CN" altLang="zh-CN" sz="2000" b="1">
                <a:ea typeface="黑体" panose="02010609060101010101" charset="-122"/>
              </a:rPr>
              <a:t>材料二说明了促进发展，要积极寻求新的经济增长点。全球技术创新与新兴产业的发展制高点有生物科技、新能源、新材料、空间技术、人工智能等全球性技术创新与新兴产业。</a:t>
            </a:r>
            <a:endParaRPr lang="zh-CN" altLang="zh-CN" sz="2000" b="1">
              <a:ea typeface="黑体" panose="02010609060101010101" charset="-122"/>
            </a:endParaRPr>
          </a:p>
          <a:p>
            <a:r>
              <a:rPr lang="zh-CN" altLang="zh-CN" sz="2000" b="1">
                <a:ea typeface="黑体" panose="02010609060101010101" charset="-122"/>
              </a:rPr>
              <a:t>材料三说明了促进发展，要以更加开放的态度积极参与全球规则制定。参与全球规则制定，有利于我国在国际竞争中掌话语权，保障对外经贸利益，进一步拓展国际市场。</a:t>
            </a:r>
            <a:endParaRPr lang="zh-CN" altLang="zh-CN" sz="2000" b="1">
              <a:ea typeface="黑体" panose="02010609060101010101" charset="-122"/>
            </a:endParaRPr>
          </a:p>
        </p:txBody>
      </p:sp>
      <p:sp>
        <p:nvSpPr>
          <p:cNvPr id="14339" name="文本框 4"/>
          <p:cNvSpPr txBox="1">
            <a:spLocks noChangeArrowheads="1"/>
          </p:cNvSpPr>
          <p:nvPr/>
        </p:nvSpPr>
        <p:spPr bwMode="auto">
          <a:xfrm>
            <a:off x="2003962" y="1773239"/>
            <a:ext cx="956061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ea typeface="黑体" panose="02010609060101010101" charset="-122"/>
              </a:rPr>
              <a:t>探究：①材料一说明了什么？做到这一点有何意义？</a:t>
            </a:r>
            <a:endParaRPr lang="zh-CN" altLang="en-US" sz="2000" b="1">
              <a:solidFill>
                <a:srgbClr val="FF0000"/>
              </a:solidFill>
              <a:ea typeface="黑体" panose="02010609060101010101" charset="-122"/>
            </a:endParaRPr>
          </a:p>
          <a:p>
            <a:r>
              <a:rPr lang="zh-CN" altLang="en-US" sz="2000" b="1">
                <a:solidFill>
                  <a:srgbClr val="FF0000"/>
                </a:solidFill>
                <a:ea typeface="黑体" panose="02010609060101010101" charset="-122"/>
              </a:rPr>
              <a:t>②材料二说明了什么？全球技术创新与新兴产业的发展制高点有哪些？</a:t>
            </a:r>
            <a:endParaRPr lang="zh-CN" altLang="en-US" sz="2000" b="1">
              <a:solidFill>
                <a:srgbClr val="FF0000"/>
              </a:solidFill>
              <a:ea typeface="黑体" panose="02010609060101010101" charset="-122"/>
            </a:endParaRPr>
          </a:p>
          <a:p>
            <a:r>
              <a:rPr lang="zh-CN" altLang="en-US" sz="2000" b="1">
                <a:solidFill>
                  <a:srgbClr val="FF0000"/>
                </a:solidFill>
                <a:ea typeface="黑体" panose="02010609060101010101" charset="-122"/>
              </a:rPr>
              <a:t>③材料三说明了什么？其意义何在？</a:t>
            </a:r>
            <a:endParaRPr lang="zh-CN" altLang="en-US" sz="2000" b="1">
              <a:solidFill>
                <a:srgbClr val="FF0000"/>
              </a:solidFill>
              <a:ea typeface="黑体" panose="02010609060101010101" charset="-122"/>
            </a:endParaRPr>
          </a:p>
        </p:txBody>
      </p:sp>
      <p:sp>
        <p:nvSpPr>
          <p:cNvPr id="13316" name="WordArt 10"/>
          <p:cNvSpPr>
            <a:spLocks noChangeArrowheads="1" noChangeShapeType="1" noTextEdit="1"/>
          </p:cNvSpPr>
          <p:nvPr/>
        </p:nvSpPr>
        <p:spPr bwMode="auto">
          <a:xfrm rot="-604727">
            <a:off x="526914" y="981075"/>
            <a:ext cx="2592241"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checkerboard(across)">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38"/>
                                        </p:tgtEl>
                                        <p:attrNameLst>
                                          <p:attrName>style.visibility</p:attrName>
                                        </p:attrNameLst>
                                      </p:cBhvr>
                                      <p:to>
                                        <p:strVal val="visible"/>
                                      </p:to>
                                    </p:set>
                                    <p:animEffect transition="in" filter="dissolve">
                                      <p:cBhvr>
                                        <p:cTn id="12"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9461"/>
          <p:cNvSpPr txBox="1">
            <a:spLocks noChangeArrowheads="1"/>
          </p:cNvSpPr>
          <p:nvPr/>
        </p:nvSpPr>
        <p:spPr bwMode="auto">
          <a:xfrm>
            <a:off x="2541456" y="2205039"/>
            <a:ext cx="53319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探究二  共享发展机遇</a:t>
            </a:r>
            <a:endParaRPr lang="zh-CN" altLang="en-US" sz="4000" b="1">
              <a:solidFill>
                <a:srgbClr val="FF0000"/>
              </a:solidFill>
              <a:latin typeface="黑体" panose="02010609060101010101" charset="-122"/>
              <a:ea typeface="黑体" panose="02010609060101010101" charset="-122"/>
            </a:endParaRPr>
          </a:p>
        </p:txBody>
      </p:sp>
      <p:sp>
        <p:nvSpPr>
          <p:cNvPr id="15363" name="文本框 1"/>
          <p:cNvSpPr txBox="1">
            <a:spLocks noChangeArrowheads="1"/>
          </p:cNvSpPr>
          <p:nvPr/>
        </p:nvSpPr>
        <p:spPr bwMode="auto">
          <a:xfrm>
            <a:off x="1295063" y="3160714"/>
            <a:ext cx="10045201"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中国是怎样坚持合作共赢</a:t>
            </a:r>
            <a:endParaRPr lang="zh-CN" altLang="en-US" sz="3200" b="1">
              <a:latin typeface="黑体" panose="02010609060101010101" charset="-122"/>
              <a:ea typeface="黑体" panose="02010609060101010101" charset="-122"/>
            </a:endParaRPr>
          </a:p>
        </p:txBody>
      </p:sp>
      <p:sp>
        <p:nvSpPr>
          <p:cNvPr id="14340" name="AutoShape 2"/>
          <p:cNvSpPr>
            <a:spLocks noChangeArrowheads="1"/>
          </p:cNvSpPr>
          <p:nvPr/>
        </p:nvSpPr>
        <p:spPr bwMode="auto">
          <a:xfrm>
            <a:off x="336463" y="866775"/>
            <a:ext cx="5389745" cy="8334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edge">
                                      <p:cBhvr>
                                        <p:cTn id="7" dur="2000"/>
                                        <p:tgtEl>
                                          <p:spTgt spid="15362"/>
                                        </p:tgtEl>
                                      </p:cBhvr>
                                    </p:animEffect>
                                  </p:childTnLst>
                                </p:cTn>
                              </p:par>
                            </p:childTnLst>
                          </p:cTn>
                        </p:par>
                      </p:childTnLst>
                    </p:cTn>
                  </p:par>
                  <p:par>
                    <p:cTn id="8" fill="hold">
                      <p:stCondLst>
                        <p:cond delay="indefinite"/>
                      </p:stCondLst>
                      <p:childTnLst>
                        <p:par>
                          <p:cTn id="9" fill="hold">
                            <p:stCondLst>
                              <p:cond delay="0"/>
                            </p:stCondLst>
                            <p:childTnLst>
                              <p:par>
                                <p:cTn id="10" presetID="11" presetClass="entr" presetSubtype="0" fill="hold" grpId="0" nodeType="clickEffect">
                                  <p:stCondLst>
                                    <p:cond delay="0"/>
                                  </p:stCondLst>
                                  <p:childTnLst>
                                    <p:set>
                                      <p:cBhvr>
                                        <p:cTn id="11" dur="1000">
                                          <p:stCondLst>
                                            <p:cond delay="0"/>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19480" y="1268414"/>
            <a:ext cx="1065464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一带一路”是“丝绸之路经济带”和“21世纪海上丝绸之路”的简称，2013年9月和10月由中国国家主席习近平分别提出建设“新丝绸之路经济带”和“21世纪海上丝绸之路”的合作倡议。它将充分依靠中国与有关国家既有的双多边机制，借助既有的、行之有效的区域合作平台，一带一路旨在借用古代丝绸之路的历史符号，高举和平发展的旗帜，积极发展与沿线国家的经济合作伙伴关系，共同打造政治互信、经济融合、文化包容的利益共同体、命运共同体和责任共同体。</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习近平出席博鳌亚洲论坛2018年年会开幕式 并发表主旨演讲-国语流畅.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189257" y="1500188"/>
            <a:ext cx="9810311" cy="413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69181" y="1166814"/>
            <a:ext cx="1025046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材料二    新华社南宁7月29日电  记者从广西壮族自治区商务厅了解到，受益于“南向通道”建设深入推进，广西与“一带一路”沿线国家外贸向好发展。今年上半年，广西对“一带一路”沿线国家进出口达1041.1亿元，增长9.5%。上半年，广西边境小额贸易进出口506.5亿元，增长36.2%，占同期广西外贸总值的27.9%。分析认为，数据反映了广西边境地区经济活力增强，广西对东盟、香港等主要市场进出口保持较快增速。</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edge">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99839" y="1125538"/>
            <a:ext cx="1044726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材料三    新华社雅典５月１日电  希腊经济发展部副部长比齐奥拉斯日前接受新华社记者专访时表示，中国提出的“一带一路”倡议为希腊带来希望和机遇。比齐奥拉斯说，中希两国在比雷埃夫斯港口项目上的合作已成为“一带一路”框架下双赢合作的重要象征。去年５月在北京举行的“一带一路”国际合作高峰论坛期间，中希双方签署了《中希重点领域２０１７－２０１９年合作计划》。比齐奥拉斯说，近一年来，中希三年合作计划在交通和能源领域取得重大进展。目前，两国还就进一步拓展双边贸易和旅游合作进行磋商。</a:t>
            </a:r>
            <a:endParaRPr lang="zh-CN" altLang="en-US" sz="2000" b="1">
              <a:ea typeface="黑体" panose="02010609060101010101" charset="-122"/>
            </a:endParaRPr>
          </a:p>
        </p:txBody>
      </p:sp>
      <p:pic>
        <p:nvPicPr>
          <p:cNvPr id="18435"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49866" y="5330825"/>
            <a:ext cx="1870646" cy="145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3"/>
          <p:cNvSpPr txBox="1">
            <a:spLocks noChangeArrowheads="1"/>
          </p:cNvSpPr>
          <p:nvPr/>
        </p:nvSpPr>
        <p:spPr bwMode="auto">
          <a:xfrm>
            <a:off x="1487630" y="3429001"/>
            <a:ext cx="1007694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说明了中国在谋求自身发展的同时，一直坚持合作共赢的理含，主张在全球发展中要集思广益、各施所长、各尽所能，让发展的成果更多更公平地惠及各个国家。也说明了中国重视与相关国家和地区的合作，带动区域与世界的共同发展，致力于共同建设一个繁荣的世界。</a:t>
            </a:r>
            <a:endParaRPr lang="zh-CN" altLang="zh-CN" sz="2400" b="1">
              <a:ea typeface="黑体" panose="02010609060101010101" charset="-122"/>
            </a:endParaRPr>
          </a:p>
        </p:txBody>
      </p:sp>
      <p:sp>
        <p:nvSpPr>
          <p:cNvPr id="20483" name="文本框 4"/>
          <p:cNvSpPr txBox="1">
            <a:spLocks noChangeArrowheads="1"/>
          </p:cNvSpPr>
          <p:nvPr/>
        </p:nvSpPr>
        <p:spPr bwMode="auto">
          <a:xfrm>
            <a:off x="2351006" y="2565401"/>
            <a:ext cx="544411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solidFill>
                  <a:srgbClr val="FF0000"/>
                </a:solidFill>
                <a:ea typeface="黑体" panose="02010609060101010101" charset="-122"/>
              </a:rPr>
              <a:t>探究：以上三则材料共同说明了什么？</a:t>
            </a:r>
            <a:endParaRPr lang="zh-CN" altLang="en-US" sz="2400" b="1">
              <a:solidFill>
                <a:srgbClr val="FF0000"/>
              </a:solidFill>
              <a:ea typeface="黑体" panose="02010609060101010101" charset="-122"/>
            </a:endParaRPr>
          </a:p>
        </p:txBody>
      </p:sp>
      <p:sp>
        <p:nvSpPr>
          <p:cNvPr id="2" name="矩形 1"/>
          <p:cNvSpPr/>
          <p:nvPr/>
        </p:nvSpPr>
        <p:spPr>
          <a:xfrm rot="1509432">
            <a:off x="9645735" y="1556870"/>
            <a:ext cx="2054325" cy="830997"/>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8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8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19461" name="WordArt 10"/>
          <p:cNvSpPr>
            <a:spLocks noChangeArrowheads="1" noChangeShapeType="1" noTextEdit="1"/>
          </p:cNvSpPr>
          <p:nvPr/>
        </p:nvSpPr>
        <p:spPr bwMode="auto">
          <a:xfrm>
            <a:off x="431688" y="981075"/>
            <a:ext cx="2592242"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dissolve">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barn(inVertical)">
                                      <p:cBhvr>
                                        <p:cTn id="12"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82529" y="4005264"/>
            <a:ext cx="3599513"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文本框 99"/>
          <p:cNvSpPr txBox="1">
            <a:spLocks noChangeArrowheads="1"/>
          </p:cNvSpPr>
          <p:nvPr/>
        </p:nvSpPr>
        <p:spPr bwMode="auto">
          <a:xfrm>
            <a:off x="941673" y="1916113"/>
            <a:ext cx="1030548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0484" name="AutoShape 2"/>
          <p:cNvSpPr>
            <a:spLocks noChangeArrowheads="1"/>
          </p:cNvSpPr>
          <p:nvPr/>
        </p:nvSpPr>
        <p:spPr bwMode="auto">
          <a:xfrm>
            <a:off x="780847" y="765176"/>
            <a:ext cx="5313565"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2000" fill="hold">
                                          <p:stCondLst>
                                            <p:cond delay="0"/>
                                          </p:stCondLst>
                                        </p:cTn>
                                        <p:tgtEl>
                                          <p:spTgt spid="21508"/>
                                        </p:tgtEl>
                                        <p:attrNameLst>
                                          <p:attrName>style.visibility</p:attrName>
                                        </p:attrNameLst>
                                      </p:cBhvr>
                                      <p:to>
                                        <p:strVal val="visible"/>
                                      </p:to>
                                    </p:set>
                                    <p:animEffect transition="in" filter="strips(downLeft)">
                                      <p:cBhvr>
                                        <p:cTn id="7" dur="2000"/>
                                        <p:tgtEl>
                                          <p:spTgt spid="21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412876"/>
            <a:ext cx="10385895" cy="347662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第一单元  我们共同的世界</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第一课  同住地球村</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复杂多变的关系</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1507"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1508"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1509" name="WordArt 10"/>
          <p:cNvSpPr>
            <a:spLocks noChangeArrowheads="1" noChangeShapeType="1" noTextEdit="1"/>
          </p:cNvSpPr>
          <p:nvPr/>
        </p:nvSpPr>
        <p:spPr bwMode="auto">
          <a:xfrm>
            <a:off x="719479" y="1052514"/>
            <a:ext cx="2592242"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253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46230" y="2133600"/>
            <a:ext cx="8824201" cy="422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5000" fill="hold"/>
                                        <p:tgtEl>
                                          <p:spTgt spid="22534"/>
                                        </p:tgtEl>
                                        <p:attrNameLst>
                                          <p:attrName>ppt_x</p:attrName>
                                        </p:attrNameLst>
                                      </p:cBhvr>
                                      <p:tavLst>
                                        <p:tav tm="0">
                                          <p:val>
                                            <p:strVal val="1+#ppt_w/2"/>
                                          </p:val>
                                        </p:tav>
                                        <p:tav tm="100000">
                                          <p:val>
                                            <p:strVal val="#ppt_x"/>
                                          </p:val>
                                        </p:tav>
                                      </p:tavLst>
                                    </p:anim>
                                    <p:anim calcmode="lin" valueType="num">
                                      <p:cBhvr additive="base">
                                        <p:cTn id="8" dur="5000" fill="hold"/>
                                        <p:tgtEl>
                                          <p:spTgt spid="225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2531" name="AutoShape 2"/>
          <p:cNvSpPr>
            <a:spLocks noChangeArrowheads="1"/>
          </p:cNvSpPr>
          <p:nvPr/>
        </p:nvSpPr>
        <p:spPr bwMode="auto">
          <a:xfrm>
            <a:off x="239122" y="765176"/>
            <a:ext cx="5432068" cy="7778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2532"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11396" y="4149725"/>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dissolve">
                                      <p:cBhvr>
                                        <p:cTn id="7" dur="5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850679" y="1557338"/>
            <a:ext cx="10487468"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Tx/>
              <a:buNone/>
            </a:pPr>
            <a:r>
              <a:rPr kumimoji="1" lang="en-US" altLang="zh-CN" sz="2200">
                <a:latin typeface="黑体" panose="02010609060101010101" charset="-122"/>
                <a:ea typeface="黑体" panose="02010609060101010101" charset="-122"/>
              </a:rPr>
              <a:t>    </a:t>
            </a:r>
            <a:r>
              <a:rPr kumimoji="1" lang="zh-CN" altLang="en-US" sz="2200">
                <a:latin typeface="黑体" panose="02010609060101010101" charset="-122"/>
                <a:ea typeface="黑体" panose="02010609060101010101" charset="-122"/>
              </a:rPr>
              <a:t>新经济增长点是指在经济成长和产业结构演变过程中，能够带动整个国民经济上一个新台阶的新兴产业或行业。就是具有较大的市场需求和潜在的市场需求,成长性好、技术和资金密集度高,能够促进产业结构优化和升级,具有高技术附加值的新产品或服务。它有三层含义：</a:t>
            </a:r>
            <a:endParaRPr kumimoji="1" lang="zh-CN" altLang="en-US" sz="2200">
              <a:latin typeface="黑体" panose="02010609060101010101" charset="-122"/>
              <a:ea typeface="黑体" panose="02010609060101010101" charset="-122"/>
            </a:endParaRPr>
          </a:p>
          <a:p>
            <a:pPr eaLnBrk="1" hangingPunct="1">
              <a:buFontTx/>
              <a:buNone/>
            </a:pPr>
            <a:r>
              <a:rPr kumimoji="1" lang="zh-CN" altLang="en-US" sz="2200">
                <a:latin typeface="黑体" panose="02010609060101010101" charset="-122"/>
                <a:ea typeface="黑体" panose="02010609060101010101" charset="-122"/>
              </a:rPr>
              <a:t>    （1）新经济增长点必须是产业关联效应强的产业或行业，他具有回顾效应、前瞻效应和旁侧效应，他的发展能带动相关产业、行业和整个国民经济的发展。</a:t>
            </a:r>
            <a:endParaRPr kumimoji="1" lang="zh-CN" altLang="en-US" sz="2200">
              <a:latin typeface="黑体" panose="02010609060101010101" charset="-122"/>
              <a:ea typeface="黑体" panose="02010609060101010101" charset="-122"/>
            </a:endParaRPr>
          </a:p>
          <a:p>
            <a:pPr eaLnBrk="1" hangingPunct="1">
              <a:buFontTx/>
              <a:buNone/>
            </a:pPr>
            <a:r>
              <a:rPr kumimoji="1" lang="zh-CN" altLang="en-US" sz="2200">
                <a:latin typeface="黑体" panose="02010609060101010101" charset="-122"/>
                <a:ea typeface="黑体" panose="02010609060101010101" charset="-122"/>
              </a:rPr>
              <a:t>    （2）作为新经济增长点的产业或行业，必须有望生的市场需求和发展潜力，成为主导的消费热点，并由消费需求市场作为支撑，拉动生产建设和整个国民经济的发展上一个新台阶。</a:t>
            </a:r>
            <a:endParaRPr kumimoji="1" lang="zh-CN" altLang="en-US" sz="2200">
              <a:latin typeface="黑体" panose="02010609060101010101" charset="-122"/>
              <a:ea typeface="黑体" panose="02010609060101010101" charset="-122"/>
            </a:endParaRPr>
          </a:p>
          <a:p>
            <a:pPr eaLnBrk="1" hangingPunct="1">
              <a:buFontTx/>
              <a:buNone/>
            </a:pPr>
            <a:r>
              <a:rPr kumimoji="1" lang="zh-CN" altLang="en-US" sz="2200">
                <a:latin typeface="黑体" panose="02010609060101010101" charset="-122"/>
                <a:ea typeface="黑体" panose="02010609060101010101" charset="-122"/>
              </a:rPr>
              <a:t>    （3）新经济增长点是随经济成长阶段和产业结构的升级二不断发生变化的，不是一层不变的，只有当国民经济发展到一定阶段，条件成熟时，某一产业或行业才会成为新经济增长点。</a:t>
            </a:r>
            <a:endParaRPr kumimoji="1" lang="zh-CN" altLang="en-US" sz="2200">
              <a:latin typeface="黑体" panose="02010609060101010101" charset="-122"/>
              <a:ea typeface="黑体" panose="02010609060101010101" charset="-122"/>
            </a:endParaRPr>
          </a:p>
        </p:txBody>
      </p:sp>
      <p:sp>
        <p:nvSpPr>
          <p:cNvPr id="23555" name="AutoShape 2"/>
          <p:cNvSpPr>
            <a:spLocks noChangeArrowheads="1"/>
          </p:cNvSpPr>
          <p:nvPr/>
        </p:nvSpPr>
        <p:spPr bwMode="auto">
          <a:xfrm>
            <a:off x="814706" y="692151"/>
            <a:ext cx="2702279" cy="5762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pPr algn="ctr"/>
            <a:r>
              <a:rPr lang="zh-CN" altLang="en-US" sz="2800" b="1">
                <a:solidFill>
                  <a:schemeClr val="bg1"/>
                </a:solidFill>
              </a:rPr>
              <a:t>拓展延伸</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barn(inVertical)">
                                      <p:cBhvr>
                                        <p:cTn id="7" dur="5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270322" y="3716338"/>
            <a:ext cx="4374011" cy="245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TextBox 1"/>
          <p:cNvSpPr txBox="1">
            <a:spLocks noChangeArrowheads="1"/>
          </p:cNvSpPr>
          <p:nvPr/>
        </p:nvSpPr>
        <p:spPr bwMode="auto">
          <a:xfrm>
            <a:off x="1077104" y="2060575"/>
            <a:ext cx="1003461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zh-CN" sz="2800" b="1"/>
              <a:t> 本节课的成功之处是贴近时政，聚焦国际热点，但在“分享发展机遇”上论述稍显不足，需要加以改进。</a:t>
            </a:r>
            <a:endParaRPr lang="zh-CN" altLang="zh-CN" sz="2800" b="1"/>
          </a:p>
        </p:txBody>
      </p:sp>
      <p:sp>
        <p:nvSpPr>
          <p:cNvPr id="24580" name="AutoShape 2"/>
          <p:cNvSpPr>
            <a:spLocks noChangeArrowheads="1"/>
          </p:cNvSpPr>
          <p:nvPr/>
        </p:nvSpPr>
        <p:spPr bwMode="auto">
          <a:xfrm>
            <a:off x="814706" y="692151"/>
            <a:ext cx="2702279" cy="5762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pPr algn="ctr"/>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560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2500314"/>
            <a:ext cx="10385895" cy="212407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第三单元  走向未来的少年</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r>
              <a:rPr lang="zh-CN" altLang="en-US" sz="4400" dirty="0" smtClean="0">
                <a:solidFill>
                  <a:schemeClr val="tx1">
                    <a:lumMod val="85000"/>
                    <a:lumOff val="15000"/>
                  </a:schemeClr>
                </a:solidFill>
                <a:effectLst>
                  <a:outerShdw blurRad="38100" dist="38100" dir="2700000" algn="tl">
                    <a:srgbClr val="C0C0C0"/>
                  </a:outerShdw>
                </a:effectLst>
                <a:ea typeface="黑体" panose="02010609060101010101" charset="-122"/>
              </a:rPr>
              <a:t>第五课  少年的担当</a:t>
            </a: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第1课时  走向世界大舞台</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465546" y="730251"/>
            <a:ext cx="2721324" cy="8493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609442" y="1692275"/>
            <a:ext cx="11008033" cy="3416320"/>
          </a:xfrm>
          <a:prstGeom prst="rect">
            <a:avLst/>
          </a:prstGeom>
          <a:noFill/>
          <a:ln w="9525">
            <a:noFill/>
            <a:miter lim="800000"/>
          </a:ln>
        </p:spPr>
        <p:txBody>
          <a:bodyPr>
            <a:spAutoFit/>
          </a:bodyPr>
          <a:lstStyle/>
          <a:p>
            <a:pPr>
              <a:buFont typeface="Arial" panose="020B0604020202020204" pitchFamily="34" charset="0"/>
              <a:buNone/>
              <a:defRPr/>
            </a:pPr>
            <a:r>
              <a:rPr lang="en-US" altLang="zh-CN" sz="3600" b="1" dirty="0">
                <a:latin typeface="+mn-ea"/>
                <a:ea typeface="+mn-ea"/>
              </a:rPr>
              <a:t>1</a:t>
            </a:r>
            <a:r>
              <a:rPr lang="zh-CN" altLang="zh-CN" sz="3600" b="1" dirty="0">
                <a:latin typeface="+mn-ea"/>
                <a:ea typeface="+mn-ea"/>
              </a:rPr>
              <a:t>、了解走向世界大舞台的形式与途径，懂得在国际交往中要学会关爱，相互理解，赢得尊重。</a:t>
            </a:r>
            <a:endParaRPr lang="en-US" altLang="zh-CN" sz="3600" b="1" dirty="0">
              <a:latin typeface="+mn-ea"/>
              <a:ea typeface="+mn-ea"/>
            </a:endParaRPr>
          </a:p>
          <a:p>
            <a:pPr>
              <a:buFont typeface="Arial" panose="020B0604020202020204" pitchFamily="34" charset="0"/>
              <a:buNone/>
              <a:defRPr/>
            </a:pPr>
            <a:r>
              <a:rPr lang="en-US" altLang="zh-CN" sz="3600" b="1" dirty="0">
                <a:latin typeface="+mn-ea"/>
                <a:ea typeface="+mn-ea"/>
              </a:rPr>
              <a:t>2</a:t>
            </a:r>
            <a:r>
              <a:rPr lang="zh-CN" altLang="zh-CN" sz="3600" b="1" dirty="0">
                <a:latin typeface="+mn-ea"/>
                <a:ea typeface="+mn-ea"/>
              </a:rPr>
              <a:t>、明确如何提升个人素养，适应世界发展的趋势和要求。</a:t>
            </a:r>
            <a:endParaRPr lang="en-US" altLang="zh-CN" sz="3600" b="1" dirty="0">
              <a:latin typeface="+mn-ea"/>
              <a:ea typeface="+mn-ea"/>
            </a:endParaRPr>
          </a:p>
          <a:p>
            <a:pPr>
              <a:buFont typeface="Arial" panose="020B0604020202020204" pitchFamily="34" charset="0"/>
              <a:buNone/>
              <a:defRPr/>
            </a:pPr>
            <a:r>
              <a:rPr lang="en-US" altLang="zh-CN" sz="3600" b="1" dirty="0">
                <a:latin typeface="+mn-ea"/>
                <a:ea typeface="+mn-ea"/>
              </a:rPr>
              <a:t>3</a:t>
            </a:r>
            <a:r>
              <a:rPr lang="zh-CN" altLang="zh-CN" sz="3600" b="1" dirty="0">
                <a:latin typeface="+mn-ea"/>
                <a:ea typeface="+mn-ea"/>
              </a:rPr>
              <a:t>、做为世界中的一员，要勤于沟通、真诚合作，为国家乃至世界承担起更多的责任。</a:t>
            </a:r>
            <a:endParaRPr lang="zh-CN" altLang="en-US" sz="3600" b="1"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465545" y="755651"/>
            <a:ext cx="5343192" cy="8159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3"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30983" y="1857376"/>
            <a:ext cx="8726860" cy="436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ipe(down)">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33750" y="863601"/>
            <a:ext cx="10688500"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b="1">
                <a:ea typeface="黑体" panose="02010609060101010101" charset="-122"/>
              </a:rPr>
              <a:t>《大众日报》青岛6月13日讯　灵山湾畔,光影为媒,拥抱上合。由国家电影局、山东省政府主办,青岛市政府承办的首届上合组织国家电影节在位于青岛西海岸新区的星光岛大剧院开幕。来自上合组织国家的电影代表团、电影艺术家、电影企业代表、中外媒体记者,以及热情洋溢的青岛市民,共同见证了开幕盛况。首届上合组织国家电影节是为配合上合组织青岛峰会而举办的重要人文交流活动,遵循“互信、互利、平等、协商、尊重多样文明、谋求共同发展”的“上海精神”,推动上合国家电影合作交流。电影节为期五天,由精彩的开幕式、闭幕式及颁奖典礼、电影展映、电影评奖、电影合作论坛、“聚焦国家”单元、电影市场、文化体验等主体活动构成。</a:t>
            </a:r>
            <a:endParaRPr lang="zh-CN" altLang="en-US" b="1">
              <a:ea typeface="黑体" panose="02010609060101010101" charset="-122"/>
            </a:endParaRPr>
          </a:p>
          <a:p>
            <a:pPr>
              <a:lnSpc>
                <a:spcPct val="150000"/>
              </a:lnSpc>
            </a:pPr>
            <a:r>
              <a:rPr lang="zh-CN" altLang="en-US" b="1">
                <a:ea typeface="黑体" panose="02010609060101010101" charset="-122"/>
              </a:rPr>
              <a:t>       世界是广阔的，文化是多元的，走向世界大舞台的形式，除了举办国际电影节，你还能列举哪些形式？</a:t>
            </a:r>
            <a:endParaRPr lang="zh-CN" altLang="en-US" b="1">
              <a:ea typeface="黑体" panose="02010609060101010101" charset="-122"/>
            </a:endParaRPr>
          </a:p>
        </p:txBody>
      </p:sp>
      <p:pic>
        <p:nvPicPr>
          <p:cNvPr id="5123"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51440" y="5021263"/>
            <a:ext cx="1809278" cy="14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descr="timg[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428107" y="3071814"/>
            <a:ext cx="5332611"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内容占位符 2"/>
          <p:cNvSpPr>
            <a:spLocks noGrp="1" noChangeArrowheads="1"/>
          </p:cNvSpPr>
          <p:nvPr>
            <p:ph idx="4294967295"/>
          </p:nvPr>
        </p:nvSpPr>
        <p:spPr>
          <a:xfrm>
            <a:off x="1714054" y="1928813"/>
            <a:ext cx="8360773" cy="1143000"/>
          </a:xfrm>
          <a:solidFill>
            <a:srgbClr val="FFFF00"/>
          </a:solidFill>
        </p:spPr>
        <p:txBody>
          <a:bodyPr/>
          <a:lstStyle/>
          <a:p>
            <a:pPr marL="0" indent="0" algn="ctr" eaLnBrk="1" hangingPunct="1">
              <a:buFontTx/>
              <a:buNone/>
            </a:pPr>
            <a:r>
              <a:rPr lang="zh-CN" altLang="en-US" sz="6600" b="1" smtClean="0">
                <a:solidFill>
                  <a:srgbClr val="FF0000"/>
                </a:solidFill>
              </a:rPr>
              <a:t>走向世界大舞台</a:t>
            </a:r>
            <a:endParaRPr lang="zh-CN" altLang="en-US" sz="6600" b="1" smtClean="0">
              <a:solidFill>
                <a:srgbClr val="FF0000"/>
              </a:solidFill>
            </a:endParaRPr>
          </a:p>
        </p:txBody>
      </p:sp>
      <p:sp>
        <p:nvSpPr>
          <p:cNvPr id="6148" name="WordArt 10"/>
          <p:cNvSpPr>
            <a:spLocks noChangeArrowheads="1" noChangeShapeType="1" noTextEdit="1"/>
          </p:cNvSpPr>
          <p:nvPr/>
        </p:nvSpPr>
        <p:spPr bwMode="auto">
          <a:xfrm>
            <a:off x="380901" y="852489"/>
            <a:ext cx="2592242" cy="719137"/>
          </a:xfrm>
          <a:prstGeom prst="rect">
            <a:avLst/>
          </a:prstGeom>
        </p:spPr>
        <p:txBody>
          <a:bodyPr wrap="none" fromWordArt="1">
            <a:prstTxWarp prst="textCascadeUp">
              <a:avLst>
                <a:gd name="adj" fmla="val 99319"/>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barn(inVertical)">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47479" y="2259014"/>
            <a:ext cx="956907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1、多彩世界中的我：①世界是多彩的，我们走向世界的形式是</a:t>
            </a:r>
            <a:r>
              <a:rPr lang="zh-CN" altLang="en-US" sz="2000" b="1" u="sng">
                <a:solidFill>
                  <a:srgbClr val="FF0000"/>
                </a:solidFill>
                <a:ea typeface="黑体" panose="02010609060101010101" charset="-122"/>
              </a:rPr>
              <a:t>               </a:t>
            </a:r>
            <a:r>
              <a:rPr lang="zh-CN" altLang="en-US" sz="2000" b="1">
                <a:ea typeface="黑体" panose="02010609060101010101" charset="-122"/>
              </a:rPr>
              <a:t>。②我们会与世界各地不同国家、不同种族、不同</a:t>
            </a:r>
            <a:endParaRPr lang="zh-CN" altLang="en-US" sz="2000" b="1">
              <a:ea typeface="黑体" panose="02010609060101010101" charset="-122"/>
            </a:endParaRPr>
          </a:p>
          <a:p>
            <a:pPr>
              <a:lnSpc>
                <a:spcPct val="150000"/>
              </a:lnSpc>
            </a:pPr>
            <a:r>
              <a:rPr lang="zh-CN" altLang="en-US" sz="2000" b="1" u="sng">
                <a:solidFill>
                  <a:srgbClr val="FF0000"/>
                </a:solidFill>
                <a:ea typeface="黑体" panose="02010609060101010101" charset="-122"/>
              </a:rPr>
              <a:t>              </a:t>
            </a:r>
            <a:r>
              <a:rPr lang="zh-CN" altLang="en-US" sz="2000" b="1">
                <a:ea typeface="黑体" panose="02010609060101010101" charset="-122"/>
              </a:rPr>
              <a:t>中的人交往。③我们学会关爱，相互理解，赢得尊重，获得成长力量。面对困难时，我们勤于沟通，</a:t>
            </a:r>
            <a:r>
              <a:rPr lang="zh-CN" altLang="en-US" sz="2000" b="1" u="sng">
                <a:solidFill>
                  <a:srgbClr val="FF0000"/>
                </a:solidFill>
                <a:ea typeface="黑体" panose="02010609060101010101" charset="-122"/>
              </a:rPr>
              <a:t>                  </a:t>
            </a:r>
            <a:r>
              <a:rPr lang="zh-CN" altLang="en-US" sz="2000" b="1">
                <a:ea typeface="黑体" panose="02010609060101010101" charset="-122"/>
              </a:rPr>
              <a:t>，更加理性、智慧地解决问题。</a:t>
            </a:r>
            <a:endParaRPr lang="zh-CN" altLang="en-US" sz="2000" b="1">
              <a:ea typeface="黑体" panose="02010609060101010101" charset="-122"/>
            </a:endParaRPr>
          </a:p>
        </p:txBody>
      </p:sp>
      <p:sp>
        <p:nvSpPr>
          <p:cNvPr id="7171" name="AutoShape 2"/>
          <p:cNvSpPr>
            <a:spLocks noChangeArrowheads="1"/>
          </p:cNvSpPr>
          <p:nvPr/>
        </p:nvSpPr>
        <p:spPr bwMode="auto">
          <a:xfrm>
            <a:off x="476128" y="839789"/>
            <a:ext cx="5884916"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1610365" y="2833688"/>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多样的</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1248509" y="3302000"/>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文化</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8199948" y="3759200"/>
            <a:ext cx="1726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真诚合作</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24256" y="692151"/>
            <a:ext cx="2721324" cy="7921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100" name="文本框 99"/>
          <p:cNvSpPr txBox="1">
            <a:spLocks noChangeArrowheads="1"/>
          </p:cNvSpPr>
          <p:nvPr/>
        </p:nvSpPr>
        <p:spPr bwMode="auto">
          <a:xfrm>
            <a:off x="1007271" y="2149476"/>
            <a:ext cx="1074986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3200" b="1" noProof="1">
                <a:latin typeface="黑体" panose="02010609060101010101" charset="-122"/>
                <a:ea typeface="黑体" panose="02010609060101010101" charset="-122"/>
              </a:rPr>
              <a:t>1</a:t>
            </a:r>
            <a:r>
              <a:rPr lang="zh-CN" sz="3200" b="1" noProof="1">
                <a:latin typeface="黑体" panose="02010609060101010101" charset="-122"/>
                <a:ea typeface="黑体" panose="02010609060101010101" charset="-122"/>
              </a:rPr>
              <a:t>、了解近几十年来世界格局发展演变状况。</a:t>
            </a:r>
            <a:endParaRPr lang="zh-CN" sz="3200" b="1" noProof="1">
              <a:latin typeface="黑体" panose="02010609060101010101" charset="-122"/>
              <a:ea typeface="黑体" panose="02010609060101010101" charset="-122"/>
            </a:endParaRPr>
          </a:p>
          <a:p>
            <a:pPr eaLnBrk="1" hangingPunct="1"/>
            <a:r>
              <a:rPr lang="zh-CN" altLang="zh-CN" sz="3200" b="1" noProof="1">
                <a:latin typeface="黑体" panose="02010609060101010101" charset="-122"/>
                <a:ea typeface="黑体" panose="02010609060101010101" charset="-122"/>
              </a:rPr>
              <a:t>2</a:t>
            </a:r>
            <a:r>
              <a:rPr lang="zh-CN" sz="3200" b="1" noProof="1">
                <a:latin typeface="黑体" panose="02010609060101010101" charset="-122"/>
                <a:ea typeface="黑体" panose="02010609060101010101" charset="-122"/>
              </a:rPr>
              <a:t>、认识到世界多极化对世界和平与发展的影响。</a:t>
            </a:r>
            <a:endParaRPr lang="zh-CN" sz="3200" b="1" noProof="1">
              <a:latin typeface="黑体" panose="02010609060101010101" charset="-122"/>
              <a:ea typeface="黑体" panose="02010609060101010101" charset="-122"/>
            </a:endParaRPr>
          </a:p>
          <a:p>
            <a:pPr eaLnBrk="1" hangingPunct="1"/>
            <a:r>
              <a:rPr lang="zh-CN" altLang="zh-CN" sz="3200" b="1" noProof="1">
                <a:latin typeface="黑体" panose="02010609060101010101" charset="-122"/>
                <a:ea typeface="黑体" panose="02010609060101010101" charset="-122"/>
              </a:rPr>
              <a:t>3</a:t>
            </a:r>
            <a:r>
              <a:rPr lang="zh-CN" sz="3200" b="1" noProof="1">
                <a:latin typeface="黑体" panose="02010609060101010101" charset="-122"/>
                <a:ea typeface="黑体" panose="02010609060101010101" charset="-122"/>
              </a:rPr>
              <a:t>、理解经济全球化与世界多极化的进程中应怎样调整国家关系</a:t>
            </a:r>
            <a:r>
              <a:rPr lang="zh-CN" sz="900" noProof="1"/>
              <a:t>。</a:t>
            </a:r>
            <a:endParaRPr lang="zh-CN" altLang="en-US" sz="1400"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randombar(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33153" y="1808163"/>
            <a:ext cx="9569074"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2、我为世界添光彩：①每个人都是这个世界中的一员，所做的事都有可能对世界发展产生影响。我们要从普通的事做起，通过</a:t>
            </a:r>
            <a:r>
              <a:rPr lang="zh-CN" altLang="en-US" sz="2000" b="1" u="sng">
                <a:solidFill>
                  <a:srgbClr val="FF0000"/>
                </a:solidFill>
                <a:ea typeface="黑体" panose="02010609060101010101" charset="-122"/>
              </a:rPr>
              <a:t>                       </a:t>
            </a:r>
            <a:r>
              <a:rPr lang="zh-CN" altLang="en-US" sz="2000" b="1">
                <a:ea typeface="黑体" panose="02010609060101010101" charset="-122"/>
              </a:rPr>
              <a:t>为人类发展和世界进步贡献智慧和力量。②着眼未来，我们要适应世界发展趋势要求，全面提升个人素养：不断丰富知识储备，增强</a:t>
            </a:r>
            <a:r>
              <a:rPr lang="zh-CN" altLang="en-US" sz="2000" b="1" u="sng">
                <a:solidFill>
                  <a:srgbClr val="FF0000"/>
                </a:solidFill>
                <a:ea typeface="黑体" panose="02010609060101010101" charset="-122"/>
              </a:rPr>
              <a:t>                  </a:t>
            </a:r>
            <a:r>
              <a:rPr lang="zh-CN" altLang="en-US" sz="2000" b="1">
                <a:ea typeface="黑体" panose="02010609060101010101" charset="-122"/>
              </a:rPr>
              <a:t>；树立</a:t>
            </a:r>
            <a:r>
              <a:rPr lang="zh-CN" altLang="en-US" sz="2000" b="1" u="sng">
                <a:solidFill>
                  <a:srgbClr val="FF0000"/>
                </a:solidFill>
                <a:ea typeface="黑体" panose="02010609060101010101" charset="-122"/>
              </a:rPr>
              <a:t>                  </a:t>
            </a:r>
            <a:r>
              <a:rPr lang="zh-CN" altLang="en-US" sz="2000" b="1">
                <a:ea typeface="黑体" panose="02010609060101010101" charset="-122"/>
              </a:rPr>
              <a:t>，掌握科学思维方法；增强</a:t>
            </a:r>
            <a:r>
              <a:rPr lang="zh-CN" altLang="en-US" sz="2000" b="1" u="sng">
                <a:solidFill>
                  <a:srgbClr val="FF0000"/>
                </a:solidFill>
                <a:ea typeface="黑体" panose="02010609060101010101" charset="-122"/>
              </a:rPr>
              <a:t>                      </a:t>
            </a:r>
            <a:r>
              <a:rPr lang="zh-CN" altLang="en-US" sz="2000" b="1">
                <a:ea typeface="黑体" panose="02010609060101010101" charset="-122"/>
              </a:rPr>
              <a:t>，学会观察、思考各种社会现象，积极参与</a:t>
            </a:r>
            <a:r>
              <a:rPr lang="zh-CN" altLang="en-US" sz="2000" b="1" u="sng">
                <a:solidFill>
                  <a:srgbClr val="FF0000"/>
                </a:solidFill>
                <a:ea typeface="黑体" panose="02010609060101010101" charset="-122"/>
              </a:rPr>
              <a:t>                  </a:t>
            </a:r>
            <a:r>
              <a:rPr lang="zh-CN" altLang="en-US" sz="2000" b="1">
                <a:ea typeface="黑体" panose="02010609060101010101" charset="-122"/>
              </a:rPr>
              <a:t>活动，培养</a:t>
            </a:r>
            <a:r>
              <a:rPr lang="zh-CN" altLang="en-US" sz="2000" b="1" u="sng">
                <a:solidFill>
                  <a:srgbClr val="FF0000"/>
                </a:solidFill>
                <a:ea typeface="黑体" panose="02010609060101010101" charset="-122"/>
              </a:rPr>
              <a:t>                 </a:t>
            </a:r>
            <a:r>
              <a:rPr lang="zh-CN" altLang="en-US" sz="2000" b="1">
                <a:ea typeface="黑体" panose="02010609060101010101" charset="-122"/>
              </a:rPr>
              <a:t>能力。</a:t>
            </a:r>
            <a:endParaRPr lang="zh-CN" altLang="en-US" sz="2000" b="1">
              <a:ea typeface="黑体" panose="02010609060101010101" charset="-122"/>
            </a:endParaRPr>
          </a:p>
        </p:txBody>
      </p:sp>
      <p:sp>
        <p:nvSpPr>
          <p:cNvPr id="4" name="文本框 3"/>
          <p:cNvSpPr txBox="1">
            <a:spLocks noChangeArrowheads="1"/>
          </p:cNvSpPr>
          <p:nvPr/>
        </p:nvSpPr>
        <p:spPr bwMode="auto">
          <a:xfrm>
            <a:off x="2204993" y="2811463"/>
            <a:ext cx="198703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自身的努力</a:t>
            </a:r>
            <a:endParaRPr lang="zh-CN" altLang="en-US"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5544223" y="3706813"/>
            <a:ext cx="160401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人文底蕴</a:t>
            </a:r>
            <a:endParaRPr lang="zh-CN" altLang="en-US"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8329031" y="3706813"/>
            <a:ext cx="1726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科学精神</a:t>
            </a:r>
            <a:endParaRPr lang="en-US" altLang="zh-CN"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4989801" y="4168775"/>
            <a:ext cx="202723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社会责任感</a:t>
            </a:r>
            <a:endParaRPr lang="zh-CN" altLang="en-US"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4192025" y="4638675"/>
            <a:ext cx="16674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社会实践</a:t>
            </a:r>
            <a:endParaRPr lang="zh-CN" altLang="en-US" b="1">
              <a:solidFill>
                <a:srgbClr val="FF0000"/>
              </a:solidFill>
              <a:ea typeface="黑体" panose="02010609060101010101" charset="-122"/>
              <a:sym typeface="宋体" panose="02010600030101010101" pitchFamily="2" charset="-122"/>
            </a:endParaRPr>
          </a:p>
        </p:txBody>
      </p:sp>
      <p:sp>
        <p:nvSpPr>
          <p:cNvPr id="9" name="文本框 8"/>
          <p:cNvSpPr txBox="1">
            <a:spLocks noChangeArrowheads="1"/>
          </p:cNvSpPr>
          <p:nvPr/>
        </p:nvSpPr>
        <p:spPr bwMode="auto">
          <a:xfrm>
            <a:off x="7723822" y="4638675"/>
            <a:ext cx="186853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实践创新</a:t>
            </a:r>
            <a:endParaRPr lang="zh-CN" altLang="en-US" b="1">
              <a:solidFill>
                <a:srgbClr val="FF0000"/>
              </a:solidFill>
              <a:ea typeface="黑体" panose="02010609060101010101" charset="-122"/>
              <a:sym typeface="宋体" panose="02010600030101010101" pitchFamily="2" charset="-122"/>
            </a:endParaRPr>
          </a:p>
        </p:txBody>
      </p:sp>
      <p:sp>
        <p:nvSpPr>
          <p:cNvPr id="8201" name="AutoShape 2"/>
          <p:cNvSpPr>
            <a:spLocks noChangeArrowheads="1"/>
          </p:cNvSpPr>
          <p:nvPr/>
        </p:nvSpPr>
        <p:spPr bwMode="auto">
          <a:xfrm>
            <a:off x="476128" y="839789"/>
            <a:ext cx="5884916"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4" grpId="0"/>
      <p:bldP spid="5" grpId="0"/>
      <p:bldP spid="6" grpId="0"/>
      <p:bldP spid="7" grpId="0"/>
      <p:bldP spid="8" grpId="0"/>
      <p:bldP spid="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1333153" y="2670176"/>
            <a:ext cx="69942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探究一  多彩世界中的我</a:t>
            </a:r>
            <a:endParaRPr lang="zh-CN" altLang="en-US" sz="48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2232502" y="392906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走向世界的形式</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666578" y="785813"/>
            <a:ext cx="5404559" cy="9017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strips(downLeft)">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strips(downLeft)">
                                      <p:cBhvr>
                                        <p:cTn id="12"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71c7e13b2a54719a51b08a58dc5ec6a[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1801" y="1042988"/>
            <a:ext cx="7332341"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8c4eb35c2b9a49e79f4ad554d0d7f40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3784" y="3429000"/>
            <a:ext cx="7645524"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66578" y="904876"/>
            <a:ext cx="1037954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山西组织英国、加拿大等20多国侨团侨社侨领230人访晋交流；建立境外联系单位、联系人机制，分别与加拿大、俄罗斯、柬埔寨、日本等国侨团签署协议。同时，举办36个国家516人参加的“中华大乐园——德国法兰克福营”、“2017华文教育示范校、华教机构负责人华夏行”和“海外华裔青少年中国寻根之旅夏、秋令营”等活动，并选拔44名教师赴泰国、菲律宾、印度尼西亚和斯里兰卡华校支教。</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1)">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180807034038552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6578" y="998539"/>
            <a:ext cx="11039774"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21053" y="857250"/>
            <a:ext cx="10796421"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        材料二    由上海市人民对外友好协会和上海市青年联合会主办、上海市青少年活动中心承办的第14届上海国际青少年互动友谊营，于2018年7月26日晚在同济大学第二附属中学落下帷幕。韩流来袭，韩国营员们带来了说唱Asian drum与江南Styles的歌舞串烧，惊艳全场。来自厄瓜多尔的营员穿上了美丽的民族服装，演绎了别具风情的舞蹈《致我美丽的厄瓜多尔》。美国营员们上演了小品《美国偶像》，舞技超群的魅力女孩，才华横溢的少年诗人，谁将成为下一个美国偶像？能歌善舞的尼泊尔营员带来了动人的民族舞蹈，并深情演绎中文歌曲《漂洋过海来看你》……最后登台的中国营员们带来表演《歌舞青春》，一起在歌声中舞动青春。朝夕相伴、携手同行的十天，已让各国少年们年轻的心紧紧相连。分别时分，营员们相拥而泣，感叹十天的时间过于短暂，不舍离开。这些年轻而美好的心灵彼此相惜，手拉手一起踏上归途。莫负好时光，青春正当时，分离是为了下一次的相聚，重逢之时，我们依然热情相依。互动友谊营就此告一段落，可这动听的故事，未完待续……</a:t>
            </a:r>
            <a:endParaRPr lang="zh-CN" altLang="en-US"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3)">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
          <p:cNvSpPr txBox="1">
            <a:spLocks noChangeArrowheads="1"/>
          </p:cNvSpPr>
          <p:nvPr/>
        </p:nvSpPr>
        <p:spPr bwMode="auto">
          <a:xfrm>
            <a:off x="1870647" y="2128839"/>
            <a:ext cx="845388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世界是多彩的，我们走向世界的形式是多样的。我们会与世界各地不同国家、不同种族、不同文化中的人交往。我们学会关爱，相互理解，赢得尊重，获得成长力量。面对困难时，我们勤于沟通，真诚合作，更加理性、智慧地解决问题。</a:t>
            </a:r>
            <a:endParaRPr lang="zh-CN" altLang="zh-CN" sz="2400" b="1">
              <a:ea typeface="黑体" panose="02010609060101010101" charset="-122"/>
            </a:endParaRPr>
          </a:p>
        </p:txBody>
      </p:sp>
      <p:sp>
        <p:nvSpPr>
          <p:cNvPr id="12291" name="文本框 4"/>
          <p:cNvSpPr txBox="1">
            <a:spLocks noChangeArrowheads="1"/>
          </p:cNvSpPr>
          <p:nvPr/>
        </p:nvSpPr>
        <p:spPr bwMode="auto">
          <a:xfrm>
            <a:off x="1809279" y="1547814"/>
            <a:ext cx="63161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ea typeface="黑体" panose="02010609060101010101" charset="-122"/>
              </a:rPr>
              <a:t>探究：以上两则材料共同说明了什么？</a:t>
            </a:r>
            <a:endParaRPr lang="zh-CN" altLang="en-US" sz="2800" b="1">
              <a:solidFill>
                <a:srgbClr val="FF0000"/>
              </a:solidFill>
              <a:ea typeface="黑体" panose="02010609060101010101" charset="-122"/>
            </a:endParaRPr>
          </a:p>
        </p:txBody>
      </p:sp>
      <p:pic>
        <p:nvPicPr>
          <p:cNvPr id="1434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13242" y="4333876"/>
            <a:ext cx="2232501"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WordArt 10"/>
          <p:cNvSpPr>
            <a:spLocks noChangeArrowheads="1" noChangeShapeType="1" noTextEdit="1"/>
          </p:cNvSpPr>
          <p:nvPr/>
        </p:nvSpPr>
        <p:spPr bwMode="auto">
          <a:xfrm>
            <a:off x="285677" y="642939"/>
            <a:ext cx="2592241" cy="719137"/>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arn(inVertical)">
                                      <p:cBhvr>
                                        <p:cTn id="7" dur="5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checkerboard(across)">
                                      <p:cBhvr>
                                        <p:cTn id="12"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9461"/>
          <p:cNvSpPr txBox="1">
            <a:spLocks noChangeArrowheads="1"/>
          </p:cNvSpPr>
          <p:nvPr/>
        </p:nvSpPr>
        <p:spPr bwMode="auto">
          <a:xfrm>
            <a:off x="1333153" y="2290763"/>
            <a:ext cx="69942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探究二  我为世界添光彩</a:t>
            </a:r>
            <a:endParaRPr lang="zh-CN" altLang="en-US" sz="4800" b="1">
              <a:solidFill>
                <a:srgbClr val="FF0000"/>
              </a:solidFill>
              <a:latin typeface="黑体" panose="02010609060101010101" charset="-122"/>
              <a:ea typeface="黑体" panose="02010609060101010101" charset="-122"/>
            </a:endParaRPr>
          </a:p>
        </p:txBody>
      </p:sp>
      <p:sp>
        <p:nvSpPr>
          <p:cNvPr id="13315" name="文本框 1"/>
          <p:cNvSpPr txBox="1">
            <a:spLocks noChangeArrowheads="1"/>
          </p:cNvSpPr>
          <p:nvPr/>
        </p:nvSpPr>
        <p:spPr bwMode="auto">
          <a:xfrm>
            <a:off x="2334076" y="3824288"/>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我为世界贡献力量</a:t>
            </a:r>
            <a:endParaRPr lang="zh-CN" altLang="en-US" sz="3200" b="1">
              <a:latin typeface="黑体" panose="02010609060101010101" charset="-122"/>
              <a:ea typeface="黑体" panose="02010609060101010101" charset="-122"/>
            </a:endParaRPr>
          </a:p>
        </p:txBody>
      </p:sp>
      <p:sp>
        <p:nvSpPr>
          <p:cNvPr id="15364" name="AutoShape 2"/>
          <p:cNvSpPr>
            <a:spLocks noChangeArrowheads="1"/>
          </p:cNvSpPr>
          <p:nvPr/>
        </p:nvSpPr>
        <p:spPr bwMode="auto">
          <a:xfrm>
            <a:off x="509984" y="785813"/>
            <a:ext cx="5679654" cy="8572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strips(downLeft)">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 calcmode="lin" valueType="num">
                                      <p:cBhvr additive="base">
                                        <p:cTn id="12" dur="500" fill="hold"/>
                                        <p:tgtEl>
                                          <p:spTgt spid="13315"/>
                                        </p:tgtEl>
                                        <p:attrNameLst>
                                          <p:attrName>ppt_x</p:attrName>
                                        </p:attrNameLst>
                                      </p:cBhvr>
                                      <p:tavLst>
                                        <p:tav tm="0">
                                          <p:val>
                                            <p:strVal val="#ppt_x"/>
                                          </p:val>
                                        </p:tav>
                                        <p:tav tm="100000">
                                          <p:val>
                                            <p:strVal val="#ppt_x"/>
                                          </p:val>
                                        </p:tav>
                                      </p:tavLst>
                                    </p:anim>
                                    <p:anim calcmode="lin" valueType="num">
                                      <p:cBhvr additive="base">
                                        <p:cTn id="13"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80631" y="3643313"/>
            <a:ext cx="6623441"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3061" y="1214439"/>
            <a:ext cx="5368586"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02" y="844550"/>
            <a:ext cx="5046936"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blinds(horizontal)">
                                      <p:cBhvr>
                                        <p:cTn id="7" dur="5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6387"/>
                                        </p:tgtEl>
                                        <p:attrNameLst>
                                          <p:attrName>style.visibility</p:attrName>
                                        </p:attrNameLst>
                                      </p:cBhvr>
                                      <p:to>
                                        <p:strVal val="visible"/>
                                      </p:to>
                                    </p:set>
                                    <p:animEffect transition="in" filter="diamond(in)">
                                      <p:cBhvr>
                                        <p:cTn id="12" dur="2000"/>
                                        <p:tgtEl>
                                          <p:spTgt spid="1638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1638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61801" y="1304925"/>
            <a:ext cx="1076044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材料一    环球网军事5月17日报道  15日，由U.T.A 环球战术联盟助力的非洲反盗猎志愿行动发布会暨小组欢送会，在U.T.A北京训练中心召开。在欢送会上，反盗猎志愿行动创始人王珂先生向到场的嘉宾和朋友介绍了反盗猎工作计划汇报。同时，U.T.A 环球战术联盟宣布与“中津野生动物保护基金会”，成立“非洲反盗猎志愿行动北京保障中心”，为赴非的反盗猎志愿者提供全面的支持和帮助。U.T.A环球战术联盟希望能够号召业内同行，贡献爱心，一起公益助力“非洲反盗猎志愿行动”。</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34021" y="1412876"/>
            <a:ext cx="7967175" cy="494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AutoShape 2"/>
          <p:cNvSpPr>
            <a:spLocks noChangeArrowheads="1"/>
          </p:cNvSpPr>
          <p:nvPr/>
        </p:nvSpPr>
        <p:spPr bwMode="auto">
          <a:xfrm>
            <a:off x="0" y="620713"/>
            <a:ext cx="5535758" cy="60801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12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2009" y="1195389"/>
            <a:ext cx="10584809"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strips(downLeft)">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down)">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57028" y="1316038"/>
            <a:ext cx="1050016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 </a:t>
            </a:r>
            <a:r>
              <a:rPr lang="zh-CN" altLang="en-US" sz="2000" b="1">
                <a:ea typeface="黑体" panose="02010609060101010101" charset="-122"/>
              </a:rPr>
              <a:t>   </a:t>
            </a:r>
            <a:r>
              <a:rPr lang="zh-CN" altLang="en-US" sz="2400" b="1">
                <a:ea typeface="黑体" panose="02010609060101010101" charset="-122"/>
              </a:rPr>
              <a:t>     材料二    近日，位于印度洋西南部的两个非洲岛国——毛里求斯、马达加斯加，飘起了“中国味道”。作为首批支持孔子学院的企业，以及国家汉办长期战略合作伙伴，李锦记向身在毛里求斯和马达加斯加孔子学院的汉语教师志愿者，捐赠了在非洲本地采购、适合当地食材和烹饪的李锦记酱料产品，为远在异国他乡的志愿者带来久违的家乡的味道。</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8)">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3"/>
          <p:cNvSpPr txBox="1">
            <a:spLocks noChangeArrowheads="1"/>
          </p:cNvSpPr>
          <p:nvPr/>
        </p:nvSpPr>
        <p:spPr bwMode="auto">
          <a:xfrm>
            <a:off x="1047478" y="3286125"/>
            <a:ext cx="10093871" cy="1384995"/>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buFont typeface="Arial" panose="020B0604020202020204" pitchFamily="34" charset="0"/>
              <a:buNone/>
              <a:defRPr/>
            </a:pPr>
            <a:r>
              <a:rPr lang="zh-CN" altLang="zh-CN" sz="2000" b="1" dirty="0">
                <a:ea typeface="黑体" panose="02010609060101010101" charset="-122"/>
              </a:rPr>
              <a:t> </a:t>
            </a:r>
            <a:r>
              <a:rPr lang="zh-CN" altLang="zh-CN" sz="2800" b="1" dirty="0">
                <a:ea typeface="黑体" panose="02010609060101010101" charset="-122"/>
              </a:rPr>
              <a:t>           小结：材料说明了每个人都是这个世界中的一员，所做的事都有可能对世界发展产生影响。我们要从普通的事做起，通过自身的努力为人类发展和世界进步贡献智慧和力量。</a:t>
            </a:r>
            <a:endParaRPr lang="zh-CN" altLang="zh-CN" sz="2800" b="1" dirty="0">
              <a:ea typeface="黑体" panose="02010609060101010101" charset="-122"/>
            </a:endParaRPr>
          </a:p>
        </p:txBody>
      </p:sp>
      <p:sp>
        <p:nvSpPr>
          <p:cNvPr id="18435" name="文本框 4"/>
          <p:cNvSpPr txBox="1">
            <a:spLocks noChangeArrowheads="1"/>
          </p:cNvSpPr>
          <p:nvPr/>
        </p:nvSpPr>
        <p:spPr bwMode="auto">
          <a:xfrm>
            <a:off x="857028" y="2058988"/>
            <a:ext cx="636424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a:solidFill>
                  <a:srgbClr val="FF0000"/>
                </a:solidFill>
                <a:ea typeface="黑体" panose="02010609060101010101" charset="-122"/>
              </a:rPr>
              <a:t>探究：以上两则材料说明了什么？</a:t>
            </a:r>
            <a:endParaRPr lang="zh-CN" altLang="en-US" sz="3200" b="1">
              <a:solidFill>
                <a:srgbClr val="FF0000"/>
              </a:solidFill>
              <a:ea typeface="黑体" panose="02010609060101010101" charset="-122"/>
            </a:endParaRPr>
          </a:p>
        </p:txBody>
      </p:sp>
      <p:sp>
        <p:nvSpPr>
          <p:cNvPr id="2" name="矩形 1"/>
          <p:cNvSpPr/>
          <p:nvPr/>
        </p:nvSpPr>
        <p:spPr>
          <a:xfrm rot="1158416">
            <a:off x="9577119" y="1253281"/>
            <a:ext cx="1723549" cy="1015663"/>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60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60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20485" name="WordArt 10"/>
          <p:cNvSpPr>
            <a:spLocks noChangeArrowheads="1" noChangeShapeType="1" noTextEdit="1"/>
          </p:cNvSpPr>
          <p:nvPr/>
        </p:nvSpPr>
        <p:spPr bwMode="auto">
          <a:xfrm>
            <a:off x="285677" y="714375"/>
            <a:ext cx="2592241" cy="719138"/>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2"/>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18434"/>
                                        </p:tgtEl>
                                        <p:attrNameLst>
                                          <p:attrName>style.visibility</p:attrName>
                                        </p:attrNameLst>
                                      </p:cBhvr>
                                      <p:to>
                                        <p:strVal val="visible"/>
                                      </p:to>
                                    </p:set>
                                    <p:animEffect transition="in" filter="strips(downLeft)">
                                      <p:cBhvr>
                                        <p:cTn id="16"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nimBg="1"/>
      <p:bldP spid="18435"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
          <p:cNvSpPr txBox="1">
            <a:spLocks noChangeArrowheads="1"/>
          </p:cNvSpPr>
          <p:nvPr/>
        </p:nvSpPr>
        <p:spPr bwMode="auto">
          <a:xfrm>
            <a:off x="1682312" y="2995614"/>
            <a:ext cx="9520403"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solidFill>
                  <a:srgbClr val="FF0000"/>
                </a:solidFill>
                <a:latin typeface="黑体" panose="02010609060101010101" charset="-122"/>
                <a:ea typeface="黑体" panose="02010609060101010101" charset="-122"/>
              </a:rPr>
              <a:t>活动（三）  怎样全面提升个人素养</a:t>
            </a:r>
            <a:endParaRPr lang="zh-CN" altLang="en-US" sz="3200" b="1">
              <a:solidFill>
                <a:srgbClr val="FF0000"/>
              </a:solidFill>
              <a:latin typeface="黑体" panose="02010609060101010101" charset="-122"/>
              <a:ea typeface="黑体" panose="02010609060101010101" charset="-122"/>
            </a:endParaRPr>
          </a:p>
        </p:txBody>
      </p:sp>
      <p:sp>
        <p:nvSpPr>
          <p:cNvPr id="21507" name="AutoShape 2"/>
          <p:cNvSpPr>
            <a:spLocks noChangeArrowheads="1"/>
          </p:cNvSpPr>
          <p:nvPr/>
        </p:nvSpPr>
        <p:spPr bwMode="auto">
          <a:xfrm>
            <a:off x="499403" y="928688"/>
            <a:ext cx="5690235" cy="8572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pic>
        <p:nvPicPr>
          <p:cNvPr id="21508" name="Picture 4" descr="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89367" y="4357688"/>
            <a:ext cx="1597668"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94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94954" y="968375"/>
            <a:ext cx="8153394"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15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61801" y="1169988"/>
            <a:ext cx="1076044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sz="2800" b="1">
                <a:ea typeface="黑体" panose="02010609060101010101" charset="-122"/>
              </a:rPr>
              <a:t>材料   2016年9月13日上午，中国学生发展核心素养研究成果发布会在北京师范大学举行。中国学生发展核心素养，综合表现为人文底蕴、科学精神、学会学习、健康生活、责任担当、实践创新六大素养，具体细化为国家认同等十八个基本要点。根据这一总体框架，可针对学生年龄特点进一步提出各学段学生的具体表现要求。</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linds(horizont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3"/>
          <p:cNvSpPr txBox="1">
            <a:spLocks noChangeArrowheads="1"/>
          </p:cNvSpPr>
          <p:nvPr/>
        </p:nvSpPr>
        <p:spPr bwMode="auto">
          <a:xfrm>
            <a:off x="952252" y="3000376"/>
            <a:ext cx="1031817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ea typeface="黑体" panose="02010609060101010101" charset="-122"/>
              </a:rPr>
              <a:t>  </a:t>
            </a:r>
            <a:r>
              <a:rPr lang="zh-CN" altLang="zh-CN" sz="2400" b="1">
                <a:ea typeface="黑体" panose="02010609060101010101" charset="-122"/>
              </a:rPr>
              <a:t>小结：我们要从人文底蕴、科学精神、社会责任感、社会实践、创新能力等方面来提高个人素养。要想提高个人素养，就要不断丰富知识储备，增强人文底蕴；树立科学精神，掌握科学思维方法；增强社会责任感，学会观察、思考各种社会现象，积极参与社会实践活动，培养实践创新能力。</a:t>
            </a:r>
            <a:endParaRPr lang="zh-CN" altLang="zh-CN" sz="2400" b="1">
              <a:ea typeface="黑体" panose="02010609060101010101" charset="-122"/>
            </a:endParaRPr>
          </a:p>
        </p:txBody>
      </p:sp>
      <p:sp>
        <p:nvSpPr>
          <p:cNvPr id="23555" name="文本框 4"/>
          <p:cNvSpPr txBox="1">
            <a:spLocks noChangeArrowheads="1"/>
          </p:cNvSpPr>
          <p:nvPr/>
        </p:nvSpPr>
        <p:spPr bwMode="auto">
          <a:xfrm>
            <a:off x="952252" y="1728788"/>
            <a:ext cx="1066522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ea typeface="黑体" panose="02010609060101010101" charset="-122"/>
              </a:rPr>
              <a:t>探究：（1）着眼未来，我们要适应世界发展趋势要求，全面提升哪些个人素养  ？</a:t>
            </a:r>
            <a:endParaRPr lang="zh-CN" altLang="en-US" sz="2400" b="1">
              <a:solidFill>
                <a:srgbClr val="FF0000"/>
              </a:solidFill>
              <a:ea typeface="黑体" panose="02010609060101010101" charset="-122"/>
            </a:endParaRPr>
          </a:p>
          <a:p>
            <a:r>
              <a:rPr lang="zh-CN" altLang="en-US" sz="2400" b="1">
                <a:solidFill>
                  <a:srgbClr val="FF0000"/>
                </a:solidFill>
                <a:ea typeface="黑体" panose="02010609060101010101" charset="-122"/>
              </a:rPr>
              <a:t>    （2）如何才能提高个人素养？</a:t>
            </a:r>
            <a:endParaRPr lang="zh-CN" altLang="en-US" sz="2400" b="1">
              <a:solidFill>
                <a:srgbClr val="FF0000"/>
              </a:solidFill>
              <a:ea typeface="黑体" panose="02010609060101010101" charset="-122"/>
            </a:endParaRPr>
          </a:p>
        </p:txBody>
      </p:sp>
      <p:pic>
        <p:nvPicPr>
          <p:cNvPr id="2458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46665" y="5087938"/>
            <a:ext cx="1809279"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WordArt 10"/>
          <p:cNvSpPr>
            <a:spLocks noChangeArrowheads="1" noChangeShapeType="1" noTextEdit="1"/>
          </p:cNvSpPr>
          <p:nvPr/>
        </p:nvSpPr>
        <p:spPr bwMode="auto">
          <a:xfrm>
            <a:off x="476127" y="785814"/>
            <a:ext cx="2592241" cy="719137"/>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heel(1)">
                                      <p:cBhvr>
                                        <p:cTn id="7" dur="20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3554"/>
                                        </p:tgtEl>
                                        <p:attrNameLst>
                                          <p:attrName>style.visibility</p:attrName>
                                        </p:attrNameLst>
                                      </p:cBhvr>
                                      <p:to>
                                        <p:strVal val="visible"/>
                                      </p:to>
                                    </p:set>
                                    <p:animEffect transition="in" filter="checkerboard(across)">
                                      <p:cBhvr>
                                        <p:cTn id="12" dur="5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91972" y="2643188"/>
            <a:ext cx="3030277"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文本框 99"/>
          <p:cNvSpPr txBox="1">
            <a:spLocks noChangeArrowheads="1"/>
          </p:cNvSpPr>
          <p:nvPr/>
        </p:nvSpPr>
        <p:spPr bwMode="auto">
          <a:xfrm>
            <a:off x="603093" y="1928814"/>
            <a:ext cx="7776724"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宋体" panose="02010600030101010101" pitchFamily="2" charset="-122"/>
              </a:rPr>
              <a:t>   1</a:t>
            </a:r>
            <a:r>
              <a:rPr lang="zh-CN" altLang="zh-CN" sz="3200" b="1">
                <a:latin typeface="宋体" panose="02010600030101010101" pitchFamily="2" charset="-122"/>
              </a:rPr>
              <a:t>、分组展示自主预习的内容，此部分可以一组展示，另一组负责评价，并予以补充完善。</a:t>
            </a:r>
            <a:endParaRPr lang="en-US" altLang="zh-CN" sz="3200" b="1">
              <a:latin typeface="宋体" panose="02010600030101010101" pitchFamily="2" charset="-122"/>
            </a:endParaRPr>
          </a:p>
          <a:p>
            <a:pPr eaLnBrk="1" hangingPunct="1"/>
            <a:r>
              <a:rPr lang="en-US" altLang="zh-CN" sz="3200" b="1">
                <a:latin typeface="宋体" panose="02010600030101010101" pitchFamily="2" charset="-122"/>
              </a:rPr>
              <a:t>    2</a:t>
            </a:r>
            <a:r>
              <a:rPr lang="zh-CN" altLang="zh-CN" sz="3200" b="1">
                <a:latin typeface="宋体" panose="02010600030101010101" pitchFamily="2" charset="-122"/>
              </a:rPr>
              <a:t>、合作探究部分，组与组之间展开竞争，评选优胜小组。</a:t>
            </a:r>
            <a:endParaRPr lang="zh-CN" altLang="en-US" sz="3200" b="1">
              <a:latin typeface="宋体" panose="02010600030101010101" pitchFamily="2" charset="-122"/>
            </a:endParaRPr>
          </a:p>
        </p:txBody>
      </p:sp>
      <p:sp>
        <p:nvSpPr>
          <p:cNvPr id="25604" name="AutoShape 2"/>
          <p:cNvSpPr>
            <a:spLocks noChangeArrowheads="1"/>
          </p:cNvSpPr>
          <p:nvPr/>
        </p:nvSpPr>
        <p:spPr bwMode="auto">
          <a:xfrm>
            <a:off x="571352" y="820739"/>
            <a:ext cx="5506132" cy="8223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ox(out)">
                                      <p:cBhvr>
                                        <p:cTn id="7" dur="2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6627"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6628"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6629" name="WordArt 10"/>
          <p:cNvSpPr>
            <a:spLocks noChangeArrowheads="1" noChangeShapeType="1" noTextEdit="1"/>
          </p:cNvSpPr>
          <p:nvPr/>
        </p:nvSpPr>
        <p:spPr bwMode="auto">
          <a:xfrm>
            <a:off x="740640" y="785814"/>
            <a:ext cx="2592242" cy="719137"/>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56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61802" y="1616075"/>
            <a:ext cx="9903420" cy="474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0" fill="hold"/>
                                        <p:tgtEl>
                                          <p:spTgt spid="25606"/>
                                        </p:tgtEl>
                                        <p:attrNameLst>
                                          <p:attrName>ppt_x</p:attrName>
                                        </p:attrNameLst>
                                      </p:cBhvr>
                                      <p:tavLst>
                                        <p:tav tm="0">
                                          <p:val>
                                            <p:strVal val="1+#ppt_w/2"/>
                                          </p:val>
                                        </p:tav>
                                        <p:tav tm="100000">
                                          <p:val>
                                            <p:strVal val="#ppt_x"/>
                                          </p:val>
                                        </p:tav>
                                      </p:tavLst>
                                    </p:anim>
                                    <p:anim calcmode="lin" valueType="num">
                                      <p:cBhvr additive="base">
                                        <p:cTn id="8" dur="5000" fill="hold"/>
                                        <p:tgtEl>
                                          <p:spTgt spid="256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952252" y="2722564"/>
            <a:ext cx="9649486" cy="706437"/>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7651" name="AutoShape 2"/>
          <p:cNvSpPr>
            <a:spLocks noChangeArrowheads="1"/>
          </p:cNvSpPr>
          <p:nvPr/>
        </p:nvSpPr>
        <p:spPr bwMode="auto">
          <a:xfrm>
            <a:off x="476127" y="928689"/>
            <a:ext cx="5330494" cy="7953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7652"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32341" y="3857625"/>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70810" y="765176"/>
            <a:ext cx="1084720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1991年12月25日，苏联总统戈尔巴乔夫在总统办公室，面对着摄像机、向全国和全世界发表了辞去苏联总统职务的讲话。19时20分，戈尔巴乔夫把“核按钮”通过“独联体”武装力量临时总司令沙波什尼科夫交给了俄罗斯总统叶利钦。19时38分，克里姆林宫上空印有镰刀和铁锤图案的苏联国旗降下，俄罗斯白蓝红三色旗升上了旗杆。曾经强盛一时的苏联灰飞烟灭。苏联解体，对世界格局造成了什么影响？</a:t>
            </a:r>
            <a:endParaRPr lang="zh-CN" altLang="en-US" sz="2400" b="1">
              <a:ea typeface="黑体" panose="02010609060101010101" charset="-122"/>
            </a:endParaRPr>
          </a:p>
        </p:txBody>
      </p:sp>
      <p:pic>
        <p:nvPicPr>
          <p:cNvPr id="5123"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655455" y="4602163"/>
            <a:ext cx="32630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04234" y="4000501"/>
            <a:ext cx="3929626"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0" name="TextBox 1"/>
          <p:cNvSpPr txBox="1">
            <a:spLocks noChangeArrowheads="1"/>
          </p:cNvSpPr>
          <p:nvPr/>
        </p:nvSpPr>
        <p:spPr bwMode="auto">
          <a:xfrm>
            <a:off x="761802" y="2214563"/>
            <a:ext cx="10284321"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本节课的不足之处是在如何提升个人素养问题上力度不够，需要加强。</a:t>
            </a:r>
            <a:endParaRPr lang="en-US" altLang="zh-CN" sz="2800" b="1"/>
          </a:p>
        </p:txBody>
      </p:sp>
      <p:sp>
        <p:nvSpPr>
          <p:cNvPr id="28676" name="AutoShape 2"/>
          <p:cNvSpPr>
            <a:spLocks noChangeArrowheads="1"/>
          </p:cNvSpPr>
          <p:nvPr/>
        </p:nvSpPr>
        <p:spPr bwMode="auto">
          <a:xfrm>
            <a:off x="857027" y="928689"/>
            <a:ext cx="2571080" cy="7953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dissolve">
                                      <p:cBhvr>
                                        <p:cTn id="7"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850678" y="2268538"/>
            <a:ext cx="10385895" cy="2400300"/>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lnSpc>
                <a:spcPts val="6000"/>
              </a:lnSpc>
              <a:buFont typeface="Arial" panose="020B0604020202020204" pitchFamily="34" charset="0"/>
              <a:buNone/>
              <a:defRPr/>
            </a:pPr>
            <a:r>
              <a:rPr lang="zh-CN" altLang="en-US" sz="4400" dirty="0" smtClean="0">
                <a:solidFill>
                  <a:srgbClr val="FF0000"/>
                </a:solidFill>
                <a:ea typeface="黑体" panose="02010609060101010101" charset="-122"/>
              </a:rPr>
              <a:t>第三单元  走向未来的少年</a:t>
            </a:r>
            <a:endParaRPr lang="zh-CN" altLang="en-US" sz="4400" dirty="0" smtClean="0">
              <a:solidFill>
                <a:srgbClr val="FF0000"/>
              </a:solidFill>
              <a:ea typeface="黑体" panose="02010609060101010101" charset="-122"/>
            </a:endParaRPr>
          </a:p>
          <a:p>
            <a:pPr algn="ctr">
              <a:lnSpc>
                <a:spcPts val="6000"/>
              </a:lnSpc>
              <a:buFont typeface="Arial" panose="020B0604020202020204" pitchFamily="34" charset="0"/>
              <a:buNone/>
              <a:defRPr/>
            </a:pPr>
            <a:r>
              <a:rPr lang="zh-CN" altLang="en-US" sz="4400" dirty="0" smtClean="0">
                <a:solidFill>
                  <a:schemeClr val="tx1">
                    <a:lumMod val="85000"/>
                    <a:lumOff val="15000"/>
                  </a:schemeClr>
                </a:solidFill>
                <a:effectLst>
                  <a:outerShdw blurRad="38100" dist="38100" dir="2700000" algn="tl">
                    <a:srgbClr val="C0C0C0"/>
                  </a:outerShdw>
                </a:effectLst>
                <a:ea typeface="黑体" panose="02010609060101010101" charset="-122"/>
              </a:rPr>
              <a:t>第五课  少年的担当</a:t>
            </a: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少年当自强</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706783" y="936625"/>
            <a:ext cx="2721324" cy="7064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761802" y="1928813"/>
            <a:ext cx="10967827"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黑体" panose="02010609060101010101" charset="-122"/>
                <a:ea typeface="黑体" panose="02010609060101010101" charset="-122"/>
              </a:rPr>
              <a:t>1</a:t>
            </a:r>
            <a:r>
              <a:rPr lang="zh-CN" altLang="zh-CN" sz="3200" b="1">
                <a:latin typeface="黑体" panose="02010609060101010101" charset="-122"/>
                <a:ea typeface="黑体" panose="02010609060101010101" charset="-122"/>
              </a:rPr>
              <a:t>、了解中华民族优秀文化传统，增强爱国情感。</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2</a:t>
            </a:r>
            <a:r>
              <a:rPr lang="zh-CN" altLang="zh-CN" sz="3200" b="1">
                <a:latin typeface="黑体" panose="02010609060101010101" charset="-122"/>
                <a:ea typeface="黑体" panose="02010609060101010101" charset="-122"/>
              </a:rPr>
              <a:t>、努力学习，为建设祖国做好准备，努力在实现中国梦的伟大实践中建功立业，创造自己精彩的人生。</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3</a:t>
            </a:r>
            <a:r>
              <a:rPr lang="zh-CN" altLang="zh-CN" sz="3200" b="1">
                <a:latin typeface="黑体" panose="02010609060101010101" charset="-122"/>
                <a:ea typeface="黑体" panose="02010609060101010101" charset="-122"/>
              </a:rPr>
              <a:t>、了解人类文明进程，积极关切人类问题和世界局势，从我们做起，成为连接中国与世界的纽带。</a:t>
            </a:r>
            <a:endParaRPr lang="zh-CN" altLang="en-US" sz="32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heel(1)">
                                      <p:cBhvr>
                                        <p:cTn id="7"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20061120080152579"/>
          <p:cNvPicPr>
            <a:picLocks noGrp="1" noChangeAspect="1" noChangeArrowheads="1"/>
          </p:cNvPicPr>
          <p:nvPr>
            <p:ph idx="4294967295"/>
          </p:nvPr>
        </p:nvPicPr>
        <p:blipFill>
          <a:blip r:embed="rId1">
            <a:extLst>
              <a:ext uri="{28A0092B-C50C-407E-A947-70E740481C1C}">
                <a14:useLocalDpi xmlns:a14="http://schemas.microsoft.com/office/drawing/2010/main" val="0"/>
              </a:ext>
            </a:extLst>
          </a:blip>
          <a:srcRect/>
          <a:stretch>
            <a:fillRect/>
          </a:stretch>
        </p:blipFill>
        <p:spPr>
          <a:xfrm>
            <a:off x="1142703" y="2143126"/>
            <a:ext cx="10569997" cy="1571625"/>
          </a:xfrm>
        </p:spPr>
      </p:pic>
      <p:sp>
        <p:nvSpPr>
          <p:cNvPr id="4099" name="AutoShape 2"/>
          <p:cNvSpPr>
            <a:spLocks noChangeArrowheads="1"/>
          </p:cNvSpPr>
          <p:nvPr/>
        </p:nvSpPr>
        <p:spPr bwMode="auto">
          <a:xfrm>
            <a:off x="571352" y="857250"/>
            <a:ext cx="5396094" cy="92868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sp>
        <p:nvSpPr>
          <p:cNvPr id="4100" name="文本框 99"/>
          <p:cNvSpPr txBox="1">
            <a:spLocks noChangeArrowheads="1"/>
          </p:cNvSpPr>
          <p:nvPr/>
        </p:nvSpPr>
        <p:spPr bwMode="auto">
          <a:xfrm>
            <a:off x="1237928" y="2571751"/>
            <a:ext cx="998806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3200" b="1">
                <a:solidFill>
                  <a:srgbClr val="FF0000"/>
                </a:solidFill>
                <a:latin typeface="Calibri" panose="020F0502020204030204" charset="0"/>
              </a:rPr>
              <a:t>欣赏歌曲《中国少年强》（马庆增演唱）</a:t>
            </a:r>
            <a:endParaRPr lang="zh-CN" altLang="zh-CN" sz="3200" b="1">
              <a:solidFill>
                <a:srgbClr val="FF0000"/>
              </a:solidFill>
              <a:latin typeface="Calibri" panose="020F0502020204030204" charset="0"/>
            </a:endParaRPr>
          </a:p>
        </p:txBody>
      </p:sp>
      <p:pic>
        <p:nvPicPr>
          <p:cNvPr id="6" name="马庆增 - 中国少年强.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extLst>
              <a:ext uri="{28A0092B-C50C-407E-A947-70E740481C1C}">
                <a14:useLocalDpi xmlns:a14="http://schemas.microsoft.com/office/drawing/2010/main" val="0"/>
              </a:ext>
            </a:extLst>
          </a:blip>
          <a:srcRect/>
          <a:stretch>
            <a:fillRect/>
          </a:stretch>
        </p:blipFill>
        <p:spPr bwMode="auto">
          <a:xfrm>
            <a:off x="5523061" y="4071938"/>
            <a:ext cx="152360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0515" fill="hold"/>
                                        <p:tgtEl>
                                          <p:spTgt spid="6"/>
                                        </p:tgtEl>
                                      </p:cBhvr>
                                    </p:cmd>
                                  </p:childTnLst>
                                </p:cTn>
                              </p:par>
                            </p:childTnLst>
                          </p:cTn>
                        </p:par>
                      </p:childTnLst>
                    </p:cTn>
                  </p:par>
                </p:childTnLst>
              </p:cTn>
              <p:nextCondLst>
                <p:cond evt="onClick" delay="0">
                  <p:tgtEl>
                    <p:spTgt spid="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3" descr="timg[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85188" y="3429001"/>
            <a:ext cx="4257624"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内容占位符 2"/>
          <p:cNvSpPr>
            <a:spLocks noGrp="1" noChangeArrowheads="1"/>
          </p:cNvSpPr>
          <p:nvPr>
            <p:ph idx="4294967295"/>
          </p:nvPr>
        </p:nvSpPr>
        <p:spPr>
          <a:xfrm>
            <a:off x="1618829" y="2071689"/>
            <a:ext cx="8360771" cy="1347787"/>
          </a:xfrm>
          <a:solidFill>
            <a:srgbClr val="FFFF00"/>
          </a:solidFill>
        </p:spPr>
        <p:txBody>
          <a:bodyPr/>
          <a:lstStyle/>
          <a:p>
            <a:pPr marL="0" indent="0" algn="ctr" eaLnBrk="1" hangingPunct="1">
              <a:buFontTx/>
              <a:buNone/>
            </a:pPr>
            <a:r>
              <a:rPr lang="zh-CN" altLang="en-US" sz="6600" b="1" smtClean="0">
                <a:solidFill>
                  <a:srgbClr val="FF0000"/>
                </a:solidFill>
              </a:rPr>
              <a:t>少年当自强</a:t>
            </a:r>
            <a:endParaRPr lang="zh-CN" altLang="en-US" sz="6600" b="1" smtClean="0">
              <a:solidFill>
                <a:srgbClr val="FF0000"/>
              </a:solidFill>
            </a:endParaRPr>
          </a:p>
        </p:txBody>
      </p:sp>
      <p:sp>
        <p:nvSpPr>
          <p:cNvPr id="5124" name="WordArt 10"/>
          <p:cNvSpPr>
            <a:spLocks noChangeArrowheads="1" noChangeShapeType="1" noTextEdit="1"/>
          </p:cNvSpPr>
          <p:nvPr/>
        </p:nvSpPr>
        <p:spPr bwMode="auto">
          <a:xfrm>
            <a:off x="571351" y="923925"/>
            <a:ext cx="2592242" cy="719138"/>
          </a:xfrm>
          <a:prstGeom prst="rect">
            <a:avLst/>
          </a:prstGeom>
        </p:spPr>
        <p:txBody>
          <a:bodyPr wrap="none" fromWordArt="1">
            <a:prstTxWarp prst="textCascadeUp">
              <a:avLst>
                <a:gd name="adj" fmla="val 966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grpId="0" nodeType="clickEffect">
                                  <p:stCondLst>
                                    <p:cond delay="0"/>
                                  </p:stCondLst>
                                  <p:childTnLst>
                                    <p:animEffect transition="out" filter="strips(downLeft)">
                                      <p:cBhvr>
                                        <p:cTn id="6" dur="500"/>
                                        <p:tgtEl>
                                          <p:spTgt spid="2">
                                            <p:txEl>
                                              <p:pRg st="0" end="0"/>
                                            </p:txEl>
                                          </p:spTgt>
                                        </p:tgtEl>
                                      </p:cBhvr>
                                    </p:animEffect>
                                    <p:set>
                                      <p:cBhvr>
                                        <p:cTn id="7" dur="1" fill="hold">
                                          <p:stCondLst>
                                            <p:cond delay="499"/>
                                          </p:stCondLst>
                                        </p:cTn>
                                        <p:tgtEl>
                                          <p:spTgt spid="2">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grpId="0" nodeType="clickEffect">
                                  <p:stCondLst>
                                    <p:cond delay="0"/>
                                  </p:stCondLst>
                                  <p:childTnLst>
                                    <p:animEffect transition="out" filter="strips(downLeft)">
                                      <p:cBhvr>
                                        <p:cTn id="11" dur="500"/>
                                        <p:tgtEl>
                                          <p:spTgt spid="2">
                                            <p:bg/>
                                          </p:spTgt>
                                        </p:tgtEl>
                                      </p:cBhvr>
                                    </p:animEffect>
                                    <p:set>
                                      <p:cBhvr>
                                        <p:cTn id="12" dur="1" fill="hold">
                                          <p:stCondLst>
                                            <p:cond delay="499"/>
                                          </p:stCondLst>
                                        </p:cTn>
                                        <p:tgtEl>
                                          <p:spTgt spid="2">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57027" y="2000251"/>
            <a:ext cx="10284321"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1、少年强  中国强：①青年兴则国家兴，青年强则国家强。青年一代有理想、有本领、有</a:t>
            </a:r>
            <a:r>
              <a:rPr lang="zh-CN" altLang="en-US" sz="2000" b="1" u="sng">
                <a:solidFill>
                  <a:srgbClr val="FF0000"/>
                </a:solidFill>
                <a:ea typeface="黑体" panose="02010609060101010101" charset="-122"/>
              </a:rPr>
              <a:t>          </a:t>
            </a:r>
            <a:r>
              <a:rPr lang="zh-CN" altLang="en-US" sz="2000" b="1">
                <a:ea typeface="黑体" panose="02010609060101010101" charset="-122"/>
              </a:rPr>
              <a:t>，国家就有前途，民族就有希望。②青少年的责任是时代赋予的，我们正处在追逐梦想、实现梦想的新时代。实现</a:t>
            </a:r>
            <a:r>
              <a:rPr lang="zh-CN" altLang="en-US" sz="2000" b="1" u="sng">
                <a:solidFill>
                  <a:srgbClr val="FF0000"/>
                </a:solidFill>
                <a:ea typeface="黑体" panose="02010609060101010101" charset="-122"/>
              </a:rPr>
              <a:t>                                </a:t>
            </a:r>
            <a:r>
              <a:rPr lang="zh-CN" altLang="en-US" sz="2000" b="1">
                <a:ea typeface="黑体" panose="02010609060101010101" charset="-122"/>
              </a:rPr>
              <a:t>的中国梦，需要一代又一代有志青少年接力奋斗。③要为建设祖国做好准备。我们要坚定理想信念，志存高远，</a:t>
            </a:r>
            <a:r>
              <a:rPr lang="zh-CN" altLang="en-US" sz="2000" b="1" u="sng">
                <a:solidFill>
                  <a:srgbClr val="FF0000"/>
                </a:solidFill>
                <a:ea typeface="黑体" panose="02010609060101010101" charset="-122"/>
              </a:rPr>
              <a:t>                      </a:t>
            </a:r>
            <a:r>
              <a:rPr lang="zh-CN" altLang="en-US" sz="2000" b="1">
                <a:ea typeface="黑体" panose="02010609060101010101" charset="-122"/>
              </a:rPr>
              <a:t>，勇做时代的弄潮儿，努力在实现中国梦的伟大实践中建功立业，创造自己精彩的人生。</a:t>
            </a:r>
            <a:endParaRPr lang="zh-CN" altLang="en-US" sz="2000" b="1">
              <a:ea typeface="黑体" panose="02010609060101010101" charset="-122"/>
            </a:endParaRPr>
          </a:p>
        </p:txBody>
      </p:sp>
      <p:sp>
        <p:nvSpPr>
          <p:cNvPr id="6147" name="AutoShape 2"/>
          <p:cNvSpPr>
            <a:spLocks noChangeArrowheads="1"/>
          </p:cNvSpPr>
          <p:nvPr/>
        </p:nvSpPr>
        <p:spPr bwMode="auto">
          <a:xfrm>
            <a:off x="414760" y="857251"/>
            <a:ext cx="5599241"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4418449" y="2495550"/>
            <a:ext cx="1295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担当</a:t>
            </a:r>
            <a:endParaRPr lang="zh-CN" altLang="en-US" sz="2000"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2666306" y="3424238"/>
            <a:ext cx="3153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中华民族伟大复兴</a:t>
            </a:r>
            <a:endParaRPr lang="zh-CN" altLang="en-US" sz="2000"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2951982" y="4352925"/>
            <a:ext cx="190450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脚踏实地</a:t>
            </a:r>
            <a:endParaRPr lang="zh-CN" altLang="en-US" sz="2000"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250626" y="1866900"/>
            <a:ext cx="956907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2、青少年的情怀与抱负：①青少年承载着</a:t>
            </a:r>
            <a:r>
              <a:rPr lang="zh-CN" altLang="en-US" sz="2000" b="1" u="sng">
                <a:solidFill>
                  <a:srgbClr val="FF0000"/>
                </a:solidFill>
                <a:ea typeface="黑体" panose="02010609060101010101" charset="-122"/>
              </a:rPr>
              <a:t>                    </a:t>
            </a:r>
            <a:r>
              <a:rPr lang="zh-CN" altLang="en-US" sz="2000" b="1">
                <a:ea typeface="黑体" panose="02010609060101010101" charset="-122"/>
              </a:rPr>
              <a:t>的未来命运。青少年的品格形成影响着国家未来发展。②我们要传承、发扬中华民族的</a:t>
            </a:r>
            <a:r>
              <a:rPr lang="zh-CN" altLang="en-US" sz="2000" b="1" u="sng">
                <a:solidFill>
                  <a:srgbClr val="FF0000"/>
                </a:solidFill>
                <a:ea typeface="黑体" panose="02010609060101010101" charset="-122"/>
              </a:rPr>
              <a:t>                        </a:t>
            </a:r>
            <a:r>
              <a:rPr lang="zh-CN" altLang="en-US" sz="2000" b="1">
                <a:ea typeface="黑体" panose="02010609060101010101" charset="-122"/>
              </a:rPr>
              <a:t>，增强爱国情感，弘扬民族精神和时代精神，践行</a:t>
            </a:r>
            <a:r>
              <a:rPr lang="zh-CN" altLang="en-US" sz="2000" b="1" u="sng">
                <a:solidFill>
                  <a:srgbClr val="FF0000"/>
                </a:solidFill>
                <a:ea typeface="黑体" panose="02010609060101010101" charset="-122"/>
              </a:rPr>
              <a:t>                                 </a:t>
            </a:r>
            <a:r>
              <a:rPr lang="zh-CN" altLang="en-US" sz="2000" b="1">
                <a:ea typeface="黑体" panose="02010609060101010101" charset="-122"/>
              </a:rPr>
              <a:t>，做有自信、懂自尊，能自强的中国人。③中国青少年需了解</a:t>
            </a:r>
            <a:r>
              <a:rPr lang="zh-CN" altLang="en-US" sz="2000" b="1" u="sng">
                <a:solidFill>
                  <a:srgbClr val="FF0000"/>
                </a:solidFill>
                <a:ea typeface="黑体" panose="02010609060101010101" charset="-122"/>
              </a:rPr>
              <a:t>                       </a:t>
            </a:r>
            <a:r>
              <a:rPr lang="zh-CN" altLang="en-US" sz="2000" b="1">
                <a:ea typeface="黑体" panose="02010609060101010101" charset="-122"/>
              </a:rPr>
              <a:t>，积极关切人类问题和世界局势，掌握相应的知识，在与世界各国青少年交流中提我们的影响。④“国之交在于</a:t>
            </a:r>
            <a:r>
              <a:rPr lang="zh-CN" altLang="en-US" sz="2000" b="1" u="sng">
                <a:solidFill>
                  <a:srgbClr val="FF0000"/>
                </a:solidFill>
                <a:ea typeface="黑体" panose="02010609060101010101" charset="-122"/>
              </a:rPr>
              <a:t>                       </a:t>
            </a:r>
            <a:r>
              <a:rPr lang="zh-CN" altLang="en-US" sz="2000" b="1">
                <a:ea typeface="黑体" panose="02010609060101010101" charset="-122"/>
              </a:rPr>
              <a:t>”，民相亲要从我们做起，成为连接中国与世界的纽带。</a:t>
            </a:r>
            <a:endParaRPr lang="zh-CN" altLang="en-US" sz="2000" b="1">
              <a:ea typeface="黑体" panose="02010609060101010101" charset="-122"/>
            </a:endParaRPr>
          </a:p>
        </p:txBody>
      </p:sp>
      <p:sp>
        <p:nvSpPr>
          <p:cNvPr id="4" name="文本框 3"/>
          <p:cNvSpPr txBox="1">
            <a:spLocks noChangeArrowheads="1"/>
          </p:cNvSpPr>
          <p:nvPr/>
        </p:nvSpPr>
        <p:spPr bwMode="auto">
          <a:xfrm>
            <a:off x="7653991" y="1928813"/>
            <a:ext cx="215420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国家和民族</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4094684" y="2814638"/>
            <a:ext cx="293505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优秀传统文化</a:t>
            </a:r>
            <a:endParaRPr lang="zh-CN" altLang="en-US" sz="2000"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4666036" y="3286125"/>
            <a:ext cx="353179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社会主义核心价值观</a:t>
            </a:r>
            <a:endParaRPr lang="zh-CN" altLang="en-US" sz="2000"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7713242" y="3743325"/>
            <a:ext cx="251817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人类文明进程</a:t>
            </a:r>
            <a:endParaRPr lang="zh-CN" altLang="en-US" sz="2000"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8475043" y="4643438"/>
            <a:ext cx="155746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民相亲</a:t>
            </a:r>
            <a:endParaRPr lang="zh-CN" altLang="en-US" sz="2000" b="1">
              <a:solidFill>
                <a:srgbClr val="FF0000"/>
              </a:solidFill>
              <a:ea typeface="黑体" panose="02010609060101010101" charset="-122"/>
              <a:sym typeface="宋体" panose="02010600030101010101" pitchFamily="2" charset="-122"/>
            </a:endParaRPr>
          </a:p>
        </p:txBody>
      </p:sp>
      <p:sp>
        <p:nvSpPr>
          <p:cNvPr id="7176" name="AutoShape 2"/>
          <p:cNvSpPr>
            <a:spLocks noChangeArrowheads="1"/>
          </p:cNvSpPr>
          <p:nvPr/>
        </p:nvSpPr>
        <p:spPr bwMode="auto">
          <a:xfrm>
            <a:off x="414760" y="857251"/>
            <a:ext cx="5599241"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ppt_x</p:attrName>
                                        </p:attrNameLst>
                                      </p:cBhvr>
                                      <p:tavLst>
                                        <p:tav tm="0">
                                          <p:val>
                                            <p:strVal val="#ppt_x"/>
                                          </p:val>
                                        </p:tav>
                                        <p:tav tm="100000">
                                          <p:val>
                                            <p:strVal val="#ppt_x"/>
                                          </p:val>
                                        </p:tav>
                                      </p:tavLst>
                                    </p:anim>
                                    <p:anim calcmode="lin" valueType="num">
                                      <p:cBhvr>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4" grpId="0"/>
      <p:bldP spid="5" grpId="0"/>
      <p:bldP spid="6" grpId="0"/>
      <p:bldP spid="7" grpId="0"/>
      <p:bldP spid="8"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9461"/>
          <p:cNvSpPr txBox="1">
            <a:spLocks noChangeArrowheads="1"/>
          </p:cNvSpPr>
          <p:nvPr/>
        </p:nvSpPr>
        <p:spPr bwMode="auto">
          <a:xfrm>
            <a:off x="1523603" y="2287588"/>
            <a:ext cx="699742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探究一  少年强  中国强</a:t>
            </a:r>
            <a:endParaRPr lang="zh-CN" altLang="en-US" sz="4800" b="1">
              <a:solidFill>
                <a:srgbClr val="FF0000"/>
              </a:solidFill>
              <a:latin typeface="黑体" panose="02010609060101010101" charset="-122"/>
              <a:ea typeface="黑体" panose="02010609060101010101" charset="-122"/>
            </a:endParaRPr>
          </a:p>
        </p:txBody>
      </p:sp>
      <p:sp>
        <p:nvSpPr>
          <p:cNvPr id="7171" name="文本框 1"/>
          <p:cNvSpPr txBox="1">
            <a:spLocks noChangeArrowheads="1"/>
          </p:cNvSpPr>
          <p:nvPr/>
        </p:nvSpPr>
        <p:spPr bwMode="auto">
          <a:xfrm>
            <a:off x="2215573" y="3895725"/>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   活动（一）  做有志青年</a:t>
            </a:r>
            <a:endParaRPr lang="zh-CN" altLang="en-US" sz="3200" b="1">
              <a:latin typeface="黑体" panose="02010609060101010101" charset="-122"/>
              <a:ea typeface="黑体" panose="02010609060101010101" charset="-122"/>
            </a:endParaRPr>
          </a:p>
        </p:txBody>
      </p:sp>
      <p:sp>
        <p:nvSpPr>
          <p:cNvPr id="8196" name="AutoShape 2"/>
          <p:cNvSpPr>
            <a:spLocks noChangeArrowheads="1"/>
          </p:cNvSpPr>
          <p:nvPr/>
        </p:nvSpPr>
        <p:spPr bwMode="auto">
          <a:xfrm>
            <a:off x="666577" y="857250"/>
            <a:ext cx="5214108" cy="8588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xit" presetSubtype="32" fill="hold" grpId="0" nodeType="clickEffect">
                                  <p:stCondLst>
                                    <p:cond delay="0"/>
                                  </p:stCondLst>
                                  <p:childTnLst>
                                    <p:animEffect transition="out" filter="box(out)">
                                      <p:cBhvr>
                                        <p:cTn id="6" dur="500"/>
                                        <p:tgtEl>
                                          <p:spTgt spid="7170"/>
                                        </p:tgtEl>
                                      </p:cBhvr>
                                    </p:animEffect>
                                    <p:set>
                                      <p:cBhvr>
                                        <p:cTn id="7" dur="1" fill="hold">
                                          <p:stCondLst>
                                            <p:cond delay="499"/>
                                          </p:stCondLst>
                                        </p:cTn>
                                        <p:tgtEl>
                                          <p:spTgt spid="717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1" presetClass="exit" presetSubtype="1" fill="hold" grpId="0" nodeType="clickEffect">
                                  <p:stCondLst>
                                    <p:cond delay="0"/>
                                  </p:stCondLst>
                                  <p:childTnLst>
                                    <p:animEffect transition="out" filter="wheel(1)">
                                      <p:cBhvr>
                                        <p:cTn id="11" dur="500"/>
                                        <p:tgtEl>
                                          <p:spTgt spid="7171"/>
                                        </p:tgtEl>
                                      </p:cBhvr>
                                    </p:animEffect>
                                    <p:set>
                                      <p:cBhvr>
                                        <p:cTn id="12" dur="1" fill="hold">
                                          <p:stCondLst>
                                            <p:cond delay="500"/>
                                          </p:stCondLst>
                                        </p:cTn>
                                        <p:tgtEl>
                                          <p:spTgt spid="7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71352" y="1019175"/>
            <a:ext cx="10950898"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材料一    使举国之少年而果为少年也，则吾中国为未来之国，其进步未可量也。使举国之少年而亦为老大也，则吾中国为过去之国，其澌亡可翘足而待也。故今日之责任，不在他人，而全在我少年。少年智则国智，少年富则国富；少年强则国强，少年独立则国独立；少年自由则国自由；少年进步则国进步；少年胜于欧洲，则国胜于欧洲；少年雄于地球，则国雄于地球。红日初升，其道大光（47）。河出伏流，一泻汪洋。潜龙腾渊，鳞爪飞扬。乳虎啸谷，百兽震惶。鹰隼试翼，风尘翕张。奇花初胎，矞矞皇皇（48）。干将发硎，有作其芒（49）。天戴其苍，地履其黄。纵有千古，横有八荒。前途似海，来日方长。美哉我少年中国，与天不老！壮哉我中国少年，与国无疆！</a:t>
            </a:r>
            <a:endParaRPr lang="zh-CN" altLang="en-US" sz="2000" b="1">
              <a:ea typeface="黑体" panose="02010609060101010101" charset="-122"/>
            </a:endParaRPr>
          </a:p>
          <a:p>
            <a:pPr algn="r">
              <a:lnSpc>
                <a:spcPct val="150000"/>
              </a:lnSpc>
            </a:pPr>
            <a:r>
              <a:rPr lang="zh-CN" altLang="en-US" sz="2000" b="1">
                <a:ea typeface="黑体" panose="02010609060101010101" charset="-122"/>
              </a:rPr>
              <a:t>——梁启超《少年中国说》</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32" fill="hold" grpId="1" nodeType="clickEffect">
                                  <p:stCondLst>
                                    <p:cond delay="0"/>
                                  </p:stCondLst>
                                  <p:childTnLst>
                                    <p:animEffect transition="out" filter="diamond(out)">
                                      <p:cBhvr>
                                        <p:cTn id="11" dur="2000"/>
                                        <p:tgtEl>
                                          <p:spTgt spid="38916"/>
                                        </p:tgtEl>
                                      </p:cBhvr>
                                    </p:animEffect>
                                    <p:set>
                                      <p:cBhvr>
                                        <p:cTn id="12" dur="1" fill="hold">
                                          <p:stCondLst>
                                            <p:cond delay="1999"/>
                                          </p:stCondLst>
                                        </p:cTn>
                                        <p:tgtEl>
                                          <p:spTgt spid="389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71351" y="1428750"/>
            <a:ext cx="1104612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材料二    在十九大报告中，习近平总书记指出，“青年兴则国家兴，青年强则国家强。青年一代有理想、有本领、有担当，国家就有前途，民族就有希望。中国梦是历史的、现实的，也是未来的；是我们这一代的，更是青年一代的。中华民族伟大复兴的中国梦终将在一代代青年的接力奋斗中变为现实。”</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4294967295"/>
          </p:nvPr>
        </p:nvSpPr>
        <p:spPr>
          <a:xfrm>
            <a:off x="1" y="2754314"/>
            <a:ext cx="8360773" cy="1347787"/>
          </a:xfrm>
        </p:spPr>
        <p:txBody>
          <a:bodyPr/>
          <a:lstStyle/>
          <a:p>
            <a:pPr marL="0" indent="0" algn="ctr" eaLnBrk="1" hangingPunct="1">
              <a:buFontTx/>
              <a:buNone/>
            </a:pPr>
            <a:r>
              <a:rPr lang="zh-CN" altLang="en-US" sz="4800" b="1" smtClean="0">
                <a:solidFill>
                  <a:srgbClr val="FF0000"/>
                </a:solidFill>
              </a:rPr>
              <a:t>复杂多变的关系</a:t>
            </a:r>
            <a:endParaRPr lang="zh-CN" altLang="en-US" sz="4800" b="1" smtClean="0">
              <a:solidFill>
                <a:srgbClr val="FF0000"/>
              </a:solidFill>
            </a:endParaRPr>
          </a:p>
        </p:txBody>
      </p:sp>
      <p:sp>
        <p:nvSpPr>
          <p:cNvPr id="6147" name="WordArt 10"/>
          <p:cNvSpPr>
            <a:spLocks noChangeArrowheads="1" noChangeShapeType="1" noTextEdit="1"/>
          </p:cNvSpPr>
          <p:nvPr/>
        </p:nvSpPr>
        <p:spPr bwMode="auto">
          <a:xfrm>
            <a:off x="624255" y="1125539"/>
            <a:ext cx="2592241"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wheel(1)">
                                      <p:cBhvr>
                                        <p:cTn id="7" dur="2000"/>
                                        <p:tgtEl>
                                          <p:spTgt spid="61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52015484120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03962" y="3648076"/>
            <a:ext cx="5360121"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descr="tim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242" y="1000125"/>
            <a:ext cx="6435106" cy="271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61802" y="1149351"/>
            <a:ext cx="10474771"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材料三    22岁硕士毕业于剑桥大学，23岁时就在《自然》上以第一作者身份发表论文，论文证明了钙钛矿太阳能电池工业化的巨大可能性，从而推动了太阳能市场的发展，24岁博士毕业于牛津大学，25岁回国工作被电子科技大学聘为教授，26岁入选国家第十二批青年千人计划，28岁被任命为电子科技大学材料与能源学院副院长，成为该学院最年轻的副院长，刘明侦的故事广为人知。刘明侦说：“我们青年人这一代，当我们享受了足够多的家庭资源、社会资源和国家资源的时候，我们不仅是单单的个体了。我们应该为这个社会和国家多做一些事情，我们对这个社会和国家是有使命的，也是有责任的。”</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linds(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
          <p:cNvSpPr txBox="1">
            <a:spLocks noChangeArrowheads="1"/>
          </p:cNvSpPr>
          <p:nvPr/>
        </p:nvSpPr>
        <p:spPr bwMode="auto">
          <a:xfrm>
            <a:off x="761802" y="2740026"/>
            <a:ext cx="10855672" cy="2308324"/>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buFont typeface="Arial" panose="020B0604020202020204" pitchFamily="34" charset="0"/>
              <a:buNone/>
              <a:defRPr/>
            </a:pPr>
            <a:r>
              <a:rPr lang="zh-CN" altLang="zh-CN" sz="2400" b="1" dirty="0">
                <a:ea typeface="黑体" panose="02010609060101010101" charset="-122"/>
              </a:rPr>
              <a:t>        小结：材料说明了青年兴则国家兴，青年强则国家强。青年一代有理想、有本领、有担当，国家就有前途，民族就有希望。青少年的责任是时代赋予的，我们正处在追逐梦想、实现梦想的新时代。实现中华民族伟大复兴的中国梦，需要一代又一代有志青少年接力奋斗。我们应向刘明侦学习，坚定理想信念，志存高远，脚踏实地，为建设祖国做好准备，勇做时代的弄潮儿，努力在实现中国梦的伟大实践中建功立业，创造自己精彩的人生。</a:t>
            </a:r>
            <a:endParaRPr lang="zh-CN" altLang="zh-CN" sz="2400" b="1" dirty="0">
              <a:ea typeface="黑体" panose="02010609060101010101" charset="-122"/>
            </a:endParaRPr>
          </a:p>
        </p:txBody>
      </p:sp>
      <p:sp>
        <p:nvSpPr>
          <p:cNvPr id="12291" name="文本框 4"/>
          <p:cNvSpPr txBox="1">
            <a:spLocks noChangeArrowheads="1"/>
          </p:cNvSpPr>
          <p:nvPr/>
        </p:nvSpPr>
        <p:spPr bwMode="auto">
          <a:xfrm>
            <a:off x="1333154" y="1546225"/>
            <a:ext cx="9046394"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ea typeface="黑体" panose="02010609060101010101" charset="-122"/>
              </a:rPr>
              <a:t>探究：以上三则材料共同说明了什么？</a:t>
            </a:r>
            <a:endParaRPr lang="zh-CN" altLang="en-US" sz="2800" b="1">
              <a:solidFill>
                <a:srgbClr val="FF0000"/>
              </a:solidFill>
              <a:ea typeface="黑体" panose="02010609060101010101" charset="-122"/>
            </a:endParaRPr>
          </a:p>
          <a:p>
            <a:r>
              <a:rPr lang="zh-CN" altLang="en-US" sz="2800" b="1">
                <a:solidFill>
                  <a:srgbClr val="FF0000"/>
                </a:solidFill>
                <a:ea typeface="黑体" panose="02010609060101010101" charset="-122"/>
              </a:rPr>
              <a:t>           我们应向刘明侦学习什么？</a:t>
            </a:r>
            <a:endParaRPr lang="zh-CN" altLang="en-US" sz="2800" b="1">
              <a:solidFill>
                <a:srgbClr val="FF0000"/>
              </a:solidFill>
              <a:ea typeface="黑体" panose="02010609060101010101" charset="-122"/>
            </a:endParaRPr>
          </a:p>
        </p:txBody>
      </p:sp>
      <p:pic>
        <p:nvPicPr>
          <p:cNvPr id="13316"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808196" y="1239839"/>
            <a:ext cx="1618828"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WordArt 10"/>
          <p:cNvSpPr>
            <a:spLocks noChangeArrowheads="1" noChangeShapeType="1" noTextEdit="1"/>
          </p:cNvSpPr>
          <p:nvPr/>
        </p:nvSpPr>
        <p:spPr bwMode="auto">
          <a:xfrm>
            <a:off x="454966" y="714375"/>
            <a:ext cx="2592241" cy="571500"/>
          </a:xfrm>
          <a:prstGeom prst="rect">
            <a:avLst/>
          </a:prstGeom>
        </p:spPr>
        <p:txBody>
          <a:bodyPr wrap="none" fromWordArt="1">
            <a:prstTxWarp prst="textCascadeUp">
              <a:avLst>
                <a:gd name="adj" fmla="val 73889"/>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dissolve">
                                      <p:cBhvr>
                                        <p:cTn id="7" dur="5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checkerboard(down)">
                                      <p:cBhvr>
                                        <p:cTn id="12"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1"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9461"/>
          <p:cNvSpPr txBox="1">
            <a:spLocks noChangeArrowheads="1"/>
          </p:cNvSpPr>
          <p:nvPr/>
        </p:nvSpPr>
        <p:spPr bwMode="auto">
          <a:xfrm>
            <a:off x="586166" y="2143126"/>
            <a:ext cx="823174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探究二  青少年的情怀与抱负</a:t>
            </a:r>
            <a:endParaRPr lang="zh-CN" altLang="en-US" sz="4800" b="1">
              <a:solidFill>
                <a:srgbClr val="FF0000"/>
              </a:solidFill>
              <a:latin typeface="黑体" panose="02010609060101010101" charset="-122"/>
              <a:ea typeface="黑体" panose="02010609060101010101" charset="-122"/>
            </a:endParaRPr>
          </a:p>
        </p:txBody>
      </p:sp>
      <p:sp>
        <p:nvSpPr>
          <p:cNvPr id="13315" name="文本框 1"/>
          <p:cNvSpPr txBox="1">
            <a:spLocks noChangeArrowheads="1"/>
          </p:cNvSpPr>
          <p:nvPr/>
        </p:nvSpPr>
        <p:spPr bwMode="auto">
          <a:xfrm>
            <a:off x="761802" y="3429000"/>
            <a:ext cx="11130767" cy="125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pPr>
            <a:r>
              <a:rPr lang="zh-CN" altLang="en-US" sz="2800" b="1">
                <a:latin typeface="黑体" panose="02010609060101010101" charset="-122"/>
                <a:ea typeface="黑体" panose="02010609060101010101" charset="-122"/>
              </a:rPr>
              <a:t>活动（二）</a:t>
            </a:r>
            <a:endParaRPr lang="en-US" altLang="zh-CN" sz="2800" b="1">
              <a:latin typeface="黑体" panose="02010609060101010101" charset="-122"/>
              <a:ea typeface="黑体" panose="02010609060101010101" charset="-122"/>
            </a:endParaRPr>
          </a:p>
          <a:p>
            <a:pPr algn="ctr" eaLnBrk="1" hangingPunct="1">
              <a:lnSpc>
                <a:spcPct val="90000"/>
              </a:lnSpc>
            </a:pPr>
            <a:r>
              <a:rPr lang="zh-CN" altLang="en-US" sz="2800" b="1">
                <a:latin typeface="黑体" panose="02010609060101010101" charset="-122"/>
                <a:ea typeface="黑体" panose="02010609060101010101" charset="-122"/>
              </a:rPr>
              <a:t>  </a:t>
            </a:r>
            <a:endParaRPr lang="en-US" altLang="zh-CN" sz="2800" b="1">
              <a:latin typeface="黑体" panose="02010609060101010101" charset="-122"/>
              <a:ea typeface="黑体" panose="02010609060101010101" charset="-122"/>
            </a:endParaRPr>
          </a:p>
          <a:p>
            <a:pPr eaLnBrk="1" hangingPunct="1">
              <a:lnSpc>
                <a:spcPct val="90000"/>
              </a:lnSpc>
            </a:pPr>
            <a:r>
              <a:rPr lang="zh-CN" altLang="en-US" sz="2800" b="1">
                <a:latin typeface="黑体" panose="02010609060101010101" charset="-122"/>
                <a:ea typeface="黑体" panose="02010609060101010101" charset="-122"/>
              </a:rPr>
              <a:t>为什么说青少年的品格形成影响着国家未来发展？</a:t>
            </a:r>
            <a:endParaRPr lang="zh-CN" altLang="en-US" sz="2800" b="1">
              <a:latin typeface="黑体" panose="02010609060101010101" charset="-122"/>
              <a:ea typeface="黑体" panose="02010609060101010101" charset="-122"/>
            </a:endParaRPr>
          </a:p>
        </p:txBody>
      </p:sp>
      <p:sp>
        <p:nvSpPr>
          <p:cNvPr id="14340" name="AutoShape 2"/>
          <p:cNvSpPr>
            <a:spLocks noChangeArrowheads="1"/>
          </p:cNvSpPr>
          <p:nvPr/>
        </p:nvSpPr>
        <p:spPr bwMode="auto">
          <a:xfrm>
            <a:off x="414759" y="857251"/>
            <a:ext cx="5393979" cy="8429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arn(outHorizontal)">
                                      <p:cBhvr>
                                        <p:cTn id="12"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8" descr="1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54263" y="730250"/>
            <a:ext cx="1967987"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6"/>
          <p:cNvSpPr txBox="1">
            <a:spLocks noChangeArrowheads="1"/>
          </p:cNvSpPr>
          <p:nvPr/>
        </p:nvSpPr>
        <p:spPr bwMode="auto">
          <a:xfrm>
            <a:off x="1474933" y="1090613"/>
            <a:ext cx="957119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材料一    播放视频《中华文化    源远流长》</a:t>
            </a:r>
            <a:endParaRPr lang="zh-CN" altLang="en-US" sz="2000" b="1">
              <a:ea typeface="黑体" panose="02010609060101010101" charset="-122"/>
            </a:endParaRPr>
          </a:p>
        </p:txBody>
      </p:sp>
      <p:pic>
        <p:nvPicPr>
          <p:cNvPr id="7" name="中华文化 源远流长.mp4">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extLst>
              <a:ext uri="{28A0092B-C50C-407E-A947-70E740481C1C}">
                <a14:useLocalDpi xmlns:a14="http://schemas.microsoft.com/office/drawing/2010/main" val="0"/>
              </a:ext>
            </a:extLst>
          </a:blip>
          <a:srcRect/>
          <a:stretch>
            <a:fillRect/>
          </a:stretch>
        </p:blipFill>
        <p:spPr bwMode="auto">
          <a:xfrm>
            <a:off x="1680196" y="1749426"/>
            <a:ext cx="8223225"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8284593" y="1785939"/>
            <a:ext cx="1523603" cy="428625"/>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buFont typeface="Arial" panose="020B0604020202020204" pitchFamily="34" charset="0"/>
              <a:buNone/>
              <a:defRPr/>
            </a:pPr>
            <a:endParaRPr lang="zh-CN" alt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5"/>
          <p:cNvSpPr txBox="1">
            <a:spLocks noChangeArrowheads="1"/>
          </p:cNvSpPr>
          <p:nvPr/>
        </p:nvSpPr>
        <p:spPr bwMode="auto">
          <a:xfrm>
            <a:off x="609441" y="1828800"/>
            <a:ext cx="1117309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0000CC"/>
                </a:solidFill>
                <a:latin typeface="Times New Roman" panose="02020603050405020304" pitchFamily="18" charset="0"/>
                <a:ea typeface="黑体" panose="02010609060101010101" charset="-122"/>
              </a:rPr>
              <a:t>         </a:t>
            </a:r>
            <a:endParaRPr lang="en-US" altLang="zh-CN" sz="3600" b="1">
              <a:solidFill>
                <a:srgbClr val="0000CC"/>
              </a:solidFill>
              <a:latin typeface="Times New Roman" panose="02020603050405020304" pitchFamily="18" charset="0"/>
              <a:ea typeface="黑体" panose="02010609060101010101" charset="-122"/>
            </a:endParaRPr>
          </a:p>
        </p:txBody>
      </p:sp>
      <p:pic>
        <p:nvPicPr>
          <p:cNvPr id="16387" name="Picture 7" descr="047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412" y="5808663"/>
            <a:ext cx="12188825"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5"/>
          <p:cNvSpPr txBox="1">
            <a:spLocks noChangeArrowheads="1"/>
          </p:cNvSpPr>
          <p:nvPr/>
        </p:nvSpPr>
        <p:spPr bwMode="auto">
          <a:xfrm>
            <a:off x="3557191" y="714375"/>
            <a:ext cx="4822626" cy="519113"/>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spcBef>
                <a:spcPct val="50000"/>
              </a:spcBef>
              <a:buFont typeface="Arial" panose="020B0604020202020204" pitchFamily="34" charset="0"/>
              <a:buNone/>
              <a:defRPr/>
            </a:pPr>
            <a:r>
              <a:rPr lang="zh-CN" altLang="en-US" sz="2800" b="1" dirty="0">
                <a:solidFill>
                  <a:srgbClr val="FF3300"/>
                </a:solidFill>
                <a:latin typeface="Tahoma" panose="020B0604030504040204" pitchFamily="34" charset="0"/>
              </a:rPr>
              <a:t>独具特色的语言文字</a:t>
            </a:r>
            <a:r>
              <a:rPr lang="zh-CN" altLang="en-US" sz="2800" dirty="0">
                <a:solidFill>
                  <a:srgbClr val="FF3300"/>
                </a:solidFill>
                <a:latin typeface="Tahoma" panose="020B0604030504040204" pitchFamily="34" charset="0"/>
              </a:rPr>
              <a:t> </a:t>
            </a:r>
            <a:endParaRPr lang="zh-CN" altLang="en-US" sz="2800" b="1" dirty="0">
              <a:solidFill>
                <a:srgbClr val="FF3300"/>
              </a:solidFill>
              <a:latin typeface="Tahoma" panose="020B0604030504040204" pitchFamily="34" charset="0"/>
            </a:endParaRPr>
          </a:p>
        </p:txBody>
      </p:sp>
      <p:pic>
        <p:nvPicPr>
          <p:cNvPr id="16389" name="Picture 11" descr="ms_t1_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1032" y="3133725"/>
            <a:ext cx="2473740"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13" descr="兰亭集序"/>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2959" y="3133725"/>
            <a:ext cx="4069291"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14" descr="汉字的演进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34" y="1285875"/>
            <a:ext cx="11422791"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5" descr="甲骨文"/>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2252" y="3071813"/>
            <a:ext cx="2336191" cy="288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wheel(1)">
                                      <p:cBhvr>
                                        <p:cTn id="7" dur="2000"/>
                                        <p:tgtEl>
                                          <p:spTgt spid="1639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39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16392"/>
                                        </p:tgtEl>
                                        <p:attrNameLst>
                                          <p:attrName>style.visibility</p:attrName>
                                        </p:attrNameLst>
                                      </p:cBhvr>
                                      <p:to>
                                        <p:strVal val="visible"/>
                                      </p:to>
                                    </p:set>
                                    <p:animEffect transition="in" filter="box(in)">
                                      <p:cBhvr>
                                        <p:cTn id="16" dur="2000"/>
                                        <p:tgtEl>
                                          <p:spTgt spid="16392"/>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16389"/>
                                        </p:tgtEl>
                                        <p:attrNameLst>
                                          <p:attrName>style.visibility</p:attrName>
                                        </p:attrNameLst>
                                      </p:cBhvr>
                                      <p:to>
                                        <p:strVal val="visible"/>
                                      </p:to>
                                    </p:set>
                                    <p:animEffect transition="in" filter="box(in)">
                                      <p:cBhvr>
                                        <p:cTn id="21" dur="2000"/>
                                        <p:tgtEl>
                                          <p:spTgt spid="16389"/>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16390"/>
                                        </p:tgtEl>
                                        <p:attrNameLst>
                                          <p:attrName>style.visibility</p:attrName>
                                        </p:attrNameLst>
                                      </p:cBhvr>
                                      <p:to>
                                        <p:strVal val="visible"/>
                                      </p:to>
                                    </p:set>
                                    <p:animEffect transition="in" filter="checkerboard(across)">
                                      <p:cBhvr>
                                        <p:cTn id="26"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0417"/>
          <p:cNvGrpSpPr>
            <a:grpSpLocks noChangeAspect="1"/>
          </p:cNvGrpSpPr>
          <p:nvPr/>
        </p:nvGrpSpPr>
        <p:grpSpPr bwMode="auto">
          <a:xfrm>
            <a:off x="21161" y="1933575"/>
            <a:ext cx="12188825" cy="3567113"/>
            <a:chOff x="0" y="0"/>
            <a:chExt cx="16035" cy="5616"/>
          </a:xfrm>
        </p:grpSpPr>
        <p:pic>
          <p:nvPicPr>
            <p:cNvPr id="17413" name="图片 60418" descr="41[1]"/>
            <p:cNvPicPr>
              <a:picLocks noChangeAspect="1" noChangeArrowheads="1"/>
            </p:cNvPicPr>
            <p:nvPr/>
          </p:nvPicPr>
          <p:blipFill>
            <a:blip r:embed="rId1">
              <a:extLst>
                <a:ext uri="{28A0092B-C50C-407E-A947-70E740481C1C}">
                  <a14:useLocalDpi xmlns:a14="http://schemas.microsoft.com/office/drawing/2010/main" val="0"/>
                </a:ext>
              </a:extLst>
            </a:blip>
            <a:srcRect t="1602" r="2351" b="56122"/>
            <a:stretch>
              <a:fillRect/>
            </a:stretch>
          </p:blipFill>
          <p:spPr bwMode="auto">
            <a:xfrm>
              <a:off x="0" y="0"/>
              <a:ext cx="8100" cy="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图片 60419" descr="41[1]"/>
            <p:cNvPicPr>
              <a:picLocks noChangeAspect="1" noChangeArrowheads="1"/>
            </p:cNvPicPr>
            <p:nvPr/>
          </p:nvPicPr>
          <p:blipFill>
            <a:blip r:embed="rId1">
              <a:extLst>
                <a:ext uri="{28A0092B-C50C-407E-A947-70E740481C1C}">
                  <a14:useLocalDpi xmlns:a14="http://schemas.microsoft.com/office/drawing/2010/main" val="0"/>
                </a:ext>
              </a:extLst>
            </a:blip>
            <a:srcRect l="2170" t="45087" b="11429"/>
            <a:stretch>
              <a:fillRect/>
            </a:stretch>
          </p:blipFill>
          <p:spPr bwMode="auto">
            <a:xfrm>
              <a:off x="7920" y="0"/>
              <a:ext cx="8115" cy="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1" name="文本框 60420"/>
          <p:cNvSpPr txBox="1">
            <a:spLocks noChangeArrowheads="1"/>
          </p:cNvSpPr>
          <p:nvPr/>
        </p:nvSpPr>
        <p:spPr bwMode="auto">
          <a:xfrm>
            <a:off x="4285135" y="928689"/>
            <a:ext cx="288003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4000" b="1">
                <a:solidFill>
                  <a:srgbClr val="C00000"/>
                </a:solidFill>
              </a:rPr>
              <a:t>中国画</a:t>
            </a:r>
            <a:endParaRPr lang="zh-CN" altLang="en-US" sz="4000" b="1">
              <a:solidFill>
                <a:srgbClr val="C00000"/>
              </a:solidFill>
            </a:endParaRPr>
          </a:p>
        </p:txBody>
      </p:sp>
      <p:pic>
        <p:nvPicPr>
          <p:cNvPr id="17412" name="Picture 7" descr="04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12" y="5808663"/>
            <a:ext cx="12188825" cy="62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58369" descr="xu4[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5193" y="1143000"/>
            <a:ext cx="4898807"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 name="图片 58370" descr="10324827[1]"/>
          <p:cNvPicPr>
            <a:picLocks noChangeAspect="1" noChangeArrowheads="1"/>
          </p:cNvPicPr>
          <p:nvPr/>
        </p:nvPicPr>
        <p:blipFill>
          <a:blip r:embed="rId2">
            <a:extLst>
              <a:ext uri="{28A0092B-C50C-407E-A947-70E740481C1C}">
                <a14:useLocalDpi xmlns:a14="http://schemas.microsoft.com/office/drawing/2010/main" val="0"/>
              </a:ext>
            </a:extLst>
          </a:blip>
          <a:srcRect b="4892"/>
          <a:stretch>
            <a:fillRect/>
          </a:stretch>
        </p:blipFill>
        <p:spPr bwMode="auto">
          <a:xfrm>
            <a:off x="6951440" y="1143000"/>
            <a:ext cx="4020619"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000" fill="hold">
                                          <p:stCondLst>
                                            <p:cond delay="0"/>
                                          </p:stCondLst>
                                        </p:cTn>
                                        <p:tgtEl>
                                          <p:spTgt spid="18433"/>
                                        </p:tgtEl>
                                        <p:attrNameLst>
                                          <p:attrName>style.visibility</p:attrName>
                                        </p:attrNameLst>
                                      </p:cBhvr>
                                      <p:to>
                                        <p:strVal val="visible"/>
                                      </p:to>
                                    </p:set>
                                    <p:anim calcmode="lin" valueType="num">
                                      <p:cBhvr additive="base">
                                        <p:cTn id="7" dur="1000" fill="hold"/>
                                        <p:tgtEl>
                                          <p:spTgt spid="18433"/>
                                        </p:tgtEl>
                                        <p:attrNameLst>
                                          <p:attrName>ppt_x</p:attrName>
                                        </p:attrNameLst>
                                      </p:cBhvr>
                                      <p:tavLst>
                                        <p:tav tm="0">
                                          <p:val>
                                            <p:strVal val="#ppt_x"/>
                                          </p:val>
                                        </p:tav>
                                        <p:tav tm="100000">
                                          <p:val>
                                            <p:strVal val="#ppt_x"/>
                                          </p:val>
                                        </p:tav>
                                      </p:tavLst>
                                    </p:anim>
                                    <p:anim calcmode="lin" valueType="num">
                                      <p:cBhvr additive="base">
                                        <p:cTn id="8" dur="1000" fill="hold"/>
                                        <p:tgtEl>
                                          <p:spTgt spid="184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8434"/>
                                        </p:tgtEl>
                                        <p:attrNameLst>
                                          <p:attrName>style.visibility</p:attrName>
                                        </p:attrNameLst>
                                      </p:cBhvr>
                                      <p:to>
                                        <p:strVal val="visible"/>
                                      </p:to>
                                    </p:set>
                                    <p:animEffect transition="in" filter="blinds(horizontal)">
                                      <p:cBhvr>
                                        <p:cTn id="13"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图片 57345" descr="1"/>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253" y="785813"/>
            <a:ext cx="2376398" cy="532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7" name="图片 57346" descr="1"/>
          <p:cNvPicPr>
            <a:picLocks noChangeAspect="1" noChangeArrowheads="1"/>
          </p:cNvPicPr>
          <p:nvPr/>
        </p:nvPicPr>
        <p:blipFill>
          <a:blip r:embed="rId2">
            <a:extLst>
              <a:ext uri="{28A0092B-C50C-407E-A947-70E740481C1C}">
                <a14:useLocalDpi xmlns:a14="http://schemas.microsoft.com/office/drawing/2010/main" val="0"/>
              </a:ext>
            </a:extLst>
          </a:blip>
          <a:srcRect r="7121" b="12720"/>
          <a:stretch>
            <a:fillRect/>
          </a:stretch>
        </p:blipFill>
        <p:spPr bwMode="auto">
          <a:xfrm>
            <a:off x="3887306" y="773113"/>
            <a:ext cx="6623441"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图片 57347" descr="2"/>
          <p:cNvPicPr>
            <a:picLocks noChangeAspect="1" noChangeArrowheads="1"/>
          </p:cNvPicPr>
          <p:nvPr/>
        </p:nvPicPr>
        <p:blipFill>
          <a:blip r:embed="rId3">
            <a:extLst>
              <a:ext uri="{28A0092B-C50C-407E-A947-70E740481C1C}">
                <a14:useLocalDpi xmlns:a14="http://schemas.microsoft.com/office/drawing/2010/main" val="0"/>
              </a:ext>
            </a:extLst>
          </a:blip>
          <a:srcRect l="4036" r="8456" b="1256"/>
          <a:stretch>
            <a:fillRect/>
          </a:stretch>
        </p:blipFill>
        <p:spPr bwMode="auto">
          <a:xfrm>
            <a:off x="3887306" y="2565400"/>
            <a:ext cx="6623441"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图片 57348" descr="3"/>
          <p:cNvPicPr>
            <a:picLocks noChangeAspect="1" noChangeArrowheads="1"/>
          </p:cNvPicPr>
          <p:nvPr/>
        </p:nvPicPr>
        <p:blipFill>
          <a:blip r:embed="rId4">
            <a:extLst>
              <a:ext uri="{28A0092B-C50C-407E-A947-70E740481C1C}">
                <a14:useLocalDpi xmlns:a14="http://schemas.microsoft.com/office/drawing/2010/main" val="0"/>
              </a:ext>
            </a:extLst>
          </a:blip>
          <a:srcRect r="8487" b="1256"/>
          <a:stretch>
            <a:fillRect/>
          </a:stretch>
        </p:blipFill>
        <p:spPr bwMode="auto">
          <a:xfrm>
            <a:off x="3887306" y="4652963"/>
            <a:ext cx="6623441"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文本框 57349"/>
          <p:cNvSpPr txBox="1">
            <a:spLocks noChangeArrowheads="1"/>
          </p:cNvSpPr>
          <p:nvPr/>
        </p:nvSpPr>
        <p:spPr bwMode="auto">
          <a:xfrm>
            <a:off x="10605971" y="1412875"/>
            <a:ext cx="1582854"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000066"/>
                </a:solidFill>
                <a:latin typeface="Times New Roman" panose="02020603050405020304" pitchFamily="18" charset="0"/>
              </a:rPr>
              <a:t>玉器</a:t>
            </a:r>
            <a:endParaRPr lang="zh-CN" altLang="en-US" sz="3200" b="1">
              <a:solidFill>
                <a:srgbClr val="000066"/>
              </a:solidFill>
              <a:latin typeface="Times New Roman" panose="02020603050405020304" pitchFamily="18" charset="0"/>
            </a:endParaRPr>
          </a:p>
        </p:txBody>
      </p:sp>
      <p:sp>
        <p:nvSpPr>
          <p:cNvPr id="57351" name="文本框 57350"/>
          <p:cNvSpPr txBox="1">
            <a:spLocks noChangeArrowheads="1"/>
          </p:cNvSpPr>
          <p:nvPr/>
        </p:nvSpPr>
        <p:spPr bwMode="auto">
          <a:xfrm>
            <a:off x="10940178" y="2997201"/>
            <a:ext cx="738664"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66"/>
                </a:solidFill>
              </a:rPr>
              <a:t>石雕</a:t>
            </a:r>
            <a:endParaRPr lang="zh-CN" altLang="en-US" sz="3600" b="1">
              <a:solidFill>
                <a:srgbClr val="000066"/>
              </a:solidFill>
            </a:endParaRPr>
          </a:p>
        </p:txBody>
      </p:sp>
      <p:sp>
        <p:nvSpPr>
          <p:cNvPr id="57352" name="文本框 57351"/>
          <p:cNvSpPr txBox="1">
            <a:spLocks noChangeArrowheads="1"/>
          </p:cNvSpPr>
          <p:nvPr/>
        </p:nvSpPr>
        <p:spPr bwMode="auto">
          <a:xfrm>
            <a:off x="10844952" y="5157788"/>
            <a:ext cx="738664"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66"/>
                </a:solidFill>
              </a:rPr>
              <a:t>木雕</a:t>
            </a:r>
            <a:endParaRPr lang="zh-CN" altLang="en-US" sz="3600">
              <a:solidFill>
                <a:srgbClr val="00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p:cTn id="7" dur="500" fill="hold"/>
                                        <p:tgtEl>
                                          <p:spTgt spid="57346"/>
                                        </p:tgtEl>
                                        <p:attrNameLst>
                                          <p:attrName>ppt_x</p:attrName>
                                        </p:attrNameLst>
                                      </p:cBhvr>
                                      <p:tavLst>
                                        <p:tav tm="0">
                                          <p:val>
                                            <p:strVal val="0-#ppt_w/2"/>
                                          </p:val>
                                        </p:tav>
                                        <p:tav tm="100000">
                                          <p:val>
                                            <p:strVal val="#ppt_x"/>
                                          </p:val>
                                        </p:tav>
                                      </p:tavLst>
                                    </p:anim>
                                    <p:anim calcmode="lin" valueType="num">
                                      <p:cBhvr>
                                        <p:cTn id="8" dur="500" fill="hold"/>
                                        <p:tgtEl>
                                          <p:spTgt spid="573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7347"/>
                                        </p:tgtEl>
                                        <p:attrNameLst>
                                          <p:attrName>style.visibility</p:attrName>
                                        </p:attrNameLst>
                                      </p:cBhvr>
                                      <p:to>
                                        <p:strVal val="visible"/>
                                      </p:to>
                                    </p:set>
                                    <p:anim calcmode="lin" valueType="num">
                                      <p:cBhvr>
                                        <p:cTn id="13" dur="500" fill="hold"/>
                                        <p:tgtEl>
                                          <p:spTgt spid="57347"/>
                                        </p:tgtEl>
                                        <p:attrNameLst>
                                          <p:attrName>ppt_x</p:attrName>
                                        </p:attrNameLst>
                                      </p:cBhvr>
                                      <p:tavLst>
                                        <p:tav tm="0">
                                          <p:val>
                                            <p:strVal val="1+#ppt_w/2"/>
                                          </p:val>
                                        </p:tav>
                                        <p:tav tm="100000">
                                          <p:val>
                                            <p:strVal val="#ppt_x"/>
                                          </p:val>
                                        </p:tav>
                                      </p:tavLst>
                                    </p:anim>
                                    <p:anim calcmode="lin" valueType="num">
                                      <p:cBhvr>
                                        <p:cTn id="14" dur="500" fill="hold"/>
                                        <p:tgtEl>
                                          <p:spTgt spid="5734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57350"/>
                                        </p:tgtEl>
                                        <p:attrNameLst>
                                          <p:attrName>style.visibility</p:attrName>
                                        </p:attrNameLst>
                                      </p:cBhvr>
                                      <p:to>
                                        <p:strVal val="visible"/>
                                      </p:to>
                                    </p:set>
                                    <p:anim calcmode="lin" valueType="num">
                                      <p:cBhvr>
                                        <p:cTn id="17" dur="500" fill="hold"/>
                                        <p:tgtEl>
                                          <p:spTgt spid="57350"/>
                                        </p:tgtEl>
                                        <p:attrNameLst>
                                          <p:attrName>ppt_x</p:attrName>
                                        </p:attrNameLst>
                                      </p:cBhvr>
                                      <p:tavLst>
                                        <p:tav tm="0">
                                          <p:val>
                                            <p:strVal val="1+#ppt_w/2"/>
                                          </p:val>
                                        </p:tav>
                                        <p:tav tm="100000">
                                          <p:val>
                                            <p:strVal val="#ppt_x"/>
                                          </p:val>
                                        </p:tav>
                                      </p:tavLst>
                                    </p:anim>
                                    <p:anim calcmode="lin" valueType="num">
                                      <p:cBhvr>
                                        <p:cTn id="18" dur="500" fill="hold"/>
                                        <p:tgtEl>
                                          <p:spTgt spid="5735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57348"/>
                                        </p:tgtEl>
                                        <p:attrNameLst>
                                          <p:attrName>style.visibility</p:attrName>
                                        </p:attrNameLst>
                                      </p:cBhvr>
                                      <p:to>
                                        <p:strVal val="visible"/>
                                      </p:to>
                                    </p:set>
                                    <p:anim calcmode="lin" valueType="num">
                                      <p:cBhvr>
                                        <p:cTn id="23" dur="500" fill="hold"/>
                                        <p:tgtEl>
                                          <p:spTgt spid="57348"/>
                                        </p:tgtEl>
                                        <p:attrNameLst>
                                          <p:attrName>ppt_x</p:attrName>
                                        </p:attrNameLst>
                                      </p:cBhvr>
                                      <p:tavLst>
                                        <p:tav tm="0">
                                          <p:val>
                                            <p:strVal val="1+#ppt_w/2"/>
                                          </p:val>
                                        </p:tav>
                                        <p:tav tm="100000">
                                          <p:val>
                                            <p:strVal val="#ppt_x"/>
                                          </p:val>
                                        </p:tav>
                                      </p:tavLst>
                                    </p:anim>
                                    <p:anim calcmode="lin" valueType="num">
                                      <p:cBhvr>
                                        <p:cTn id="24" dur="500" fill="hold"/>
                                        <p:tgtEl>
                                          <p:spTgt spid="5734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7351"/>
                                        </p:tgtEl>
                                        <p:attrNameLst>
                                          <p:attrName>style.visibility</p:attrName>
                                        </p:attrNameLst>
                                      </p:cBhvr>
                                      <p:to>
                                        <p:strVal val="visible"/>
                                      </p:to>
                                    </p:set>
                                    <p:anim calcmode="lin" valueType="num">
                                      <p:cBhvr>
                                        <p:cTn id="27" dur="500" fill="hold"/>
                                        <p:tgtEl>
                                          <p:spTgt spid="57351"/>
                                        </p:tgtEl>
                                        <p:attrNameLst>
                                          <p:attrName>ppt_x</p:attrName>
                                        </p:attrNameLst>
                                      </p:cBhvr>
                                      <p:tavLst>
                                        <p:tav tm="0">
                                          <p:val>
                                            <p:strVal val="1+#ppt_w/2"/>
                                          </p:val>
                                        </p:tav>
                                        <p:tav tm="100000">
                                          <p:val>
                                            <p:strVal val="#ppt_x"/>
                                          </p:val>
                                        </p:tav>
                                      </p:tavLst>
                                    </p:anim>
                                    <p:anim calcmode="lin" valueType="num">
                                      <p:cBhvr>
                                        <p:cTn id="28" dur="500" fill="hold"/>
                                        <p:tgtEl>
                                          <p:spTgt spid="5735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57349"/>
                                        </p:tgtEl>
                                        <p:attrNameLst>
                                          <p:attrName>style.visibility</p:attrName>
                                        </p:attrNameLst>
                                      </p:cBhvr>
                                      <p:to>
                                        <p:strVal val="visible"/>
                                      </p:to>
                                    </p:set>
                                    <p:anim calcmode="lin" valueType="num">
                                      <p:cBhvr>
                                        <p:cTn id="33" dur="500" fill="hold"/>
                                        <p:tgtEl>
                                          <p:spTgt spid="57349"/>
                                        </p:tgtEl>
                                        <p:attrNameLst>
                                          <p:attrName>ppt_x</p:attrName>
                                        </p:attrNameLst>
                                      </p:cBhvr>
                                      <p:tavLst>
                                        <p:tav tm="0">
                                          <p:val>
                                            <p:strVal val="1+#ppt_w/2"/>
                                          </p:val>
                                        </p:tav>
                                        <p:tav tm="100000">
                                          <p:val>
                                            <p:strVal val="#ppt_x"/>
                                          </p:val>
                                        </p:tav>
                                      </p:tavLst>
                                    </p:anim>
                                    <p:anim calcmode="lin" valueType="num">
                                      <p:cBhvr>
                                        <p:cTn id="34" dur="500" fill="hold"/>
                                        <p:tgtEl>
                                          <p:spTgt spid="5734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57352"/>
                                        </p:tgtEl>
                                        <p:attrNameLst>
                                          <p:attrName>style.visibility</p:attrName>
                                        </p:attrNameLst>
                                      </p:cBhvr>
                                      <p:to>
                                        <p:strVal val="visible"/>
                                      </p:to>
                                    </p:set>
                                    <p:anim calcmode="lin" valueType="num">
                                      <p:cBhvr>
                                        <p:cTn id="37" dur="500" fill="hold"/>
                                        <p:tgtEl>
                                          <p:spTgt spid="57352"/>
                                        </p:tgtEl>
                                        <p:attrNameLst>
                                          <p:attrName>ppt_x</p:attrName>
                                        </p:attrNameLst>
                                      </p:cBhvr>
                                      <p:tavLst>
                                        <p:tav tm="0">
                                          <p:val>
                                            <p:strVal val="1+#ppt_w/2"/>
                                          </p:val>
                                        </p:tav>
                                        <p:tav tm="100000">
                                          <p:val>
                                            <p:strVal val="#ppt_x"/>
                                          </p:val>
                                        </p:tav>
                                      </p:tavLst>
                                    </p:anim>
                                    <p:anim calcmode="lin" valueType="num">
                                      <p:cBhvr>
                                        <p:cTn id="38" dur="500" fill="hold"/>
                                        <p:tgtEl>
                                          <p:spTgt spid="5735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57346"/>
                                        </p:tgtEl>
                                        <p:attrNameLst>
                                          <p:attrName>style.visibility</p:attrName>
                                        </p:attrNameLst>
                                      </p:cBhvr>
                                      <p:to>
                                        <p:strVal val="visible"/>
                                      </p:to>
                                    </p:set>
                                    <p:animEffect transition="in" filter="circle(in)">
                                      <p:cBhvr>
                                        <p:cTn id="43" dur="2000"/>
                                        <p:tgtEl>
                                          <p:spTgt spid="57346"/>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57347"/>
                                        </p:tgtEl>
                                        <p:attrNameLst>
                                          <p:attrName>style.visibility</p:attrName>
                                        </p:attrNameLst>
                                      </p:cBhvr>
                                      <p:to>
                                        <p:strVal val="visible"/>
                                      </p:to>
                                    </p:set>
                                    <p:animEffect transition="in" filter="wedge">
                                      <p:cBhvr>
                                        <p:cTn id="48" dur="2000"/>
                                        <p:tgtEl>
                                          <p:spTgt spid="57347"/>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57348"/>
                                        </p:tgtEl>
                                        <p:attrNameLst>
                                          <p:attrName>style.visibility</p:attrName>
                                        </p:attrNameLst>
                                      </p:cBhvr>
                                      <p:to>
                                        <p:strVal val="visible"/>
                                      </p:to>
                                    </p:set>
                                    <p:animEffect transition="in" filter="blinds(horizontal)">
                                      <p:cBhvr>
                                        <p:cTn id="53" dur="500"/>
                                        <p:tgtEl>
                                          <p:spTgt spid="57348"/>
                                        </p:tgtEl>
                                      </p:cBhvr>
                                    </p:animEffect>
                                  </p:childTnLst>
                                </p:cTn>
                              </p:par>
                            </p:childTnLst>
                          </p:cTn>
                        </p:par>
                      </p:childTnLst>
                    </p:cTn>
                  </p:par>
                  <p:par>
                    <p:cTn id="54" fill="hold">
                      <p:stCondLst>
                        <p:cond delay="indefinite"/>
                      </p:stCondLst>
                      <p:childTnLst>
                        <p:par>
                          <p:cTn id="55" fill="hold">
                            <p:stCondLst>
                              <p:cond delay="0"/>
                            </p:stCondLst>
                            <p:childTnLst>
                              <p:par>
                                <p:cTn id="56" presetID="7" presetClass="entr" presetSubtype="2" fill="hold" nodeType="clickEffect">
                                  <p:stCondLst>
                                    <p:cond delay="0"/>
                                  </p:stCondLst>
                                  <p:childTnLst>
                                    <p:set>
                                      <p:cBhvr>
                                        <p:cTn id="57" dur="1000" fill="hold">
                                          <p:stCondLst>
                                            <p:cond delay="0"/>
                                          </p:stCondLst>
                                        </p:cTn>
                                        <p:tgtEl>
                                          <p:spTgt spid="57349"/>
                                        </p:tgtEl>
                                        <p:attrNameLst>
                                          <p:attrName>style.visibility</p:attrName>
                                        </p:attrNameLst>
                                      </p:cBhvr>
                                      <p:to>
                                        <p:strVal val="visible"/>
                                      </p:to>
                                    </p:set>
                                    <p:anim calcmode="lin" valueType="num">
                                      <p:cBhvr additive="base">
                                        <p:cTn id="58" dur="1000" fill="hold"/>
                                        <p:tgtEl>
                                          <p:spTgt spid="57349"/>
                                        </p:tgtEl>
                                        <p:attrNameLst>
                                          <p:attrName>ppt_x</p:attrName>
                                        </p:attrNameLst>
                                      </p:cBhvr>
                                      <p:tavLst>
                                        <p:tav tm="0">
                                          <p:val>
                                            <p:strVal val="1+#ppt_w/2"/>
                                          </p:val>
                                        </p:tav>
                                        <p:tav tm="100000">
                                          <p:val>
                                            <p:strVal val="#ppt_x"/>
                                          </p:val>
                                        </p:tav>
                                      </p:tavLst>
                                    </p:anim>
                                    <p:anim calcmode="lin" valueType="num">
                                      <p:cBhvr additive="base">
                                        <p:cTn id="59" dur="1000" fill="hold"/>
                                        <p:tgtEl>
                                          <p:spTgt spid="573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p:bldP spid="57351" grpId="0"/>
      <p:bldP spid="57352"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65537"/>
          <p:cNvSpPr>
            <a:spLocks noChangeArrowheads="1"/>
          </p:cNvSpPr>
          <p:nvPr/>
        </p:nvSpPr>
        <p:spPr bwMode="auto">
          <a:xfrm>
            <a:off x="380901" y="736601"/>
            <a:ext cx="3734944"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4400" b="1" i="1">
                <a:solidFill>
                  <a:srgbClr val="FF0000"/>
                </a:solidFill>
                <a:latin typeface="黑体" panose="02010609060101010101" charset="-122"/>
                <a:ea typeface="黑体" panose="02010609060101010101" charset="-122"/>
              </a:rPr>
              <a:t>民族服装</a:t>
            </a:r>
            <a:endParaRPr lang="zh-CN" altLang="en-US" sz="4400" b="1" i="1">
              <a:solidFill>
                <a:srgbClr val="FF0000"/>
              </a:solidFill>
              <a:latin typeface="黑体" panose="02010609060101010101" charset="-122"/>
              <a:ea typeface="黑体" panose="02010609060101010101" charset="-122"/>
            </a:endParaRPr>
          </a:p>
        </p:txBody>
      </p:sp>
      <p:sp>
        <p:nvSpPr>
          <p:cNvPr id="20483" name="矩形 65538"/>
          <p:cNvSpPr>
            <a:spLocks noChangeArrowheads="1"/>
          </p:cNvSpPr>
          <p:nvPr/>
        </p:nvSpPr>
        <p:spPr bwMode="auto">
          <a:xfrm>
            <a:off x="239122" y="2525713"/>
            <a:ext cx="1157938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0484" name="图片 65539" descr="049.jpg">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6612" y="2695575"/>
            <a:ext cx="1857949"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矩形 65540"/>
          <p:cNvSpPr>
            <a:spLocks noChangeArrowheads="1"/>
          </p:cNvSpPr>
          <p:nvPr/>
        </p:nvSpPr>
        <p:spPr bwMode="auto">
          <a:xfrm>
            <a:off x="376668" y="2525713"/>
            <a:ext cx="1157938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0486" name="图片 65541" descr="048.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93818" y="2543175"/>
            <a:ext cx="975529"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矩形 65542"/>
          <p:cNvSpPr>
            <a:spLocks noChangeArrowheads="1"/>
          </p:cNvSpPr>
          <p:nvPr/>
        </p:nvSpPr>
        <p:spPr bwMode="auto">
          <a:xfrm>
            <a:off x="213728" y="2525713"/>
            <a:ext cx="1157938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0488" name="图片 65543" descr="047.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6155" y="714375"/>
            <a:ext cx="208649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9" name="矩形 65544"/>
          <p:cNvSpPr>
            <a:spLocks noChangeArrowheads="1"/>
          </p:cNvSpPr>
          <p:nvPr/>
        </p:nvSpPr>
        <p:spPr bwMode="auto">
          <a:xfrm>
            <a:off x="201032" y="2525713"/>
            <a:ext cx="1157938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0490" name="图片 65545" descr="046.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4685" y="2390775"/>
            <a:ext cx="216267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1" name="矩形 65546"/>
          <p:cNvSpPr>
            <a:spLocks noChangeArrowheads="1"/>
          </p:cNvSpPr>
          <p:nvPr/>
        </p:nvSpPr>
        <p:spPr bwMode="auto">
          <a:xfrm>
            <a:off x="277212" y="2525713"/>
            <a:ext cx="1157938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0492" name="图片 65547" descr="044.jpg">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67068" y="942975"/>
            <a:ext cx="1629409"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矩形 65548"/>
          <p:cNvSpPr>
            <a:spLocks noChangeArrowheads="1"/>
          </p:cNvSpPr>
          <p:nvPr/>
        </p:nvSpPr>
        <p:spPr bwMode="auto">
          <a:xfrm>
            <a:off x="201032" y="2525713"/>
            <a:ext cx="11579384"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0494" name="图片 65549" descr="043.jpg">
            <a:hlinkClick r:id="rId11"/>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43465" y="4643438"/>
            <a:ext cx="216267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5" name="图片 65550" descr="001.jpg">
            <a:hlinkClick r:id="rId13"/>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05699" y="4600575"/>
            <a:ext cx="975529"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6" name="图片 65551" descr="021.jpg">
            <a:hlinkClick r:id="rId15"/>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493818" y="4676775"/>
            <a:ext cx="899348"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65552" descr="民族服饰"/>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1802" y="1500188"/>
            <a:ext cx="2761531" cy="486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14706" y="1282700"/>
            <a:ext cx="111350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1、变化中的世界格局：①冷战结束后，美国和苏联两个超级大国主导的旧的世界格局消失，世界进入</a:t>
            </a:r>
            <a:r>
              <a:rPr lang="zh-CN" altLang="en-US" sz="2000" b="1" u="sng">
                <a:solidFill>
                  <a:srgbClr val="FF0000"/>
                </a:solidFill>
                <a:ea typeface="黑体" panose="02010609060101010101" charset="-122"/>
              </a:rPr>
              <a:t>             </a:t>
            </a:r>
            <a:r>
              <a:rPr lang="zh-CN" altLang="en-US" sz="2000" b="1">
                <a:ea typeface="黑体" panose="02010609060101010101" charset="-122"/>
              </a:rPr>
              <a:t>时代，美国、俄罗斯、</a:t>
            </a:r>
            <a:r>
              <a:rPr lang="zh-CN" altLang="en-US" sz="2000" b="1" u="sng">
                <a:solidFill>
                  <a:srgbClr val="FF0000"/>
                </a:solidFill>
                <a:ea typeface="黑体" panose="02010609060101010101" charset="-122"/>
              </a:rPr>
              <a:t>          </a:t>
            </a:r>
            <a:r>
              <a:rPr lang="zh-CN" altLang="en-US" sz="2000" b="1">
                <a:ea typeface="黑体" panose="02010609060101010101" charset="-122"/>
              </a:rPr>
              <a:t>、日本、</a:t>
            </a:r>
            <a:r>
              <a:rPr lang="zh-CN" altLang="en-US" sz="2000" b="1" u="sng">
                <a:solidFill>
                  <a:srgbClr val="FF0000"/>
                </a:solidFill>
                <a:ea typeface="黑体" panose="02010609060101010101" charset="-122"/>
              </a:rPr>
              <a:t>            </a:t>
            </a:r>
            <a:r>
              <a:rPr lang="zh-CN" altLang="en-US" sz="2000" b="1">
                <a:ea typeface="黑体" panose="02010609060101010101" charset="-122"/>
              </a:rPr>
              <a:t>等成为全球几大力量中心，国际力量对比朝着有利于和平与发展的方向深刻变化。②世界多极化使多种国际力量既相互依存又相互制约，任何国家都难以单独主宰世界事务。这有利于各国通过协商解决各种问题，促进国际关系</a:t>
            </a:r>
            <a:r>
              <a:rPr lang="zh-CN" altLang="en-US" sz="2000" b="1" u="sng">
                <a:solidFill>
                  <a:srgbClr val="FF0000"/>
                </a:solidFill>
                <a:ea typeface="黑体" panose="02010609060101010101" charset="-122"/>
              </a:rPr>
              <a:t>                </a:t>
            </a:r>
            <a:r>
              <a:rPr lang="zh-CN" altLang="en-US" sz="2000" b="1">
                <a:ea typeface="黑体" panose="02010609060101010101" charset="-122"/>
              </a:rPr>
              <a:t>，推动世界和平与发展。</a:t>
            </a:r>
            <a:endParaRPr lang="zh-CN" altLang="en-US" sz="2000" b="1">
              <a:ea typeface="黑体" panose="02010609060101010101" charset="-122"/>
            </a:endParaRPr>
          </a:p>
          <a:p>
            <a:pPr>
              <a:lnSpc>
                <a:spcPct val="150000"/>
              </a:lnSpc>
            </a:pPr>
            <a:r>
              <a:rPr lang="zh-CN" altLang="en-US" sz="2000" b="1">
                <a:ea typeface="黑体" panose="02010609060101010101" charset="-122"/>
              </a:rPr>
              <a:t>2、调整中的国家关系：①在经济</a:t>
            </a:r>
            <a:r>
              <a:rPr lang="zh-CN" altLang="en-US" sz="2000" b="1" u="sng">
                <a:solidFill>
                  <a:srgbClr val="FF0000"/>
                </a:solidFill>
                <a:ea typeface="黑体" panose="02010609060101010101" charset="-122"/>
              </a:rPr>
              <a:t>              </a:t>
            </a:r>
            <a:r>
              <a:rPr lang="zh-CN" altLang="en-US" sz="2000" b="1">
                <a:ea typeface="黑体" panose="02010609060101010101" charset="-122"/>
              </a:rPr>
              <a:t>与世界多极化的进程中，各国在经济、政治、安全、文化等领域深化合作，寻求发展。国家间既有</a:t>
            </a:r>
            <a:r>
              <a:rPr lang="zh-CN" altLang="en-US" sz="2000" b="1" u="sng">
                <a:solidFill>
                  <a:srgbClr val="FF0000"/>
                </a:solidFill>
                <a:ea typeface="黑体" panose="02010609060101010101" charset="-122"/>
              </a:rPr>
              <a:t>           </a:t>
            </a:r>
            <a:r>
              <a:rPr lang="zh-CN" altLang="en-US" sz="2000" b="1">
                <a:ea typeface="黑体" panose="02010609060101010101" charset="-122"/>
              </a:rPr>
              <a:t>、又有</a:t>
            </a:r>
            <a:r>
              <a:rPr lang="zh-CN" altLang="en-US" sz="2000" b="1" u="sng">
                <a:solidFill>
                  <a:srgbClr val="FF0000"/>
                </a:solidFill>
                <a:ea typeface="黑体" panose="02010609060101010101" charset="-122"/>
              </a:rPr>
              <a:t>            </a:t>
            </a:r>
            <a:r>
              <a:rPr lang="zh-CN" altLang="en-US" sz="2000" b="1">
                <a:ea typeface="黑体" panose="02010609060101010101" charset="-122"/>
              </a:rPr>
              <a:t>。②当今世界，国际竞争的实质是以经济和科技实力为基础的</a:t>
            </a:r>
            <a:r>
              <a:rPr lang="zh-CN" altLang="en-US" sz="2000" b="1" u="sng">
                <a:solidFill>
                  <a:srgbClr val="FF0000"/>
                </a:solidFill>
                <a:ea typeface="黑体" panose="02010609060101010101" charset="-122"/>
              </a:rPr>
              <a:t>                 </a:t>
            </a:r>
            <a:r>
              <a:rPr lang="zh-CN" altLang="en-US" sz="2000" b="1">
                <a:ea typeface="黑体" panose="02010609060101010101" charset="-122"/>
              </a:rPr>
              <a:t>的较量，每个国家都希望通过自身努力在新一轮国际关系的调整中获得发展机遇。</a:t>
            </a:r>
            <a:endParaRPr lang="zh-CN" altLang="en-US" sz="2000" b="1">
              <a:ea typeface="黑体" panose="02010609060101010101" charset="-122"/>
            </a:endParaRPr>
          </a:p>
        </p:txBody>
      </p:sp>
      <p:sp>
        <p:nvSpPr>
          <p:cNvPr id="7171" name="AutoShape 2"/>
          <p:cNvSpPr>
            <a:spLocks noChangeArrowheads="1"/>
          </p:cNvSpPr>
          <p:nvPr/>
        </p:nvSpPr>
        <p:spPr bwMode="auto">
          <a:xfrm>
            <a:off x="239122" y="630239"/>
            <a:ext cx="5501900" cy="5667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5432070" y="1773238"/>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多极化</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9933047" y="184467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欧盟</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1487631" y="227647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中国</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4769725" y="3644900"/>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民主化</a:t>
            </a:r>
            <a:endParaRPr lang="zh-CN" altLang="en-US"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5901847" y="414972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全球化</a:t>
            </a:r>
            <a:endParaRPr lang="zh-CN" altLang="en-US"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11200601" y="458152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合作</a:t>
            </a:r>
            <a:endParaRPr lang="zh-CN" altLang="en-US"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1870647" y="501332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竞争</a:t>
            </a:r>
            <a:endParaRPr lang="zh-CN" altLang="en-US"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1680196" y="5445125"/>
            <a:ext cx="156381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综合国力</a:t>
            </a:r>
            <a:endParaRPr lang="zh-CN" altLang="en-US" b="1">
              <a:solidFill>
                <a:srgbClr val="FF0000"/>
              </a:solidFill>
              <a:ea typeface="黑体" panose="02010609060101010101" charset="-122"/>
              <a:sym typeface="宋体" panose="02010600030101010101" pitchFamily="2" charset="-122"/>
            </a:endParaRPr>
          </a:p>
        </p:txBody>
      </p:sp>
      <p:cxnSp>
        <p:nvCxnSpPr>
          <p:cNvPr id="13" name="直接连接符 12"/>
          <p:cNvCxnSpPr/>
          <p:nvPr/>
        </p:nvCxnSpPr>
        <p:spPr>
          <a:xfrm>
            <a:off x="11181554" y="4941888"/>
            <a:ext cx="768151" cy="0"/>
          </a:xfrm>
          <a:prstGeom prst="line">
            <a:avLst/>
          </a:prstGeom>
          <a:ln w="158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ppt_x</p:attrName>
                                        </p:attrNameLst>
                                      </p:cBhvr>
                                      <p:tavLst>
                                        <p:tav tm="0">
                                          <p:val>
                                            <p:strVal val="#ppt_x"/>
                                          </p:val>
                                        </p:tav>
                                        <p:tav tm="100000">
                                          <p:val>
                                            <p:strVal val="#ppt_x"/>
                                          </p:val>
                                        </p:tav>
                                      </p:tavLst>
                                    </p:anim>
                                    <p:anim calcmode="lin" valueType="num">
                                      <p:cBhvr>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P spid="5" grpId="0"/>
      <p:bldP spid="6" grpId="0"/>
      <p:bldP spid="7" grpId="0"/>
      <p:bldP spid="8"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64513" descr="cfa1"/>
          <p:cNvPicPr>
            <a:picLocks noChangeAspect="1" noChangeArrowheads="1"/>
          </p:cNvPicPr>
          <p:nvPr/>
        </p:nvPicPr>
        <p:blipFill>
          <a:blip r:embed="rId1">
            <a:extLst>
              <a:ext uri="{28A0092B-C50C-407E-A947-70E740481C1C}">
                <a14:useLocalDpi xmlns:a14="http://schemas.microsoft.com/office/drawing/2010/main" val="0"/>
              </a:ext>
            </a:extLst>
          </a:blip>
          <a:srcRect l="23981"/>
          <a:stretch>
            <a:fillRect/>
          </a:stretch>
        </p:blipFill>
        <p:spPr bwMode="auto">
          <a:xfrm>
            <a:off x="857028" y="1762126"/>
            <a:ext cx="2382746"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64514" descr="cfa_r08_c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5454" y="1052513"/>
            <a:ext cx="2016659"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图片 64515" descr="cfa_r07_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1874" y="1900238"/>
            <a:ext cx="3504287" cy="436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矩形 64516"/>
          <p:cNvSpPr>
            <a:spLocks noChangeArrowheads="1"/>
          </p:cNvSpPr>
          <p:nvPr/>
        </p:nvSpPr>
        <p:spPr bwMode="auto">
          <a:xfrm>
            <a:off x="380902" y="857250"/>
            <a:ext cx="383863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4400" b="1" i="1">
                <a:solidFill>
                  <a:srgbClr val="000066"/>
                </a:solidFill>
                <a:latin typeface="黑体" panose="02010609060101010101" charset="-122"/>
                <a:ea typeface="黑体" panose="02010609060101010101" charset="-122"/>
              </a:rPr>
              <a:t>传统服装</a:t>
            </a:r>
            <a:endParaRPr lang="zh-CN" altLang="en-US" sz="4400" b="1" i="1">
              <a:solidFill>
                <a:srgbClr val="000066"/>
              </a:solidFill>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mph" presetSubtype="2" fill="hold" nodeType="clickEffect">
                                  <p:stCondLst>
                                    <p:cond delay="0"/>
                                  </p:stCondLst>
                                  <p:childTnLst>
                                    <p:animClr clrSpc="rgb" dir="cw">
                                      <p:cBhvr>
                                        <p:cTn id="6" dur="2000" fill="hold"/>
                                        <p:tgtEl>
                                          <p:spTgt spid="21505">
                                            <p:bg/>
                                          </p:spTgt>
                                        </p:tgtEl>
                                        <p:attrNameLst>
                                          <p:attrName>stroke.color</p:attrName>
                                        </p:attrNameLst>
                                      </p:cBhvr>
                                      <p:to>
                                        <a:schemeClr val="accent2"/>
                                      </p:to>
                                    </p:animClr>
                                    <p:set>
                                      <p:cBhvr>
                                        <p:cTn id="7" dur="2000" fill="hold"/>
                                        <p:tgtEl>
                                          <p:spTgt spid="21505">
                                            <p:bg/>
                                          </p:spTgt>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62465"/>
          <p:cNvSpPr>
            <a:spLocks noGrp="1" noRot="1" noChangeArrowheads="1"/>
          </p:cNvSpPr>
          <p:nvPr>
            <p:ph type="title" sz="quarter" idx="4294967295"/>
          </p:nvPr>
        </p:nvSpPr>
        <p:spPr>
          <a:xfrm>
            <a:off x="3904234" y="142875"/>
            <a:ext cx="3935975" cy="1143000"/>
          </a:xfrm>
        </p:spPr>
        <p:txBody>
          <a:bodyPr/>
          <a:lstStyle/>
          <a:p>
            <a:pPr eaLnBrk="1" hangingPunct="1"/>
            <a:r>
              <a:rPr lang="zh-CN" altLang="en-US" b="1" smtClean="0">
                <a:solidFill>
                  <a:srgbClr val="C00000"/>
                </a:solidFill>
                <a:latin typeface="隶书" pitchFamily="49" charset="-122"/>
                <a:ea typeface="隶书" pitchFamily="49" charset="-122"/>
              </a:rPr>
              <a:t>旗 袍</a:t>
            </a:r>
            <a:endParaRPr lang="zh-CN" altLang="en-US" b="1" smtClean="0">
              <a:solidFill>
                <a:srgbClr val="C00000"/>
              </a:solidFill>
              <a:latin typeface="隶书" pitchFamily="49" charset="-122"/>
              <a:ea typeface="隶书" pitchFamily="49" charset="-122"/>
            </a:endParaRPr>
          </a:p>
        </p:txBody>
      </p:sp>
      <p:pic>
        <p:nvPicPr>
          <p:cNvPr id="2" name="图片 62466" descr="16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71840" y="1000126"/>
            <a:ext cx="5142161" cy="531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62467" descr="1013889390_1_small[1]"/>
          <p:cNvPicPr>
            <a:picLocks noChangeAspect="1" noChangeArrowheads="1"/>
          </p:cNvPicPr>
          <p:nvPr/>
        </p:nvPicPr>
        <p:blipFill>
          <a:blip r:embed="rId2">
            <a:extLst>
              <a:ext uri="{28A0092B-C50C-407E-A947-70E740481C1C}">
                <a14:useLocalDpi xmlns:a14="http://schemas.microsoft.com/office/drawing/2010/main" val="0"/>
              </a:ext>
            </a:extLst>
          </a:blip>
          <a:srcRect b="3450"/>
          <a:stretch>
            <a:fillRect/>
          </a:stretch>
        </p:blipFill>
        <p:spPr bwMode="auto">
          <a:xfrm>
            <a:off x="6570540" y="1071563"/>
            <a:ext cx="4022735"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barn(inVertical)">
                                      <p:cBhvr>
                                        <p:cTn id="12"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
          <p:cNvSpPr txBox="1">
            <a:spLocks noChangeArrowheads="1"/>
          </p:cNvSpPr>
          <p:nvPr/>
        </p:nvSpPr>
        <p:spPr bwMode="auto">
          <a:xfrm>
            <a:off x="3523333" y="1677988"/>
            <a:ext cx="8206296" cy="1465262"/>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spcBef>
                <a:spcPct val="50000"/>
              </a:spcBef>
              <a:buFont typeface="Arial" panose="020B0604020202020204" pitchFamily="34" charset="0"/>
              <a:buNone/>
              <a:defRPr/>
            </a:pPr>
            <a:r>
              <a:rPr lang="zh-CN" altLang="en-US" sz="3600" b="1" dirty="0">
                <a:solidFill>
                  <a:schemeClr val="bg1"/>
                </a:solidFill>
                <a:latin typeface="楷体_GB2312" pitchFamily="49" charset="-122"/>
              </a:rPr>
              <a:t>越是民族的，越是世界的。</a:t>
            </a:r>
            <a:endParaRPr lang="zh-CN" altLang="en-US" sz="3600" b="1" dirty="0">
              <a:solidFill>
                <a:schemeClr val="bg1"/>
              </a:solidFill>
              <a:latin typeface="楷体_GB2312" pitchFamily="49" charset="-122"/>
            </a:endParaRPr>
          </a:p>
          <a:p>
            <a:pPr>
              <a:spcBef>
                <a:spcPct val="50000"/>
              </a:spcBef>
              <a:buFont typeface="Arial" panose="020B0604020202020204" pitchFamily="34" charset="0"/>
              <a:buNone/>
              <a:defRPr/>
            </a:pPr>
            <a:r>
              <a:rPr lang="zh-CN" altLang="en-US" sz="3600" b="1" dirty="0">
                <a:solidFill>
                  <a:schemeClr val="bg1"/>
                </a:solidFill>
                <a:latin typeface="楷体_GB2312" pitchFamily="49" charset="-122"/>
              </a:rPr>
              <a:t>                 </a:t>
            </a:r>
            <a:r>
              <a:rPr lang="en-US" altLang="zh-CN" sz="3600" b="1" dirty="0">
                <a:solidFill>
                  <a:schemeClr val="bg1"/>
                </a:solidFill>
                <a:latin typeface="华文中宋" pitchFamily="2" charset="-122"/>
              </a:rPr>
              <a:t>——</a:t>
            </a:r>
            <a:r>
              <a:rPr lang="zh-CN" altLang="en-US" sz="3600" b="1" dirty="0">
                <a:solidFill>
                  <a:schemeClr val="bg1"/>
                </a:solidFill>
                <a:latin typeface="楷体_GB2312" pitchFamily="49" charset="-122"/>
              </a:rPr>
              <a:t>鲁迅</a:t>
            </a:r>
            <a:endParaRPr lang="zh-CN" altLang="en-US" sz="3600" b="1" dirty="0">
              <a:solidFill>
                <a:schemeClr val="bg1"/>
              </a:solidFill>
              <a:latin typeface="楷体_GB2312" pitchFamily="49" charset="-122"/>
            </a:endParaRPr>
          </a:p>
        </p:txBody>
      </p:sp>
      <p:sp>
        <p:nvSpPr>
          <p:cNvPr id="23554" name="Text Box 3"/>
          <p:cNvSpPr txBox="1">
            <a:spLocks noChangeArrowheads="1"/>
          </p:cNvSpPr>
          <p:nvPr/>
        </p:nvSpPr>
        <p:spPr bwMode="auto">
          <a:xfrm>
            <a:off x="912047" y="4216400"/>
            <a:ext cx="1055729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latin typeface="楷体_GB2312" pitchFamily="49" charset="-122"/>
              </a:rPr>
              <a:t>    </a:t>
            </a:r>
            <a:r>
              <a:rPr lang="zh-CN" altLang="en-US" sz="3200" b="1">
                <a:solidFill>
                  <a:srgbClr val="FF0000"/>
                </a:solidFill>
                <a:latin typeface="楷体_GB2312" pitchFamily="49" charset="-122"/>
              </a:rPr>
              <a:t>一个国家、一个民族只有珍视本民族的文化传统，才能得到其他民族的尊重，在世界舞台上立于不败之地！</a:t>
            </a:r>
            <a:endParaRPr lang="zh-CN" altLang="en-US" sz="3200" b="1">
              <a:solidFill>
                <a:srgbClr val="FF0000"/>
              </a:solidFill>
              <a:latin typeface="楷体_GB2312" pitchFamily="49" charset="-122"/>
            </a:endParaRPr>
          </a:p>
        </p:txBody>
      </p:sp>
      <p:sp>
        <p:nvSpPr>
          <p:cNvPr id="23556" name="AutoShape 4">
            <a:hlinkClick r:id="rId1" action="ppaction://hlinkfile"/>
          </p:cNvPr>
          <p:cNvSpPr>
            <a:spLocks noChangeArrowheads="1"/>
          </p:cNvSpPr>
          <p:nvPr/>
        </p:nvSpPr>
        <p:spPr bwMode="auto">
          <a:xfrm>
            <a:off x="9141619" y="5638800"/>
            <a:ext cx="3047206" cy="12192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pic>
        <p:nvPicPr>
          <p:cNvPr id="23557" name="Picture 5" descr="2005112312348665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824" y="995364"/>
            <a:ext cx="3034510" cy="302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7" descr="04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572126"/>
            <a:ext cx="12188825"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23554"/>
                                        </p:tgtEl>
                                        <p:attrNameLst>
                                          <p:attrName>style.visibility</p:attrName>
                                        </p:attrNameLst>
                                      </p:cBhvr>
                                      <p:to>
                                        <p:strVal val="visible"/>
                                      </p:to>
                                    </p:set>
                                    <p:animEffect transition="in" filter="diamond(in)">
                                      <p:cBhvr>
                                        <p:cTn id="11"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animBg="1"/>
      <p:bldP spid="23554"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66578" y="1123950"/>
            <a:ext cx="10760446"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         材料二    20世纪早期，第一次世界大战期间，欧洲大地上战火纷飞．而英国牛津大学的课堂上却安安静静，一位年轻的教师娓娓而谈，正在给他的学生讲授古代希腊历史。当讲到希腊大史家修昔底德的名著《伯罗奔尼撒战争史》的时候，年轻教师好像“理解力突然得到了启发”。他体会到：修昔底德早已经历了今天西方人所感受到的经验，在哲学意义上，修昔底德的世界与今天的西方是同时代的；不仅古希腊文明与现代西方文明的关系是这样，而且一切文明之间的关系都应如此，各种文明都可看成是同时代的。此人就是后来鼎鼎大名的阿尔诺德·约瑟夫·汤因比，被西方人誉为“20世纪最伟大的历史学家”。其后30年，汤因比潜心苦研，披肝沥胆，穷毕生精力著述了堪称20世纪史学之最的鸿篇巨制：12卷本的《历史研究》。</a:t>
            </a:r>
            <a:endParaRPr lang="zh-CN" altLang="en-US" b="1">
              <a:ea typeface="黑体" panose="02010609060101010101" charset="-122"/>
            </a:endParaRPr>
          </a:p>
          <a:p>
            <a:pPr algn="r">
              <a:lnSpc>
                <a:spcPct val="150000"/>
              </a:lnSpc>
            </a:pPr>
            <a:r>
              <a:rPr lang="zh-CN" altLang="en-US" b="1">
                <a:ea typeface="黑体" panose="02010609060101010101" charset="-122"/>
              </a:rPr>
              <a:t>——刘景华教授：我对人类文明进程的总的看法</a:t>
            </a:r>
            <a:endParaRPr lang="zh-CN" altLang="en-US"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in)">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61802" y="1071564"/>
            <a:ext cx="10665222"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sz="2800" b="1">
                <a:ea typeface="黑体" panose="02010609060101010101" charset="-122"/>
              </a:rPr>
              <a:t>材料三    “国之交在于民相亲，民相亲在于心相通”，2017年5月14日，习主席在“一带一路”国际合作高峰论坛开幕式上的演讲中引用，化用自《韩非子·说林上》，意思是国与国友好交往关键在于人民友谊是否深厚，而建立深厚的人民友谊，重要的是民心相通。</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ipe(down)">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3"/>
          <p:cNvSpPr txBox="1">
            <a:spLocks noChangeArrowheads="1"/>
          </p:cNvSpPr>
          <p:nvPr/>
        </p:nvSpPr>
        <p:spPr bwMode="auto">
          <a:xfrm>
            <a:off x="857028" y="3143251"/>
            <a:ext cx="1085567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材料一说明了我们要传承、发扬中华民族的优秀传统文化，增强爱国情感，弘扬民族精神和时代精神，践行社会主义核心价值观，做有自信、懂自尊，能自强的中国人。材料二说明了中国青少年需了解人类文明进程，积极关切人类问题和世界局势，掌握相应的知识，在与世界各国青少年交流中提我们的影响。材料三说明了“国之交在于民相亲”，民相亲要从我们做起，成为连接中国与世界的纽带。</a:t>
            </a:r>
            <a:endParaRPr lang="zh-CN" altLang="zh-CN" sz="2400" b="1">
              <a:ea typeface="黑体" panose="02010609060101010101" charset="-122"/>
            </a:endParaRPr>
          </a:p>
        </p:txBody>
      </p:sp>
      <p:sp>
        <p:nvSpPr>
          <p:cNvPr id="26627" name="文本框 4"/>
          <p:cNvSpPr txBox="1">
            <a:spLocks noChangeArrowheads="1"/>
          </p:cNvSpPr>
          <p:nvPr/>
        </p:nvSpPr>
        <p:spPr bwMode="auto">
          <a:xfrm>
            <a:off x="1142703" y="1714501"/>
            <a:ext cx="10093871" cy="990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500"/>
              </a:lnSpc>
            </a:pPr>
            <a:r>
              <a:rPr lang="en-US" altLang="zh-CN" sz="2400" b="1">
                <a:solidFill>
                  <a:srgbClr val="FF0000"/>
                </a:solidFill>
                <a:ea typeface="黑体" panose="02010609060101010101" charset="-122"/>
              </a:rPr>
              <a:t>        </a:t>
            </a:r>
            <a:r>
              <a:rPr lang="zh-CN" altLang="en-US" sz="2400" b="1">
                <a:solidFill>
                  <a:srgbClr val="FF0000"/>
                </a:solidFill>
                <a:ea typeface="黑体" panose="02010609060101010101" charset="-122"/>
              </a:rPr>
              <a:t>探究：青少年承载着国家和和民族的未来命运，青少年的品格形成影响着国家未来发展。以上三则材料分别说明了什么？</a:t>
            </a:r>
            <a:endParaRPr lang="zh-CN" altLang="en-US" sz="2400" b="1">
              <a:solidFill>
                <a:srgbClr val="FF0000"/>
              </a:solidFill>
              <a:ea typeface="黑体" panose="02010609060101010101" charset="-122"/>
            </a:endParaRPr>
          </a:p>
        </p:txBody>
      </p:sp>
      <p:sp>
        <p:nvSpPr>
          <p:cNvPr id="2" name="矩形 1"/>
          <p:cNvSpPr/>
          <p:nvPr/>
        </p:nvSpPr>
        <p:spPr>
          <a:xfrm rot="852228">
            <a:off x="9854784" y="836354"/>
            <a:ext cx="1723549" cy="1015663"/>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60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60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26629" name="WordArt 10"/>
          <p:cNvSpPr>
            <a:spLocks noChangeArrowheads="1" noChangeShapeType="1" noTextEdit="1"/>
          </p:cNvSpPr>
          <p:nvPr/>
        </p:nvSpPr>
        <p:spPr bwMode="auto">
          <a:xfrm>
            <a:off x="571351" y="642939"/>
            <a:ext cx="2592242" cy="719137"/>
          </a:xfrm>
          <a:prstGeom prst="rect">
            <a:avLst/>
          </a:prstGeom>
        </p:spPr>
        <p:txBody>
          <a:bodyPr wrap="none" fromWordArt="1">
            <a:prstTxWarp prst="textCascadeUp">
              <a:avLst>
                <a:gd name="adj" fmla="val 64523"/>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266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26626"/>
                                        </p:tgtEl>
                                        <p:attrNameLst>
                                          <p:attrName>style.visibility</p:attrName>
                                        </p:attrNameLst>
                                      </p:cBhvr>
                                      <p:to>
                                        <p:strVal val="visible"/>
                                      </p:to>
                                    </p:set>
                                    <p:animEffect transition="in" filter="diamond(in)">
                                      <p:cBhvr>
                                        <p:cTn id="11" dur="20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7"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70268" y="2714625"/>
            <a:ext cx="2761531"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文本框 99"/>
          <p:cNvSpPr txBox="1">
            <a:spLocks noChangeArrowheads="1"/>
          </p:cNvSpPr>
          <p:nvPr/>
        </p:nvSpPr>
        <p:spPr bwMode="auto">
          <a:xfrm>
            <a:off x="698319" y="2468563"/>
            <a:ext cx="77767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 name="AutoShape 2"/>
          <p:cNvSpPr>
            <a:spLocks noChangeArrowheads="1"/>
          </p:cNvSpPr>
          <p:nvPr/>
        </p:nvSpPr>
        <p:spPr bwMode="auto">
          <a:xfrm>
            <a:off x="588281" y="820738"/>
            <a:ext cx="5220457" cy="8937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anim to="" calcmode="lin" valueType="num">
                                      <p:cBhvr>
                                        <p:cTn id="7" dur="1" fill="hold"/>
                                        <p:tgtEl>
                                          <p:spTgt spid="27652">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8675"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8676"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8677" name="WordArt 10"/>
          <p:cNvSpPr>
            <a:spLocks noChangeArrowheads="1" noChangeShapeType="1" noTextEdit="1"/>
          </p:cNvSpPr>
          <p:nvPr/>
        </p:nvSpPr>
        <p:spPr bwMode="auto">
          <a:xfrm>
            <a:off x="550190" y="709614"/>
            <a:ext cx="2592242" cy="719137"/>
          </a:xfrm>
          <a:prstGeom prst="rect">
            <a:avLst/>
          </a:prstGeom>
        </p:spPr>
        <p:txBody>
          <a:bodyPr wrap="none" fromWordArt="1">
            <a:prstTxWarp prst="textCascadeUp">
              <a:avLst>
                <a:gd name="adj" fmla="val 65861"/>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8678"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3153" y="1719263"/>
            <a:ext cx="9806079" cy="471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3000" fill="hold">
                                          <p:stCondLst>
                                            <p:cond delay="0"/>
                                          </p:stCondLst>
                                        </p:cTn>
                                        <p:tgtEl>
                                          <p:spTgt spid="28678"/>
                                        </p:tgtEl>
                                        <p:attrNameLst>
                                          <p:attrName>style.visibility</p:attrName>
                                        </p:attrNameLst>
                                      </p:cBhvr>
                                      <p:to>
                                        <p:strVal val="visible"/>
                                      </p:to>
                                    </p:set>
                                    <p:anim calcmode="lin" valueType="num">
                                      <p:cBhvr additive="base">
                                        <p:cTn id="7" dur="3000" fill="hold"/>
                                        <p:tgtEl>
                                          <p:spTgt spid="28678"/>
                                        </p:tgtEl>
                                        <p:attrNameLst>
                                          <p:attrName>ppt_x</p:attrName>
                                        </p:attrNameLst>
                                      </p:cBhvr>
                                      <p:tavLst>
                                        <p:tav tm="0">
                                          <p:val>
                                            <p:strVal val="1+#ppt_w/2"/>
                                          </p:val>
                                        </p:tav>
                                        <p:tav tm="100000">
                                          <p:val>
                                            <p:strVal val="#ppt_x"/>
                                          </p:val>
                                        </p:tav>
                                      </p:tavLst>
                                    </p:anim>
                                    <p:anim calcmode="lin" valueType="num">
                                      <p:cBhvr additive="base">
                                        <p:cTn id="8" dur="3000" fill="hold"/>
                                        <p:tgtEl>
                                          <p:spTgt spid="286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047478" y="2698750"/>
            <a:ext cx="9649486" cy="706438"/>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9699" name="AutoShape 2"/>
          <p:cNvSpPr>
            <a:spLocks noChangeArrowheads="1"/>
          </p:cNvSpPr>
          <p:nvPr/>
        </p:nvSpPr>
        <p:spPr bwMode="auto">
          <a:xfrm>
            <a:off x="571351" y="785813"/>
            <a:ext cx="5520946" cy="93821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970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51440" y="3714750"/>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70376" y="3643314"/>
            <a:ext cx="4287250" cy="240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850679" y="1785939"/>
            <a:ext cx="10957246"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本节课的成功之处是材料翔实，内容丰富，但在“国之交在于民相亲”突破难点上稍显不足，需要列举更具体实例让学生理解。</a:t>
            </a:r>
            <a:endParaRPr lang="en-US" altLang="zh-CN" sz="2800" b="1"/>
          </a:p>
        </p:txBody>
      </p:sp>
      <p:sp>
        <p:nvSpPr>
          <p:cNvPr id="30724" name="AutoShape 2"/>
          <p:cNvSpPr>
            <a:spLocks noChangeArrowheads="1"/>
          </p:cNvSpPr>
          <p:nvPr/>
        </p:nvSpPr>
        <p:spPr bwMode="auto">
          <a:xfrm>
            <a:off x="571351" y="785813"/>
            <a:ext cx="3428107" cy="78581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pPr algn="ctr"/>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1855835" y="2433639"/>
            <a:ext cx="63610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探究一  变化中的世界格局</a:t>
            </a:r>
            <a:endParaRPr lang="zh-CN" altLang="en-US" sz="40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1487630" y="3427413"/>
            <a:ext cx="9886491"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600" b="1">
                <a:latin typeface="黑体" panose="02010609060101010101" charset="-122"/>
                <a:ea typeface="黑体" panose="02010609060101010101" charset="-122"/>
              </a:rPr>
              <a:t>活动（一）  知悉世界格局的演变</a:t>
            </a:r>
            <a:endParaRPr lang="zh-CN" altLang="en-US" sz="3600" b="1">
              <a:latin typeface="黑体" panose="02010609060101010101" charset="-122"/>
              <a:ea typeface="黑体" panose="02010609060101010101" charset="-122"/>
            </a:endParaRPr>
          </a:p>
        </p:txBody>
      </p:sp>
      <p:sp>
        <p:nvSpPr>
          <p:cNvPr id="8196" name="AutoShape 2"/>
          <p:cNvSpPr>
            <a:spLocks noChangeArrowheads="1"/>
          </p:cNvSpPr>
          <p:nvPr/>
        </p:nvSpPr>
        <p:spPr bwMode="auto">
          <a:xfrm>
            <a:off x="264515" y="769939"/>
            <a:ext cx="5542106" cy="8588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linds(horizontal)">
                                      <p:cBhvr>
                                        <p:cTn id="12"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412876"/>
            <a:ext cx="10385895" cy="3478213"/>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第三单元  走向未来的少年</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第六课  我的毕业季</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第1课时  学无止境</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814706" y="765175"/>
            <a:ext cx="2721324" cy="7064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1362779" y="2151064"/>
            <a:ext cx="9463268"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黑体" panose="02010609060101010101" charset="-122"/>
                <a:ea typeface="黑体" panose="02010609060101010101" charset="-122"/>
              </a:rPr>
              <a:t>1</a:t>
            </a:r>
            <a:r>
              <a:rPr lang="zh-CN" altLang="zh-CN" sz="3200" b="1">
                <a:latin typeface="黑体" panose="02010609060101010101" charset="-122"/>
                <a:ea typeface="黑体" panose="02010609060101010101" charset="-122"/>
              </a:rPr>
              <a:t>、认识到保持正常学习压力的必要性，坦然面对学习压力。</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2</a:t>
            </a:r>
            <a:r>
              <a:rPr lang="zh-CN" altLang="zh-CN" sz="3200" b="1">
                <a:latin typeface="黑体" panose="02010609060101010101" charset="-122"/>
                <a:ea typeface="黑体" panose="02010609060101010101" charset="-122"/>
              </a:rPr>
              <a:t>、重视实践，在实践中学习，让学习成为学生的一种生活方式。</a:t>
            </a:r>
            <a:endParaRPr lang="en-US" altLang="zh-CN" sz="3200" b="1">
              <a:latin typeface="黑体" panose="02010609060101010101" charset="-122"/>
              <a:ea typeface="黑体" panose="02010609060101010101" charset="-122"/>
            </a:endParaRPr>
          </a:p>
          <a:p>
            <a:pPr eaLnBrk="1" hangingPunct="1"/>
            <a:r>
              <a:rPr lang="en-US" altLang="zh-CN" sz="3200" b="1">
                <a:latin typeface="黑体" panose="02010609060101010101" charset="-122"/>
                <a:ea typeface="黑体" panose="02010609060101010101" charset="-122"/>
              </a:rPr>
              <a:t>3</a:t>
            </a:r>
            <a:r>
              <a:rPr lang="zh-CN" altLang="zh-CN" sz="3200" b="1">
                <a:latin typeface="黑体" panose="02010609060101010101" charset="-122"/>
                <a:ea typeface="黑体" panose="02010609060101010101" charset="-122"/>
              </a:rPr>
              <a:t>、培养终身学习理念，学会主动学习。</a:t>
            </a:r>
            <a:endParaRPr lang="zh-CN" altLang="en-US" sz="32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465545" y="836614"/>
            <a:ext cx="5628867" cy="7778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100" name="图片 7"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4293" y="2112963"/>
            <a:ext cx="4807814"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文本框 99"/>
          <p:cNvSpPr txBox="1">
            <a:spLocks noChangeArrowheads="1"/>
          </p:cNvSpPr>
          <p:nvPr/>
        </p:nvSpPr>
        <p:spPr bwMode="auto">
          <a:xfrm>
            <a:off x="5542108" y="2112964"/>
            <a:ext cx="621503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latin typeface="宋体" panose="02010600030101010101" pitchFamily="2" charset="-122"/>
              </a:rPr>
              <a:t>     86</a:t>
            </a:r>
            <a:r>
              <a:rPr lang="zh-CN" altLang="zh-CN" sz="2400" b="1">
                <a:latin typeface="宋体" panose="02010600030101010101" pitchFamily="2" charset="-122"/>
              </a:rPr>
              <a:t>岁高龄的南京老人汪侠，这已经是自</a:t>
            </a:r>
            <a:r>
              <a:rPr lang="en-US" altLang="zh-CN" sz="2400" b="1">
                <a:latin typeface="宋体" panose="02010600030101010101" pitchFamily="2" charset="-122"/>
              </a:rPr>
              <a:t>2001</a:t>
            </a:r>
            <a:r>
              <a:rPr lang="zh-CN" altLang="zh-CN" sz="2400" b="1">
                <a:latin typeface="宋体" panose="02010600030101010101" pitchFamily="2" charset="-122"/>
              </a:rPr>
              <a:t>年高考打破年龄限制以来，他连续参加第</a:t>
            </a:r>
            <a:r>
              <a:rPr lang="en-US" altLang="zh-CN" sz="2400" b="1">
                <a:latin typeface="宋体" panose="02010600030101010101" pitchFamily="2" charset="-122"/>
              </a:rPr>
              <a:t>15</a:t>
            </a:r>
            <a:r>
              <a:rPr lang="zh-CN" altLang="zh-CN" sz="2400" b="1">
                <a:latin typeface="宋体" panose="02010600030101010101" pitchFamily="2" charset="-122"/>
              </a:rPr>
              <a:t>次高考。老人很执着，但也诠释了中国的一句古话：活到老，学到老。今天，我们就这一话题，展开学习</a:t>
            </a:r>
            <a:r>
              <a:rPr lang="en-US" altLang="zh-CN" sz="2400" b="1">
                <a:latin typeface="黑体" panose="02010609060101010101" charset="-122"/>
              </a:rPr>
              <a:t>——</a:t>
            </a:r>
            <a:endParaRPr lang="zh-CN" altLang="en-US" sz="24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100"/>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4101"/>
                                        </p:tgtEl>
                                        <p:attrNameLst>
                                          <p:attrName>style.visibility</p:attrName>
                                        </p:attrNameLst>
                                      </p:cBhvr>
                                      <p:to>
                                        <p:strVal val="visible"/>
                                      </p:to>
                                    </p:set>
                                    <p:animEffect transition="in" filter="wipe(down)">
                                      <p:cBhvr>
                                        <p:cTn id="11"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noChangeArrowheads="1"/>
          </p:cNvSpPr>
          <p:nvPr>
            <p:ph idx="4294967295"/>
          </p:nvPr>
        </p:nvSpPr>
        <p:spPr>
          <a:xfrm>
            <a:off x="2351005" y="2754314"/>
            <a:ext cx="8360771" cy="1349375"/>
          </a:xfrm>
        </p:spPr>
        <p:txBody>
          <a:bodyPr/>
          <a:lstStyle/>
          <a:p>
            <a:pPr marL="0" indent="0" algn="ctr" eaLnBrk="1" hangingPunct="1">
              <a:buFontTx/>
              <a:buNone/>
            </a:pPr>
            <a:r>
              <a:rPr lang="zh-CN" altLang="en-US" sz="4800" b="1" smtClean="0">
                <a:solidFill>
                  <a:srgbClr val="FF0000"/>
                </a:solidFill>
              </a:rPr>
              <a:t>学无止境</a:t>
            </a:r>
            <a:endParaRPr lang="zh-CN" altLang="en-US" sz="4800" b="1" smtClean="0">
              <a:solidFill>
                <a:srgbClr val="FF0000"/>
              </a:solidFill>
            </a:endParaRPr>
          </a:p>
        </p:txBody>
      </p:sp>
      <p:sp>
        <p:nvSpPr>
          <p:cNvPr id="5123" name="WordArt 10"/>
          <p:cNvSpPr>
            <a:spLocks noChangeArrowheads="1" noChangeShapeType="1" noTextEdit="1"/>
          </p:cNvSpPr>
          <p:nvPr/>
        </p:nvSpPr>
        <p:spPr bwMode="auto">
          <a:xfrm>
            <a:off x="814706" y="1412875"/>
            <a:ext cx="2592241" cy="719138"/>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 calcmode="lin" valueType="num">
                                      <p:cBhvr additive="base">
                                        <p:cTn id="7"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26913" y="1341438"/>
            <a:ext cx="11374120" cy="383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1、积极面对当下的学习：①面对当下的校园学习生活，我们要正确面对可能出现的困难和压力，调整</a:t>
            </a:r>
            <a:r>
              <a:rPr lang="zh-CN" altLang="en-US" b="1" u="sng">
                <a:solidFill>
                  <a:srgbClr val="FF0000"/>
                </a:solidFill>
                <a:ea typeface="黑体" panose="02010609060101010101" charset="-122"/>
              </a:rPr>
              <a:t>               </a:t>
            </a:r>
            <a:r>
              <a:rPr lang="zh-CN" altLang="en-US" b="1">
                <a:ea typeface="黑体" panose="02010609060101010101" charset="-122"/>
              </a:rPr>
              <a:t>，完成学习任务。②九年级阶段，有一些学习压力，感到担心、紧张、焦虑，是一种正常心理现象，我们要</a:t>
            </a:r>
            <a:r>
              <a:rPr lang="zh-CN" altLang="en-US" b="1" u="sng">
                <a:solidFill>
                  <a:srgbClr val="FF0000"/>
                </a:solidFill>
                <a:ea typeface="黑体" panose="02010609060101010101" charset="-122"/>
              </a:rPr>
              <a:t>                  </a:t>
            </a:r>
            <a:r>
              <a:rPr lang="zh-CN" altLang="en-US" b="1">
                <a:ea typeface="黑体" panose="02010609060101010101" charset="-122"/>
              </a:rPr>
              <a:t>。③</a:t>
            </a:r>
            <a:r>
              <a:rPr lang="zh-CN" altLang="en-US" b="1" u="sng">
                <a:solidFill>
                  <a:srgbClr val="FF0000"/>
                </a:solidFill>
                <a:ea typeface="黑体" panose="02010609060101010101" charset="-122"/>
              </a:rPr>
              <a:t>             </a:t>
            </a:r>
            <a:r>
              <a:rPr lang="zh-CN" altLang="en-US" b="1">
                <a:ea typeface="黑体" panose="02010609060101010101" charset="-122"/>
              </a:rPr>
              <a:t>对青少年来说既是权利，也是责任和义务，更是适应未来社会需要所必备的一种能力。因此，</a:t>
            </a:r>
            <a:r>
              <a:rPr lang="zh-CN" altLang="en-US" b="1" u="sng">
                <a:solidFill>
                  <a:srgbClr val="FF0000"/>
                </a:solidFill>
                <a:ea typeface="黑体" panose="02010609060101010101" charset="-122"/>
              </a:rPr>
              <a:t>                   </a:t>
            </a:r>
            <a:r>
              <a:rPr lang="zh-CN" altLang="en-US" b="1">
                <a:ea typeface="黑体" panose="02010609060101010101" charset="-122"/>
              </a:rPr>
              <a:t>应该成为我们的一种生活方式。</a:t>
            </a:r>
            <a:endParaRPr lang="zh-CN" altLang="en-US" b="1">
              <a:ea typeface="黑体" panose="02010609060101010101" charset="-122"/>
            </a:endParaRPr>
          </a:p>
          <a:p>
            <a:pPr>
              <a:lnSpc>
                <a:spcPct val="150000"/>
              </a:lnSpc>
            </a:pPr>
            <a:r>
              <a:rPr lang="zh-CN" altLang="en-US" b="1">
                <a:ea typeface="黑体" panose="02010609060101010101" charset="-122"/>
              </a:rPr>
              <a:t>2、在实践中学习：①我们不仅要重视书本知识的学习，而且要坚持在</a:t>
            </a:r>
            <a:r>
              <a:rPr lang="zh-CN" altLang="en-US" b="1" u="sng">
                <a:solidFill>
                  <a:srgbClr val="FF0000"/>
                </a:solidFill>
                <a:ea typeface="黑体" panose="02010609060101010101" charset="-122"/>
              </a:rPr>
              <a:t>         </a:t>
            </a:r>
            <a:r>
              <a:rPr lang="zh-CN" altLang="en-US" b="1">
                <a:ea typeface="黑体" panose="02010609060101010101" charset="-122"/>
              </a:rPr>
              <a:t>中学习。②在实践中，我们与外部世界打交道，了解客观实际，</a:t>
            </a:r>
            <a:r>
              <a:rPr lang="zh-CN" altLang="en-US" b="1" u="sng">
                <a:solidFill>
                  <a:srgbClr val="FF0000"/>
                </a:solidFill>
                <a:ea typeface="黑体" panose="02010609060101010101" charset="-122"/>
              </a:rPr>
              <a:t>                                     </a:t>
            </a:r>
            <a:r>
              <a:rPr lang="zh-CN" altLang="en-US" b="1">
                <a:ea typeface="黑体" panose="02010609060101010101" charset="-122"/>
              </a:rPr>
              <a:t>，从而正确认识世界、改造世界。③在实践中，我们锤炼自己，丰富人生经历，完善自我，</a:t>
            </a:r>
            <a:r>
              <a:rPr lang="zh-CN" altLang="en-US" b="1" u="sng">
                <a:solidFill>
                  <a:srgbClr val="FF0000"/>
                </a:solidFill>
                <a:ea typeface="黑体" panose="02010609060101010101" charset="-122"/>
              </a:rPr>
              <a:t>                             </a:t>
            </a:r>
            <a:r>
              <a:rPr lang="zh-CN" altLang="en-US" b="1">
                <a:ea typeface="黑体" panose="02010609060101010101" charset="-122"/>
              </a:rPr>
              <a:t>。④我们要</a:t>
            </a:r>
            <a:r>
              <a:rPr lang="zh-CN" altLang="en-US" b="1" u="sng">
                <a:solidFill>
                  <a:srgbClr val="FF0000"/>
                </a:solidFill>
                <a:ea typeface="黑体" panose="02010609060101010101" charset="-122"/>
              </a:rPr>
              <a:t>                         </a:t>
            </a:r>
            <a:r>
              <a:rPr lang="zh-CN" altLang="en-US" b="1">
                <a:ea typeface="黑体" panose="02010609060101010101" charset="-122"/>
              </a:rPr>
              <a:t>，积极参加社会调查、志愿服务、科学实验等各类社会实践活动，增强问题意识，培养问题研究能力。⑤必须树立</a:t>
            </a:r>
            <a:r>
              <a:rPr lang="zh-CN" altLang="en-US" b="1" u="sng">
                <a:solidFill>
                  <a:srgbClr val="FF0000"/>
                </a:solidFill>
                <a:ea typeface="黑体" panose="02010609060101010101" charset="-122"/>
              </a:rPr>
              <a:t>                        </a:t>
            </a:r>
            <a:r>
              <a:rPr lang="zh-CN" altLang="en-US" b="1">
                <a:ea typeface="黑体" panose="02010609060101010101" charset="-122"/>
              </a:rPr>
              <a:t>的理念，养成主动学习、不断探索的习惯，增强自我更新、学以致用的能力。</a:t>
            </a:r>
            <a:endParaRPr lang="zh-CN" altLang="en-US" b="1">
              <a:ea typeface="黑体" panose="02010609060101010101" charset="-122"/>
            </a:endParaRPr>
          </a:p>
        </p:txBody>
      </p:sp>
      <p:sp>
        <p:nvSpPr>
          <p:cNvPr id="6147" name="AutoShape 2"/>
          <p:cNvSpPr>
            <a:spLocks noChangeArrowheads="1"/>
          </p:cNvSpPr>
          <p:nvPr/>
        </p:nvSpPr>
        <p:spPr bwMode="auto">
          <a:xfrm>
            <a:off x="239122" y="620713"/>
            <a:ext cx="5597125" cy="6524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3694738" y="1773238"/>
            <a:ext cx="132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心态</a:t>
            </a:r>
            <a:endParaRPr lang="zh-CN" altLang="en-US" sz="2000"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8013730" y="2205038"/>
            <a:ext cx="1807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坦然面对</a:t>
            </a:r>
            <a:endParaRPr lang="zh-CN" altLang="en-US" sz="2000"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10125614" y="2205038"/>
            <a:ext cx="132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学习</a:t>
            </a:r>
            <a:endParaRPr lang="zh-CN" altLang="en-US" sz="2000"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2158439" y="3028950"/>
            <a:ext cx="132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学习</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9933047" y="3429000"/>
            <a:ext cx="132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实践</a:t>
            </a:r>
            <a:endParaRPr lang="zh-CN" altLang="en-US" sz="2000"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8111072" y="3892550"/>
            <a:ext cx="372859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把握事物的本来面目</a:t>
            </a:r>
            <a:endParaRPr lang="zh-CN" altLang="en-US" sz="2000"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1546882" y="4684713"/>
            <a:ext cx="291600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提升自身素质</a:t>
            </a:r>
            <a:endParaRPr lang="zh-CN" altLang="en-US" sz="2000"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5611938" y="4684713"/>
            <a:ext cx="249913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重视实践</a:t>
            </a:r>
            <a:endParaRPr lang="zh-CN" altLang="en-US" sz="2000" b="1">
              <a:solidFill>
                <a:srgbClr val="FF0000"/>
              </a:solidFill>
              <a:ea typeface="黑体" panose="02010609060101010101" charset="-122"/>
              <a:sym typeface="宋体" panose="02010600030101010101" pitchFamily="2" charset="-122"/>
            </a:endParaRPr>
          </a:p>
        </p:txBody>
      </p:sp>
      <p:sp>
        <p:nvSpPr>
          <p:cNvPr id="9" name="文本框 8"/>
          <p:cNvSpPr txBox="1">
            <a:spLocks noChangeArrowheads="1"/>
          </p:cNvSpPr>
          <p:nvPr/>
        </p:nvSpPr>
        <p:spPr bwMode="auto">
          <a:xfrm>
            <a:off x="1102498" y="5445125"/>
            <a:ext cx="188969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终身学习</a:t>
            </a:r>
            <a:endParaRPr lang="zh-CN" altLang="en-US" sz="2000"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ppt_x</p:attrName>
                                        </p:attrNameLst>
                                      </p:cBhvr>
                                      <p:tavLst>
                                        <p:tav tm="0">
                                          <p:val>
                                            <p:strVal val="#ppt_x"/>
                                          </p:val>
                                        </p:tav>
                                        <p:tav tm="100000">
                                          <p:val>
                                            <p:strVal val="#ppt_x"/>
                                          </p:val>
                                        </p:tav>
                                      </p:tavLst>
                                    </p:anim>
                                    <p:anim calcmode="lin" valueType="num">
                                      <p:cBhvr>
                                        <p:cTn id="4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ppt_x</p:attrName>
                                        </p:attrNameLst>
                                      </p:cBhvr>
                                      <p:tavLst>
                                        <p:tav tm="0">
                                          <p:val>
                                            <p:strVal val="#ppt_x"/>
                                          </p:val>
                                        </p:tav>
                                        <p:tav tm="100000">
                                          <p:val>
                                            <p:strVal val="#ppt_x"/>
                                          </p:val>
                                        </p:tav>
                                      </p:tavLst>
                                    </p:anim>
                                    <p:anim calcmode="lin" valueType="num">
                                      <p:cBhvr>
                                        <p:cTn id="4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P spid="5" grpId="0"/>
      <p:bldP spid="6" grpId="0"/>
      <p:bldP spid="7" grpId="0"/>
      <p:bldP spid="8" grpId="0"/>
      <p:bldP spid="9"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9461"/>
          <p:cNvSpPr txBox="1">
            <a:spLocks noChangeArrowheads="1"/>
          </p:cNvSpPr>
          <p:nvPr/>
        </p:nvSpPr>
        <p:spPr bwMode="auto">
          <a:xfrm>
            <a:off x="1955291" y="2492376"/>
            <a:ext cx="62087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latin typeface="黑体" panose="02010609060101010101" charset="-122"/>
                <a:ea typeface="黑体" panose="02010609060101010101" charset="-122"/>
              </a:rPr>
              <a:t>探究一  积极面对当下的学习</a:t>
            </a:r>
            <a:endParaRPr lang="zh-CN" altLang="en-US" sz="3600" b="1">
              <a:solidFill>
                <a:srgbClr val="FF0000"/>
              </a:solidFill>
              <a:latin typeface="黑体" panose="02010609060101010101" charset="-122"/>
              <a:ea typeface="黑体" panose="02010609060101010101" charset="-122"/>
            </a:endParaRPr>
          </a:p>
        </p:txBody>
      </p:sp>
      <p:sp>
        <p:nvSpPr>
          <p:cNvPr id="7171" name="文本框 1"/>
          <p:cNvSpPr txBox="1">
            <a:spLocks noChangeArrowheads="1"/>
          </p:cNvSpPr>
          <p:nvPr/>
        </p:nvSpPr>
        <p:spPr bwMode="auto">
          <a:xfrm>
            <a:off x="2255779" y="3429000"/>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学习压力大家谈</a:t>
            </a:r>
            <a:endParaRPr lang="zh-CN" altLang="en-US" sz="3200" b="1">
              <a:latin typeface="黑体" panose="02010609060101010101" charset="-122"/>
              <a:ea typeface="黑体" panose="02010609060101010101" charset="-122"/>
            </a:endParaRPr>
          </a:p>
        </p:txBody>
      </p:sp>
      <p:sp>
        <p:nvSpPr>
          <p:cNvPr id="7172" name="AutoShape 2"/>
          <p:cNvSpPr>
            <a:spLocks noChangeArrowheads="1"/>
          </p:cNvSpPr>
          <p:nvPr/>
        </p:nvSpPr>
        <p:spPr bwMode="auto">
          <a:xfrm>
            <a:off x="526914" y="765175"/>
            <a:ext cx="5374933" cy="7191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diamond(in)">
                                      <p:cBhvr>
                                        <p:cTn id="12"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36463" y="1125539"/>
            <a:ext cx="6219263" cy="304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2"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430" y="1125538"/>
            <a:ext cx="5076560" cy="309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99"/>
          <p:cNvSpPr txBox="1">
            <a:spLocks noChangeArrowheads="1"/>
          </p:cNvSpPr>
          <p:nvPr/>
        </p:nvSpPr>
        <p:spPr bwMode="auto">
          <a:xfrm>
            <a:off x="2926589" y="4437063"/>
            <a:ext cx="108556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latin typeface="Calibri" panose="020F0502020204030204" charset="0"/>
              </a:rPr>
              <a:t>图一</a:t>
            </a:r>
            <a:endParaRPr lang="zh-CN" altLang="en-US" sz="2000" b="1"/>
          </a:p>
        </p:txBody>
      </p:sp>
      <p:sp>
        <p:nvSpPr>
          <p:cNvPr id="8197" name="文本框 1"/>
          <p:cNvSpPr txBox="1">
            <a:spLocks noChangeArrowheads="1"/>
          </p:cNvSpPr>
          <p:nvPr/>
        </p:nvSpPr>
        <p:spPr bwMode="auto">
          <a:xfrm>
            <a:off x="8781879" y="4365626"/>
            <a:ext cx="108556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latin typeface="Calibri" panose="020F0502020204030204" charset="0"/>
              </a:rPr>
              <a:t>图二</a:t>
            </a:r>
            <a:endParaRPr lang="zh-CN" altLang="en-US" sz="2000" b="1"/>
          </a:p>
        </p:txBody>
      </p:sp>
      <p:sp>
        <p:nvSpPr>
          <p:cNvPr id="9222" name="文本框 4"/>
          <p:cNvSpPr txBox="1">
            <a:spLocks noChangeArrowheads="1"/>
          </p:cNvSpPr>
          <p:nvPr/>
        </p:nvSpPr>
        <p:spPr bwMode="auto">
          <a:xfrm>
            <a:off x="3119155" y="5157789"/>
            <a:ext cx="649012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Calibri" panose="020F0502020204030204" charset="0"/>
              </a:rPr>
              <a:t>讨论：图一、图二反映了什么？</a:t>
            </a:r>
            <a:endParaRPr lang="zh-CN" altLang="en-US" sz="2400" b="1">
              <a:solidFill>
                <a:srgbClr val="FF0000"/>
              </a:solidFill>
              <a:latin typeface="Calibri" panose="020F0502020204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heel(2)">
                                      <p:cBhvr>
                                        <p:cTn id="7" dur="20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wheel(3)">
                                      <p:cBhvr>
                                        <p:cTn id="12" dur="20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222"/>
                                        </p:tgtEl>
                                        <p:attrNameLst>
                                          <p:attrName>style.visibility</p:attrName>
                                        </p:attrNameLst>
                                      </p:cBhvr>
                                      <p:to>
                                        <p:strVal val="visible"/>
                                      </p:to>
                                    </p:set>
                                    <p:animEffect transition="in" filter="wipe(down)">
                                      <p:cBhvr>
                                        <p:cTn id="17"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5"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94901" y="817564"/>
            <a:ext cx="7199025" cy="40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文本框 99"/>
          <p:cNvSpPr txBox="1">
            <a:spLocks noChangeArrowheads="1"/>
          </p:cNvSpPr>
          <p:nvPr/>
        </p:nvSpPr>
        <p:spPr bwMode="auto">
          <a:xfrm>
            <a:off x="1680197" y="5381626"/>
            <a:ext cx="866549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a:solidFill>
                  <a:srgbClr val="FF0000"/>
                </a:solidFill>
                <a:latin typeface="Calibri" panose="020F0502020204030204" charset="0"/>
              </a:rPr>
              <a:t>讨论：我们应该怎样坦然面对学习压力？</a:t>
            </a:r>
            <a:endParaRPr lang="zh-CN" altLang="en-US" sz="2400" b="1">
              <a:solidFill>
                <a:srgbClr val="FF0000"/>
              </a:solidFill>
              <a:latin typeface="Calibri" panose="020F0502020204030204" charset="0"/>
            </a:endParaRPr>
          </a:p>
        </p:txBody>
      </p:sp>
      <p:sp>
        <p:nvSpPr>
          <p:cNvPr id="9220" name="文本框 2"/>
          <p:cNvSpPr txBox="1">
            <a:spLocks noChangeArrowheads="1"/>
          </p:cNvSpPr>
          <p:nvPr/>
        </p:nvSpPr>
        <p:spPr bwMode="auto">
          <a:xfrm>
            <a:off x="5552687" y="4864100"/>
            <a:ext cx="1083451"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latin typeface="Calibri" panose="020F0502020204030204" charset="0"/>
              </a:rPr>
              <a:t>图三</a:t>
            </a:r>
            <a:endParaRPr lang="zh-CN" altLang="en-US"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checkerboard(across)">
                                      <p:cBhvr>
                                        <p:cTn id="12"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6"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5720" y="860425"/>
            <a:ext cx="9137387" cy="429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文本框 99"/>
          <p:cNvSpPr txBox="1">
            <a:spLocks noChangeArrowheads="1"/>
          </p:cNvSpPr>
          <p:nvPr/>
        </p:nvSpPr>
        <p:spPr bwMode="auto">
          <a:xfrm>
            <a:off x="4837440" y="5457826"/>
            <a:ext cx="1085568"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a:latin typeface="Calibri" panose="020F0502020204030204" charset="0"/>
              </a:rPr>
              <a:t>图四</a:t>
            </a:r>
            <a:endParaRPr lang="zh-CN" altLang="en-US" sz="2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
          <p:cNvSpPr txBox="1">
            <a:spLocks noChangeArrowheads="1"/>
          </p:cNvSpPr>
          <p:nvPr/>
        </p:nvSpPr>
        <p:spPr bwMode="auto">
          <a:xfrm>
            <a:off x="1390289" y="2708275"/>
            <a:ext cx="1027162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ea typeface="黑体" panose="02010609060101010101" charset="-122"/>
              </a:rPr>
              <a:t>        小结：反映了部分学生学习压力过大。面对当下的校园学习生活，我们要正确面对可能出现的困难和压力，调整心态，完成学习任务。九年级阶段，有一些学习压力，感到担心、紧张、焦虑，是一种正常心理现象，我们要坦然面对。</a:t>
            </a:r>
            <a:endParaRPr lang="zh-CN" altLang="zh-CN" sz="2800" b="1">
              <a:ea typeface="黑体" panose="02010609060101010101" charset="-122"/>
            </a:endParaRPr>
          </a:p>
        </p:txBody>
      </p:sp>
      <p:sp>
        <p:nvSpPr>
          <p:cNvPr id="11267" name="WordArt 10"/>
          <p:cNvSpPr>
            <a:spLocks noChangeArrowheads="1" noChangeShapeType="1" noTextEdit="1"/>
          </p:cNvSpPr>
          <p:nvPr/>
        </p:nvSpPr>
        <p:spPr bwMode="auto">
          <a:xfrm>
            <a:off x="814706" y="1196975"/>
            <a:ext cx="2592241" cy="719138"/>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2" descr="Q}4UCF7Z`DYG5R~PKFUILN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20456" y="741363"/>
            <a:ext cx="9547913"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9461"/>
          <p:cNvSpPr txBox="1">
            <a:spLocks noChangeArrowheads="1"/>
          </p:cNvSpPr>
          <p:nvPr/>
        </p:nvSpPr>
        <p:spPr bwMode="auto">
          <a:xfrm>
            <a:off x="2926588" y="2420939"/>
            <a:ext cx="533190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探究二  在实践中学习</a:t>
            </a:r>
            <a:endParaRPr lang="zh-CN" altLang="en-US" sz="4000" b="1">
              <a:solidFill>
                <a:srgbClr val="FF0000"/>
              </a:solidFill>
              <a:latin typeface="黑体" panose="02010609060101010101" charset="-122"/>
              <a:ea typeface="黑体" panose="02010609060101010101" charset="-122"/>
            </a:endParaRPr>
          </a:p>
        </p:txBody>
      </p:sp>
      <p:sp>
        <p:nvSpPr>
          <p:cNvPr id="13315" name="文本框 1"/>
          <p:cNvSpPr txBox="1">
            <a:spLocks noChangeArrowheads="1"/>
          </p:cNvSpPr>
          <p:nvPr/>
        </p:nvSpPr>
        <p:spPr bwMode="auto">
          <a:xfrm>
            <a:off x="2446229" y="3429000"/>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重视实践  终身学习</a:t>
            </a:r>
            <a:endParaRPr lang="zh-CN" altLang="en-US" sz="3200" b="1">
              <a:latin typeface="黑体" panose="02010609060101010101" charset="-122"/>
              <a:ea typeface="黑体" panose="02010609060101010101" charset="-122"/>
            </a:endParaRPr>
          </a:p>
        </p:txBody>
      </p:sp>
      <p:sp>
        <p:nvSpPr>
          <p:cNvPr id="12292" name="AutoShape 2"/>
          <p:cNvSpPr>
            <a:spLocks noChangeArrowheads="1"/>
          </p:cNvSpPr>
          <p:nvPr/>
        </p:nvSpPr>
        <p:spPr bwMode="auto">
          <a:xfrm>
            <a:off x="336463" y="692150"/>
            <a:ext cx="5389745" cy="76358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ox(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ox(in)">
                                      <p:cBhvr>
                                        <p:cTn id="12" dur="2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487631" y="3651251"/>
            <a:ext cx="10364733"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sz="2800" b="1">
                <a:ea typeface="黑体" panose="02010609060101010101" charset="-122"/>
              </a:rPr>
              <a:t>    </a:t>
            </a:r>
            <a:r>
              <a:rPr lang="zh-CN" altLang="en-US" sz="3200" b="1">
                <a:ea typeface="黑体" panose="02010609060101010101" charset="-122"/>
              </a:rPr>
              <a:t>材料一    </a:t>
            </a:r>
            <a:endParaRPr lang="zh-CN" altLang="en-US" sz="3200" b="1">
              <a:ea typeface="黑体" panose="02010609060101010101" charset="-122"/>
            </a:endParaRPr>
          </a:p>
          <a:p>
            <a:pPr>
              <a:lnSpc>
                <a:spcPct val="150000"/>
              </a:lnSpc>
            </a:pPr>
            <a:r>
              <a:rPr lang="zh-CN" altLang="en-US" sz="2400" b="1">
                <a:ea typeface="黑体" panose="02010609060101010101" charset="-122"/>
              </a:rPr>
              <a:t>古人学问无遗力，少壮工夫老始成。</a:t>
            </a:r>
            <a:endParaRPr lang="zh-CN" altLang="en-US" sz="2400" b="1">
              <a:ea typeface="黑体" panose="02010609060101010101" charset="-122"/>
            </a:endParaRPr>
          </a:p>
          <a:p>
            <a:pPr>
              <a:lnSpc>
                <a:spcPct val="150000"/>
              </a:lnSpc>
            </a:pPr>
            <a:r>
              <a:rPr lang="zh-CN" altLang="en-US" sz="2400" b="1">
                <a:ea typeface="黑体" panose="02010609060101010101" charset="-122"/>
              </a:rPr>
              <a:t>纸上得来终觉浅，绝知此事要躬行。</a:t>
            </a:r>
            <a:endParaRPr lang="zh-CN" altLang="en-US" sz="2400" b="1">
              <a:ea typeface="黑体" panose="02010609060101010101" charset="-122"/>
            </a:endParaRPr>
          </a:p>
          <a:p>
            <a:pPr algn="r">
              <a:lnSpc>
                <a:spcPct val="150000"/>
              </a:lnSpc>
            </a:pPr>
            <a:r>
              <a:rPr lang="zh-CN" altLang="en-US" sz="2400" b="1">
                <a:ea typeface="黑体" panose="02010609060101010101" charset="-122"/>
              </a:rPr>
              <a:t>——（南宋）陆游《冬夜读书示子聿》</a:t>
            </a:r>
            <a:endParaRPr lang="zh-CN" altLang="en-US" sz="2400" b="1">
              <a:ea typeface="黑体" panose="02010609060101010101" charset="-122"/>
            </a:endParaRPr>
          </a:p>
        </p:txBody>
      </p:sp>
      <p:pic>
        <p:nvPicPr>
          <p:cNvPr id="15363" name="图片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247" y="649288"/>
            <a:ext cx="10021923" cy="326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plus(out)">
                                      <p:cBhvr>
                                        <p:cTn id="12" dur="2000"/>
                                        <p:tgtEl>
                                          <p:spTgt spid="153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blinds(horizontal)">
                                      <p:cBhvr>
                                        <p:cTn id="17"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4429" y="863601"/>
            <a:ext cx="9114110" cy="512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638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CADK23U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245579" y="620713"/>
            <a:ext cx="4124310" cy="5084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687" y="1676401"/>
            <a:ext cx="6627674"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12046" y="982663"/>
            <a:ext cx="10826047"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1600" b="1">
                <a:ea typeface="黑体" panose="02010609060101010101" charset="-122"/>
              </a:rPr>
              <a:t>         材料二    许振超是一名普通的码头工人，但他勤奋好学，成了一名“桥吊专家”；许振超只上过一年多的初中，可他凭借苦学苦练，成了码头上人人知晓的“许大拿”。许振超的脱颖而出，没有什么秘诀，用他的话说就是要学习。上个世纪七十年代，他刚进港口的时候，别人上班包里只拎个饭盒，他的包里却多一本书。到上海港学桥吊，别人周末去逛上海滩，而他一门心思地泡在码头上鼓捣图纸。许多人感到“老搬”不会有什么大作为，可许振超相信：知识可以改变命运，岗位能够成就事业！他说过一句令工友们感到震撼的话：一个人可以没文凭，但不可以没知识；可以不进大学殿堂，但不可以不学习。学无止境。“活到老，学到老”是句老话，许振超品出了这话的“个中三昧”。他用一种严谨的求学态度鞭策自己，警醒自己不能满足一知半解。他注意知识的更新，也注重不断地进取。基于这样的一种认识和百折不挠的钻研精神，许振超入港30年，实现了年年有创新。可贵的是他除了自己学，还带领着工友们一起学，他将自己多年来的驾驶、维修桥吊技术总结编制了一本《装卸桥司机操作手册》，把成才的经验教给大伙。在他的带动下，全队工人把学习的风气搅浓了，一批“桥吊专家”冒了出来。</a:t>
            </a:r>
            <a:endParaRPr lang="zh-CN" altLang="en-US" sz="16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3"/>
          <p:cNvSpPr txBox="1">
            <a:spLocks noChangeArrowheads="1"/>
          </p:cNvSpPr>
          <p:nvPr/>
        </p:nvSpPr>
        <p:spPr bwMode="auto">
          <a:xfrm>
            <a:off x="1007271" y="3141663"/>
            <a:ext cx="104620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000" b="1">
                <a:ea typeface="黑体" panose="02010609060101010101" charset="-122"/>
              </a:rPr>
              <a:t> </a:t>
            </a:r>
            <a:r>
              <a:rPr lang="zh-CN" altLang="zh-CN" sz="2800" b="1">
                <a:ea typeface="黑体" panose="02010609060101010101" charset="-122"/>
              </a:rPr>
              <a:t>       小结：材料一说明了我们不仅要重视书本知识的学习，而且要坚持在实践中学习。材料二说明了我们必须树立终身学习的理念，养成主动学习、不断探索的习惯，增强自我更新、学以致用的能力。</a:t>
            </a:r>
            <a:endParaRPr lang="zh-CN" altLang="zh-CN" sz="2800" b="1">
              <a:ea typeface="黑体" panose="02010609060101010101" charset="-122"/>
            </a:endParaRPr>
          </a:p>
        </p:txBody>
      </p:sp>
      <p:sp>
        <p:nvSpPr>
          <p:cNvPr id="18435" name="文本框 4"/>
          <p:cNvSpPr txBox="1">
            <a:spLocks noChangeArrowheads="1"/>
          </p:cNvSpPr>
          <p:nvPr/>
        </p:nvSpPr>
        <p:spPr bwMode="auto">
          <a:xfrm>
            <a:off x="2063214" y="2420939"/>
            <a:ext cx="70375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ea typeface="黑体" panose="02010609060101010101" charset="-122"/>
              </a:rPr>
              <a:t>探究：以上两则材料分别说明了哪些道理？</a:t>
            </a:r>
            <a:endParaRPr lang="zh-CN" altLang="en-US" sz="2800" b="1">
              <a:solidFill>
                <a:srgbClr val="FF0000"/>
              </a:solidFill>
              <a:ea typeface="黑体" panose="02010609060101010101" charset="-122"/>
            </a:endParaRPr>
          </a:p>
        </p:txBody>
      </p:sp>
      <p:sp>
        <p:nvSpPr>
          <p:cNvPr id="2" name="矩形 1"/>
          <p:cNvSpPr/>
          <p:nvPr/>
        </p:nvSpPr>
        <p:spPr>
          <a:xfrm rot="2244371">
            <a:off x="10039251" y="1484865"/>
            <a:ext cx="1210588" cy="70788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0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0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
        <p:nvSpPr>
          <p:cNvPr id="17413" name="WordArt 10"/>
          <p:cNvSpPr>
            <a:spLocks noChangeArrowheads="1" noChangeShapeType="1" noTextEdit="1"/>
          </p:cNvSpPr>
          <p:nvPr/>
        </p:nvSpPr>
        <p:spPr bwMode="auto">
          <a:xfrm>
            <a:off x="624255" y="1268414"/>
            <a:ext cx="2592241" cy="719137"/>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8434"/>
                                        </p:tgtEl>
                                        <p:attrNameLst>
                                          <p:attrName>style.visibility</p:attrName>
                                        </p:attrNameLst>
                                      </p:cBhvr>
                                      <p:to>
                                        <p:strVal val="visible"/>
                                      </p:to>
                                    </p:set>
                                    <p:anim calcmode="lin" valueType="num">
                                      <p:cBhvr additive="base">
                                        <p:cTn id="13" dur="500" fill="hold"/>
                                        <p:tgtEl>
                                          <p:spTgt spid="18434"/>
                                        </p:tgtEl>
                                        <p:attrNameLst>
                                          <p:attrName>ppt_x</p:attrName>
                                        </p:attrNameLst>
                                      </p:cBhvr>
                                      <p:tavLst>
                                        <p:tav tm="0">
                                          <p:val>
                                            <p:strVal val="1+#ppt_w/2"/>
                                          </p:val>
                                        </p:tav>
                                        <p:tav tm="100000">
                                          <p:val>
                                            <p:strVal val="#ppt_x"/>
                                          </p:val>
                                        </p:tav>
                                      </p:tavLst>
                                    </p:anim>
                                    <p:anim calcmode="lin" valueType="num">
                                      <p:cBhvr additive="base">
                                        <p:cTn id="14"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03149" y="4005263"/>
            <a:ext cx="3982529" cy="225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文本框 99"/>
          <p:cNvSpPr txBox="1">
            <a:spLocks noChangeArrowheads="1"/>
          </p:cNvSpPr>
          <p:nvPr/>
        </p:nvSpPr>
        <p:spPr bwMode="auto">
          <a:xfrm>
            <a:off x="624255" y="2305050"/>
            <a:ext cx="1084509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18436" name="AutoShape 2"/>
          <p:cNvSpPr>
            <a:spLocks noChangeArrowheads="1"/>
          </p:cNvSpPr>
          <p:nvPr/>
        </p:nvSpPr>
        <p:spPr bwMode="auto">
          <a:xfrm>
            <a:off x="588281" y="692151"/>
            <a:ext cx="5506132"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barn(inVertical)">
                                      <p:cBhvr>
                                        <p:cTn id="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19459"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19460"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19461" name="WordArt 10"/>
          <p:cNvSpPr>
            <a:spLocks noChangeArrowheads="1" noChangeShapeType="1" noTextEdit="1"/>
          </p:cNvSpPr>
          <p:nvPr/>
        </p:nvSpPr>
        <p:spPr bwMode="auto">
          <a:xfrm>
            <a:off x="526914" y="1052514"/>
            <a:ext cx="2592241" cy="719137"/>
          </a:xfrm>
          <a:prstGeom prst="rect">
            <a:avLst/>
          </a:prstGeom>
        </p:spPr>
        <p:txBody>
          <a:bodyPr wrap="none" fromWordArt="1">
            <a:prstTxWarp prst="textCascadeUp">
              <a:avLst>
                <a:gd name="adj" fmla="val 44444"/>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048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3214" y="2349501"/>
            <a:ext cx="9501358" cy="380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additive="base">
                                        <p:cTn id="7" dur="5000" fill="hold"/>
                                        <p:tgtEl>
                                          <p:spTgt spid="20486"/>
                                        </p:tgtEl>
                                        <p:attrNameLst>
                                          <p:attrName>ppt_x</p:attrName>
                                        </p:attrNameLst>
                                      </p:cBhvr>
                                      <p:tavLst>
                                        <p:tav tm="0">
                                          <p:val>
                                            <p:strVal val="1+#ppt_w/2"/>
                                          </p:val>
                                        </p:tav>
                                        <p:tav tm="100000">
                                          <p:val>
                                            <p:strVal val="#ppt_x"/>
                                          </p:val>
                                        </p:tav>
                                      </p:tavLst>
                                    </p:anim>
                                    <p:anim calcmode="lin" valueType="num">
                                      <p:cBhvr additive="base">
                                        <p:cTn id="8" dur="5000" fill="hold"/>
                                        <p:tgtEl>
                                          <p:spTgt spid="204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0483" name="AutoShape 2"/>
          <p:cNvSpPr>
            <a:spLocks noChangeArrowheads="1"/>
          </p:cNvSpPr>
          <p:nvPr/>
        </p:nvSpPr>
        <p:spPr bwMode="auto">
          <a:xfrm>
            <a:off x="336464" y="765175"/>
            <a:ext cx="5429952" cy="8509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0484"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33696" y="3933825"/>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505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26264" y="4076700"/>
            <a:ext cx="3413294"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TextBox 1"/>
          <p:cNvSpPr txBox="1">
            <a:spLocks noChangeArrowheads="1"/>
          </p:cNvSpPr>
          <p:nvPr/>
        </p:nvSpPr>
        <p:spPr bwMode="auto">
          <a:xfrm>
            <a:off x="1221000" y="2349500"/>
            <a:ext cx="974682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en-US" sz="2800" b="1"/>
              <a:t>本节课的成功之处是比较贴近学生生活实际，但在“重视实践”板块上缺少具体实例，有待改进。</a:t>
            </a:r>
            <a:endParaRPr lang="zh-CN" altLang="en-US" sz="2800" b="1"/>
          </a:p>
        </p:txBody>
      </p:sp>
      <p:sp>
        <p:nvSpPr>
          <p:cNvPr id="21508" name="AutoShape 2"/>
          <p:cNvSpPr>
            <a:spLocks noChangeArrowheads="1"/>
          </p:cNvSpPr>
          <p:nvPr/>
        </p:nvSpPr>
        <p:spPr bwMode="auto">
          <a:xfrm>
            <a:off x="526914" y="836613"/>
            <a:ext cx="2975258" cy="6477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grpId="0" nodeType="clickEffect">
                                  <p:stCondLst>
                                    <p:cond delay="0"/>
                                  </p:stCondLst>
                                  <p:childTnLst>
                                    <p:set>
                                      <p:cBhvr rctx="PPT">
                                        <p:cTn id="6" dur="indefinite"/>
                                        <p:tgtEl>
                                          <p:spTgt spid="22530"/>
                                        </p:tgtEl>
                                        <p:attrNameLst>
                                          <p:attrName>style.opacity</p:attrName>
                                        </p:attrNameLst>
                                      </p:cBhvr>
                                      <p:to>
                                        <p:strVal val="0.5"/>
                                      </p:to>
                                    </p:set>
                                    <p:animEffect filter="image" prLst="opacity: 0.5">
                                      <p:cBhvr rctx="IE">
                                        <p:cTn id="7" dur="indefinite"/>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70810" y="1484313"/>
            <a:ext cx="1084720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所谓“极”，指的是综合国力强、对国际事务影响大的国家或国家集团。所谓“化”，是指一种发展趋势，并非指现实，表明在多极格局形成之前有一个相当长的过渡期（或叫转换期）。两极格局终结后，世界并没有出现单极格局，正在走向多极化，这是当今国际形势的一个突出特点。</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2243138"/>
            <a:ext cx="10385895" cy="2400300"/>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lnSpc>
                <a:spcPts val="6000"/>
              </a:lnSpc>
              <a:buFont typeface="Arial" panose="020B0604020202020204" pitchFamily="34" charset="0"/>
              <a:buNone/>
              <a:defRPr/>
            </a:pPr>
            <a:r>
              <a:rPr lang="zh-CN" altLang="en-US" sz="4400" dirty="0" smtClean="0">
                <a:solidFill>
                  <a:srgbClr val="FF0000"/>
                </a:solidFill>
                <a:ea typeface="黑体" panose="02010609060101010101" charset="-122"/>
              </a:rPr>
              <a:t>第三单元  走向未来的少年</a:t>
            </a:r>
            <a:endParaRPr lang="zh-CN" altLang="en-US" sz="4400" dirty="0" smtClean="0">
              <a:solidFill>
                <a:srgbClr val="FF0000"/>
              </a:solidFill>
              <a:ea typeface="黑体" panose="02010609060101010101" charset="-122"/>
            </a:endParaRPr>
          </a:p>
          <a:p>
            <a:pPr algn="ctr">
              <a:lnSpc>
                <a:spcPts val="6000"/>
              </a:lnSpc>
              <a:buFont typeface="Arial" panose="020B0604020202020204" pitchFamily="34" charset="0"/>
              <a:buNone/>
              <a:defRPr/>
            </a:pPr>
            <a:r>
              <a:rPr lang="zh-CN" altLang="en-US" sz="4400" dirty="0" smtClean="0">
                <a:solidFill>
                  <a:schemeClr val="tx1">
                    <a:lumMod val="85000"/>
                    <a:lumOff val="15000"/>
                  </a:schemeClr>
                </a:solidFill>
                <a:effectLst>
                  <a:outerShdw blurRad="38100" dist="38100" dir="2700000" algn="tl">
                    <a:srgbClr val="C0C0C0"/>
                  </a:outerShdw>
                </a:effectLst>
                <a:ea typeface="黑体" panose="02010609060101010101" charset="-122"/>
              </a:rPr>
              <a:t>第六课  我的毕业季</a:t>
            </a: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多彩的职业</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66578" y="857251"/>
            <a:ext cx="2721324" cy="7143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100" name="文本框 99"/>
          <p:cNvSpPr txBox="1">
            <a:spLocks noChangeArrowheads="1"/>
          </p:cNvSpPr>
          <p:nvPr/>
        </p:nvSpPr>
        <p:spPr bwMode="auto">
          <a:xfrm>
            <a:off x="780847" y="1928813"/>
            <a:ext cx="11027077"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5000"/>
              </a:lnSpc>
            </a:pPr>
            <a:r>
              <a:rPr lang="zh-CN" altLang="zh-CN" sz="2800" noProof="1">
                <a:latin typeface="黑体" panose="02010609060101010101" charset="-122"/>
                <a:ea typeface="黑体" panose="02010609060101010101" charset="-122"/>
              </a:rPr>
              <a:t>1</a:t>
            </a:r>
            <a:r>
              <a:rPr lang="zh-CN" sz="2800" noProof="1">
                <a:latin typeface="黑体" panose="02010609060101010101" charset="-122"/>
                <a:ea typeface="黑体" panose="02010609060101010101" charset="-122"/>
              </a:rPr>
              <a:t>、了解在经济全球化时代，怎样做好职业准备。</a:t>
            </a:r>
            <a:endParaRPr lang="zh-CN" sz="2800" noProof="1">
              <a:latin typeface="黑体" panose="02010609060101010101" charset="-122"/>
              <a:ea typeface="黑体" panose="02010609060101010101" charset="-122"/>
            </a:endParaRPr>
          </a:p>
          <a:p>
            <a:pPr eaLnBrk="1" hangingPunct="1">
              <a:lnSpc>
                <a:spcPts val="5000"/>
              </a:lnSpc>
            </a:pPr>
            <a:r>
              <a:rPr lang="zh-CN" altLang="zh-CN" sz="2800" noProof="1">
                <a:latin typeface="黑体" panose="02010609060101010101" charset="-122"/>
                <a:ea typeface="黑体" panose="02010609060101010101" charset="-122"/>
              </a:rPr>
              <a:t>2</a:t>
            </a:r>
            <a:r>
              <a:rPr lang="zh-CN" sz="2800" noProof="1">
                <a:latin typeface="黑体" panose="02010609060101010101" charset="-122"/>
                <a:ea typeface="黑体" panose="02010609060101010101" charset="-122"/>
              </a:rPr>
              <a:t>、树立履行好工作职责，爱岗敬业意识。</a:t>
            </a:r>
            <a:endParaRPr lang="zh-CN" sz="2800" noProof="1">
              <a:latin typeface="黑体" panose="02010609060101010101" charset="-122"/>
              <a:ea typeface="黑体" panose="02010609060101010101" charset="-122"/>
            </a:endParaRPr>
          </a:p>
          <a:p>
            <a:pPr eaLnBrk="1" hangingPunct="1">
              <a:lnSpc>
                <a:spcPts val="5000"/>
              </a:lnSpc>
            </a:pPr>
            <a:r>
              <a:rPr lang="zh-CN" altLang="zh-CN" sz="2800" noProof="1">
                <a:latin typeface="黑体" panose="02010609060101010101" charset="-122"/>
                <a:ea typeface="黑体" panose="02010609060101010101" charset="-122"/>
              </a:rPr>
              <a:t>3</a:t>
            </a:r>
            <a:r>
              <a:rPr lang="zh-CN" sz="2800" noProof="1">
                <a:latin typeface="黑体" panose="02010609060101010101" charset="-122"/>
                <a:ea typeface="黑体" panose="02010609060101010101" charset="-122"/>
              </a:rPr>
              <a:t>、努力学习，提高自己的素养，为将来实现人生价值奠定基础</a:t>
            </a:r>
            <a:r>
              <a:rPr lang="zh-CN" sz="900" noProof="1">
                <a:latin typeface="Calibri" panose="020F0502020204030204" charset="0"/>
              </a:rPr>
              <a:t>。</a:t>
            </a:r>
            <a:endParaRPr lang="zh-CN" altLang="en-US" sz="1400"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randombar(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655996" y="846138"/>
            <a:ext cx="5628867" cy="9398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8"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40371" y="2239963"/>
            <a:ext cx="6708086" cy="361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circle(out)">
                                      <p:cBhvr>
                                        <p:cTn id="7"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文本框 99"/>
          <p:cNvSpPr txBox="1">
            <a:spLocks noChangeArrowheads="1"/>
          </p:cNvSpPr>
          <p:nvPr/>
        </p:nvSpPr>
        <p:spPr bwMode="auto">
          <a:xfrm>
            <a:off x="761802" y="1143001"/>
            <a:ext cx="1091280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latin typeface="Calibri" panose="020F0502020204030204" charset="0"/>
              </a:rPr>
              <a:t>    </a:t>
            </a:r>
            <a:r>
              <a:rPr lang="zh-CN" altLang="zh-CN" sz="2400" b="1">
                <a:latin typeface="Calibri" panose="020F0502020204030204" charset="0"/>
              </a:rPr>
              <a:t>在太原，</a:t>
            </a:r>
            <a:r>
              <a:rPr lang="en-US" altLang="zh-CN" sz="2400" b="1">
                <a:latin typeface="Calibri" panose="020F0502020204030204" charset="0"/>
              </a:rPr>
              <a:t>39</a:t>
            </a:r>
            <a:r>
              <a:rPr lang="zh-CN" altLang="zh-CN" sz="2400" b="1">
                <a:latin typeface="Calibri" panose="020F0502020204030204" charset="0"/>
              </a:rPr>
              <a:t>岁的王旭娟从事一项新职业，她的工作就是借助网购直播平台，通过试穿各种衣服以及即时互动，让女性选购到既称心也很搭的衣服。去年</a:t>
            </a:r>
            <a:r>
              <a:rPr lang="en-US" altLang="zh-CN" sz="2400" b="1">
                <a:latin typeface="Calibri" panose="020F0502020204030204" charset="0"/>
              </a:rPr>
              <a:t>10</a:t>
            </a:r>
            <a:r>
              <a:rPr lang="zh-CN" altLang="zh-CN" sz="2400" b="1">
                <a:latin typeface="Calibri" panose="020F0502020204030204" charset="0"/>
              </a:rPr>
              <a:t>月在某网站看到主播的招聘信息，就赶紧报了名。不久，她就被一家电商平台聘用。去年</a:t>
            </a:r>
            <a:r>
              <a:rPr lang="en-US" altLang="zh-CN" sz="2400" b="1">
                <a:latin typeface="Calibri" panose="020F0502020204030204" charset="0"/>
              </a:rPr>
              <a:t>11</a:t>
            </a:r>
            <a:r>
              <a:rPr lang="zh-CN" altLang="zh-CN" sz="2400" b="1">
                <a:latin typeface="Calibri" panose="020F0502020204030204" charset="0"/>
              </a:rPr>
              <a:t>月</a:t>
            </a:r>
            <a:r>
              <a:rPr lang="en-US" altLang="zh-CN" sz="2400" b="1">
                <a:latin typeface="Calibri" panose="020F0502020204030204" charset="0"/>
              </a:rPr>
              <a:t>10</a:t>
            </a:r>
            <a:r>
              <a:rPr lang="zh-CN" altLang="zh-CN" sz="2400" b="1">
                <a:latin typeface="Calibri" panose="020F0502020204030204" charset="0"/>
              </a:rPr>
              <a:t>日，她正式走上岗位。由于自身经验不足，学到的知识尚未融会贯通，她最初的直播只有几百人次的观看量，几乎没有粉丝。为此，她不断学习穿搭知识，提升自身能力。直到</a:t>
            </a:r>
            <a:r>
              <a:rPr lang="en-US" altLang="zh-CN" sz="2400" b="1">
                <a:latin typeface="Calibri" panose="020F0502020204030204" charset="0"/>
              </a:rPr>
              <a:t>3</a:t>
            </a:r>
            <a:r>
              <a:rPr lang="zh-CN" altLang="zh-CN" sz="2400" b="1">
                <a:latin typeface="Calibri" panose="020F0502020204030204" charset="0"/>
              </a:rPr>
              <a:t>月</a:t>
            </a:r>
            <a:r>
              <a:rPr lang="en-US" altLang="zh-CN" sz="2400" b="1">
                <a:latin typeface="Calibri" panose="020F0502020204030204" charset="0"/>
              </a:rPr>
              <a:t>4</a:t>
            </a:r>
            <a:r>
              <a:rPr lang="zh-CN" altLang="zh-CN" sz="2400" b="1">
                <a:latin typeface="Calibri" panose="020F0502020204030204" charset="0"/>
              </a:rPr>
              <a:t>日，她已拥有</a:t>
            </a:r>
            <a:r>
              <a:rPr lang="en-US" altLang="zh-CN" sz="2400" b="1">
                <a:latin typeface="Calibri" panose="020F0502020204030204" charset="0"/>
              </a:rPr>
              <a:t>19</a:t>
            </a:r>
            <a:r>
              <a:rPr lang="zh-CN" altLang="zh-CN" sz="2400" b="1">
                <a:latin typeface="Calibri" panose="020F0502020204030204" charset="0"/>
              </a:rPr>
              <a:t>万人次的观看量，粉丝量破万。王旭娟说，这短短的</a:t>
            </a:r>
            <a:r>
              <a:rPr lang="en-US" altLang="zh-CN" sz="2400" b="1">
                <a:latin typeface="Calibri" panose="020F0502020204030204" charset="0"/>
              </a:rPr>
              <a:t>3</a:t>
            </a:r>
            <a:r>
              <a:rPr lang="zh-CN" altLang="zh-CN" sz="2400" b="1">
                <a:latin typeface="Calibri" panose="020F0502020204030204" charset="0"/>
              </a:rPr>
              <a:t>个多月，她能取得如此骄人的成绩，与背后的努力分不开。</a:t>
            </a:r>
            <a:endParaRPr lang="zh-CN" altLang="zh-CN" sz="2400" b="1">
              <a:latin typeface="Calibri" panose="020F0502020204030204" charset="0"/>
            </a:endParaRPr>
          </a:p>
          <a:p>
            <a:pPr algn="r" eaLnBrk="1" hangingPunct="1"/>
            <a:r>
              <a:rPr lang="zh-CN" altLang="zh-CN" sz="2400" b="1"/>
              <a:t>——</a:t>
            </a:r>
            <a:r>
              <a:rPr lang="zh-CN" altLang="zh-CN" sz="2400" b="1">
                <a:latin typeface="Calibri" panose="020F0502020204030204" charset="0"/>
              </a:rPr>
              <a:t>《生活晨报》</a:t>
            </a:r>
            <a:r>
              <a:rPr lang="en-US" altLang="zh-CN" sz="2400" b="1">
                <a:latin typeface="Calibri" panose="020F0502020204030204" charset="0"/>
              </a:rPr>
              <a:t>2018</a:t>
            </a:r>
            <a:r>
              <a:rPr lang="zh-CN" altLang="zh-CN" sz="2400" b="1">
                <a:latin typeface="Calibri" panose="020F0502020204030204" charset="0"/>
              </a:rPr>
              <a:t>年</a:t>
            </a:r>
            <a:r>
              <a:rPr lang="en-US" altLang="zh-CN" sz="2400" b="1">
                <a:latin typeface="Calibri" panose="020F0502020204030204" charset="0"/>
              </a:rPr>
              <a:t>3</a:t>
            </a:r>
            <a:r>
              <a:rPr lang="zh-CN" altLang="zh-CN" sz="2400" b="1">
                <a:latin typeface="Calibri" panose="020F0502020204030204" charset="0"/>
              </a:rPr>
              <a:t>月</a:t>
            </a:r>
            <a:r>
              <a:rPr lang="en-US" altLang="zh-CN" sz="2400" b="1">
                <a:latin typeface="Calibri" panose="020F0502020204030204" charset="0"/>
              </a:rPr>
              <a:t>7</a:t>
            </a:r>
            <a:r>
              <a:rPr lang="zh-CN" altLang="zh-CN" sz="2400" b="1">
                <a:latin typeface="Calibri" panose="020F0502020204030204" charset="0"/>
              </a:rPr>
              <a:t>日</a:t>
            </a:r>
            <a:endParaRPr lang="zh-CN" altLang="zh-CN" sz="2400" b="1">
              <a:latin typeface="Calibri" panose="020F0502020204030204" charset="0"/>
            </a:endParaRPr>
          </a:p>
          <a:p>
            <a:pPr eaLnBrk="1" hangingPunct="1"/>
            <a:r>
              <a:rPr lang="zh-CN" altLang="zh-CN" sz="2400" b="1">
                <a:latin typeface="Calibri" panose="020F0502020204030204" charset="0"/>
              </a:rPr>
              <a:t>       </a:t>
            </a:r>
            <a:r>
              <a:rPr lang="zh-CN" altLang="zh-CN" sz="2400" b="1">
                <a:solidFill>
                  <a:srgbClr val="C00000"/>
                </a:solidFill>
                <a:latin typeface="Calibri" panose="020F0502020204030204" charset="0"/>
              </a:rPr>
              <a:t>网购直播平台是一项新事物，王旭娟从事的也是一项新职业。你还知道哪些新职业？</a:t>
            </a:r>
            <a:endParaRPr lang="zh-CN" altLang="en-US" sz="2400" b="1">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500" fill="hold"/>
                                        <p:tgtEl>
                                          <p:spTgt spid="51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descr="timg[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18016" y="3419475"/>
            <a:ext cx="4752795" cy="264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内容占位符 2"/>
          <p:cNvSpPr>
            <a:spLocks noGrp="1" noChangeArrowheads="1"/>
          </p:cNvSpPr>
          <p:nvPr>
            <p:ph idx="4294967295"/>
          </p:nvPr>
        </p:nvSpPr>
        <p:spPr>
          <a:xfrm>
            <a:off x="1923550" y="2071689"/>
            <a:ext cx="8360771" cy="1347787"/>
          </a:xfrm>
          <a:solidFill>
            <a:srgbClr val="FFFF00"/>
          </a:solidFill>
        </p:spPr>
        <p:txBody>
          <a:bodyPr/>
          <a:lstStyle/>
          <a:p>
            <a:pPr marL="0" indent="0" algn="ctr" eaLnBrk="1" hangingPunct="1">
              <a:buFontTx/>
              <a:buNone/>
            </a:pPr>
            <a:r>
              <a:rPr lang="zh-CN" altLang="en-US" sz="6600" b="1" smtClean="0">
                <a:solidFill>
                  <a:srgbClr val="FF0000"/>
                </a:solidFill>
              </a:rPr>
              <a:t>多彩的职业</a:t>
            </a:r>
            <a:endParaRPr lang="zh-CN" altLang="en-US" sz="6600" b="1" smtClean="0">
              <a:solidFill>
                <a:srgbClr val="FF0000"/>
              </a:solidFill>
            </a:endParaRPr>
          </a:p>
        </p:txBody>
      </p:sp>
      <p:sp>
        <p:nvSpPr>
          <p:cNvPr id="6148" name="WordArt 10"/>
          <p:cNvSpPr>
            <a:spLocks noChangeArrowheads="1" noChangeShapeType="1" noTextEdit="1"/>
          </p:cNvSpPr>
          <p:nvPr/>
        </p:nvSpPr>
        <p:spPr bwMode="auto">
          <a:xfrm>
            <a:off x="571351" y="852489"/>
            <a:ext cx="2592242" cy="719137"/>
          </a:xfrm>
          <a:prstGeom prst="rect">
            <a:avLst/>
          </a:prstGeom>
        </p:spPr>
        <p:txBody>
          <a:bodyPr wrap="none" fromWordArt="1">
            <a:prstTxWarp prst="textCascadeUp">
              <a:avLst>
                <a:gd name="adj" fmla="val 89949"/>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blinds(horizontal)">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61802" y="1714500"/>
            <a:ext cx="1095089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1、职业准备：①做好职业准备，进行职业选择，要考虑自己的</a:t>
            </a:r>
            <a:r>
              <a:rPr lang="zh-CN" altLang="en-US" sz="2000" b="1" u="sng">
                <a:solidFill>
                  <a:srgbClr val="FF0000"/>
                </a:solidFill>
                <a:ea typeface="黑体" panose="02010609060101010101" charset="-122"/>
              </a:rPr>
              <a:t> </a:t>
            </a:r>
            <a:endParaRPr lang="zh-CN" altLang="en-US" sz="2000" b="1" u="sng">
              <a:solidFill>
                <a:srgbClr val="FF0000"/>
              </a:solidFill>
              <a:ea typeface="黑体" panose="02010609060101010101" charset="-122"/>
            </a:endParaRPr>
          </a:p>
          <a:p>
            <a:pPr>
              <a:lnSpc>
                <a:spcPct val="150000"/>
              </a:lnSpc>
            </a:pPr>
            <a:r>
              <a:rPr lang="zh-CN" altLang="en-US" sz="2000" b="1" u="sng">
                <a:solidFill>
                  <a:srgbClr val="FF0000"/>
                </a:solidFill>
                <a:ea typeface="黑体" panose="02010609060101010101" charset="-122"/>
              </a:rPr>
              <a:t>                     </a:t>
            </a:r>
            <a:r>
              <a:rPr lang="zh-CN" altLang="en-US" sz="2000" b="1">
                <a:ea typeface="黑体" panose="02010609060101010101" charset="-122"/>
              </a:rPr>
              <a:t>，明白自己想做什么；要把握自己的个性特长，清楚自己适合做什么；要结合自己的能力和经验，思考自己能够做什么。当经验、能力与职业的要求差距较大时，要加强学习，提高自身素质，适应工作岗位的要求，满足国家与社会发展的需要。②在经济全球化时代，人们的职业选择越来越丰富，人们的就业方式越来越多样。除传统就业方式外，国家鼓励劳动者</a:t>
            </a:r>
            <a:r>
              <a:rPr lang="zh-CN" altLang="en-US" sz="2000" b="1" u="sng">
                <a:solidFill>
                  <a:srgbClr val="FF0000"/>
                </a:solidFill>
                <a:ea typeface="黑体" panose="02010609060101010101" charset="-122"/>
              </a:rPr>
              <a:t>                    </a:t>
            </a:r>
            <a:r>
              <a:rPr lang="zh-CN" altLang="en-US" sz="2000" b="1">
                <a:ea typeface="黑体" panose="02010609060101010101" charset="-122"/>
              </a:rPr>
              <a:t>和</a:t>
            </a:r>
            <a:r>
              <a:rPr lang="zh-CN" altLang="en-US" sz="2000" b="1" u="sng">
                <a:solidFill>
                  <a:srgbClr val="FF0000"/>
                </a:solidFill>
                <a:ea typeface="黑体" panose="02010609060101010101" charset="-122"/>
              </a:rPr>
              <a:t>                      </a:t>
            </a:r>
            <a:r>
              <a:rPr lang="zh-CN" altLang="en-US" sz="2000" b="1">
                <a:ea typeface="黑体" panose="02010609060101010101" charset="-122"/>
              </a:rPr>
              <a:t>。③我们要顺应时代的变化，抓住机遇，做好多方面的准备，努力提升</a:t>
            </a:r>
            <a:endParaRPr lang="zh-CN" altLang="en-US" sz="2000" b="1" u="sng">
              <a:solidFill>
                <a:srgbClr val="FF0000"/>
              </a:solidFill>
              <a:ea typeface="黑体" panose="02010609060101010101" charset="-122"/>
            </a:endParaRPr>
          </a:p>
          <a:p>
            <a:pPr>
              <a:lnSpc>
                <a:spcPct val="150000"/>
              </a:lnSpc>
            </a:pPr>
            <a:r>
              <a:rPr lang="zh-CN" altLang="en-US" sz="2000" b="1" u="sng">
                <a:solidFill>
                  <a:srgbClr val="FF0000"/>
                </a:solidFill>
                <a:ea typeface="黑体" panose="02010609060101010101" charset="-122"/>
              </a:rPr>
              <a:t>                      </a:t>
            </a:r>
            <a:r>
              <a:rPr lang="zh-CN" altLang="en-US" sz="2000" b="1">
                <a:ea typeface="黑体" panose="02010609060101010101" charset="-122"/>
              </a:rPr>
              <a:t>，迎接未来世界的挑战。</a:t>
            </a:r>
            <a:endParaRPr lang="zh-CN" altLang="en-US" sz="2000" b="1">
              <a:ea typeface="黑体" panose="02010609060101010101" charset="-122"/>
            </a:endParaRPr>
          </a:p>
        </p:txBody>
      </p:sp>
      <p:sp>
        <p:nvSpPr>
          <p:cNvPr id="7171" name="AutoShape 2"/>
          <p:cNvSpPr>
            <a:spLocks noChangeArrowheads="1"/>
          </p:cNvSpPr>
          <p:nvPr/>
        </p:nvSpPr>
        <p:spPr bwMode="auto">
          <a:xfrm>
            <a:off x="590397" y="839789"/>
            <a:ext cx="5504016"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1047478" y="2274888"/>
            <a:ext cx="152571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兴趣爱好</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4475585" y="4560888"/>
            <a:ext cx="178600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自主创业</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6883725" y="4560888"/>
            <a:ext cx="150879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自谋职业</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1237928" y="5429250"/>
            <a:ext cx="1565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自身素质</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47478" y="1785939"/>
            <a:ext cx="1018909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2、敬业精神：①一个人只有热爱自己的职业，才能全身心、富有激情地投入工作，创造出</a:t>
            </a:r>
            <a:r>
              <a:rPr lang="zh-CN" altLang="en-US" sz="2000" b="1" u="sng">
                <a:solidFill>
                  <a:srgbClr val="FF0000"/>
                </a:solidFill>
                <a:ea typeface="黑体" panose="02010609060101010101" charset="-122"/>
              </a:rPr>
              <a:t>             </a:t>
            </a:r>
            <a:r>
              <a:rPr lang="zh-CN" altLang="en-US" sz="2000" b="1">
                <a:ea typeface="黑体" panose="02010609060101010101" charset="-122"/>
              </a:rPr>
              <a:t>财富和</a:t>
            </a:r>
            <a:r>
              <a:rPr lang="zh-CN" altLang="en-US" sz="2000" b="1" u="sng">
                <a:solidFill>
                  <a:srgbClr val="FF0000"/>
                </a:solidFill>
                <a:ea typeface="黑体" panose="02010609060101010101" charset="-122"/>
              </a:rPr>
              <a:t>               </a:t>
            </a:r>
            <a:r>
              <a:rPr lang="zh-CN" altLang="en-US" sz="2000" b="1">
                <a:ea typeface="黑体" panose="02010609060101010101" charset="-122"/>
              </a:rPr>
              <a:t>财富。②在未来的工作中要处理好职业与</a:t>
            </a:r>
            <a:r>
              <a:rPr lang="zh-CN" altLang="en-US" sz="2000" b="1" u="sng">
                <a:solidFill>
                  <a:srgbClr val="FF0000"/>
                </a:solidFill>
                <a:ea typeface="黑体" panose="02010609060101010101" charset="-122"/>
              </a:rPr>
              <a:t>               </a:t>
            </a:r>
            <a:r>
              <a:rPr lang="zh-CN" altLang="en-US" sz="2000" b="1">
                <a:ea typeface="黑体" panose="02010609060101010101" charset="-122"/>
              </a:rPr>
              <a:t>的关系，在工作中培养兴趣，履行好工作职责，</a:t>
            </a:r>
            <a:r>
              <a:rPr lang="zh-CN" altLang="en-US" sz="2000" b="1" u="sng">
                <a:solidFill>
                  <a:srgbClr val="FF0000"/>
                </a:solidFill>
                <a:ea typeface="黑体" panose="02010609060101010101" charset="-122"/>
              </a:rPr>
              <a:t>                         </a:t>
            </a:r>
            <a:r>
              <a:rPr lang="zh-CN" altLang="en-US" sz="2000" b="1">
                <a:ea typeface="黑体" panose="02010609060101010101" charset="-122"/>
              </a:rPr>
              <a:t>。</a:t>
            </a:r>
            <a:endParaRPr lang="zh-CN" altLang="en-US" sz="2000" b="1">
              <a:ea typeface="黑体" panose="02010609060101010101" charset="-122"/>
            </a:endParaRPr>
          </a:p>
        </p:txBody>
      </p:sp>
      <p:sp>
        <p:nvSpPr>
          <p:cNvPr id="5" name="文本框 4"/>
          <p:cNvSpPr txBox="1">
            <a:spLocks noChangeArrowheads="1"/>
          </p:cNvSpPr>
          <p:nvPr/>
        </p:nvSpPr>
        <p:spPr bwMode="auto">
          <a:xfrm>
            <a:off x="4960175" y="234632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物质</a:t>
            </a:r>
            <a:endParaRPr lang="zh-CN" altLang="en-US"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7436030" y="2346325"/>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精神</a:t>
            </a:r>
            <a:endParaRPr lang="zh-CN" altLang="en-US"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5142161" y="2786063"/>
            <a:ext cx="1324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兴趣</a:t>
            </a:r>
            <a:endParaRPr lang="zh-CN" altLang="en-US"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3999458" y="3275013"/>
            <a:ext cx="1551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爱岗敬业</a:t>
            </a:r>
            <a:endParaRPr lang="zh-CN" altLang="en-US" b="1">
              <a:solidFill>
                <a:srgbClr val="FF0000"/>
              </a:solidFill>
              <a:ea typeface="黑体" panose="02010609060101010101" charset="-122"/>
              <a:sym typeface="宋体" panose="02010600030101010101" pitchFamily="2" charset="-122"/>
            </a:endParaRPr>
          </a:p>
        </p:txBody>
      </p:sp>
      <p:sp>
        <p:nvSpPr>
          <p:cNvPr id="8199" name="AutoShape 2"/>
          <p:cNvSpPr>
            <a:spLocks noChangeArrowheads="1"/>
          </p:cNvSpPr>
          <p:nvPr/>
        </p:nvSpPr>
        <p:spPr bwMode="auto">
          <a:xfrm>
            <a:off x="590397" y="839789"/>
            <a:ext cx="5504016"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100000">
                                          <p:val>
                                            <p:strVal val="#ppt_x"/>
                                          </p:val>
                                        </p:tav>
                                      </p:tavLst>
                                    </p:anim>
                                    <p:anim calcmode="lin" valueType="num">
                                      <p:cBhvr>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ppt_x</p:attrName>
                                        </p:attrNameLst>
                                      </p:cBhvr>
                                      <p:tavLst>
                                        <p:tav tm="0">
                                          <p:val>
                                            <p:strVal val="#ppt_x"/>
                                          </p:val>
                                        </p:tav>
                                        <p:tav tm="100000">
                                          <p:val>
                                            <p:strVal val="#ppt_x"/>
                                          </p:val>
                                        </p:tav>
                                      </p:tavLst>
                                    </p:anim>
                                    <p:anim calcmode="lin" valueType="num">
                                      <p:cBhvr>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5" grpId="0"/>
      <p:bldP spid="6" grpId="0"/>
      <p:bldP spid="7" grpId="0"/>
      <p:bldP spid="8"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2175367" y="2571751"/>
            <a:ext cx="5756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探究一  职业准备：</a:t>
            </a:r>
            <a:endParaRPr lang="zh-CN" altLang="en-US" sz="48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1428379" y="4000500"/>
            <a:ext cx="9882259"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怎样进行职业生涯规划</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594630" y="857251"/>
            <a:ext cx="5690234" cy="8302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 descr="timgCAIVQY4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6844" y="1206500"/>
            <a:ext cx="9313023"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wheel(1)">
                                      <p:cBhvr>
                                        <p:cTn id="7" dur="2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文本框 99"/>
          <p:cNvSpPr txBox="1">
            <a:spLocks noChangeArrowheads="1"/>
          </p:cNvSpPr>
          <p:nvPr/>
        </p:nvSpPr>
        <p:spPr bwMode="auto">
          <a:xfrm>
            <a:off x="924743" y="1143000"/>
            <a:ext cx="10597506" cy="3847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b="1">
                <a:solidFill>
                  <a:srgbClr val="C00000"/>
                </a:solidFill>
                <a:latin typeface="宋体" panose="02010600030101010101" pitchFamily="2" charset="-122"/>
              </a:rPr>
              <a:t>    </a:t>
            </a:r>
            <a:r>
              <a:rPr lang="zh-CN" altLang="zh-CN" sz="2400" b="1">
                <a:solidFill>
                  <a:srgbClr val="C00000"/>
                </a:solidFill>
                <a:latin typeface="宋体" panose="02010600030101010101" pitchFamily="2" charset="-122"/>
              </a:rPr>
              <a:t>材料一</a:t>
            </a:r>
            <a:r>
              <a:rPr lang="en-US" altLang="zh-CN" sz="2400" b="1">
                <a:solidFill>
                  <a:srgbClr val="C00000"/>
                </a:solidFill>
                <a:latin typeface="宋体" panose="02010600030101010101" pitchFamily="2" charset="-122"/>
              </a:rPr>
              <a:t>    </a:t>
            </a:r>
            <a:endParaRPr lang="en-US" altLang="zh-CN" sz="2000" b="1">
              <a:solidFill>
                <a:srgbClr val="C00000"/>
              </a:solidFill>
              <a:latin typeface="宋体" panose="02010600030101010101" pitchFamily="2" charset="-122"/>
            </a:endParaRPr>
          </a:p>
          <a:p>
            <a:pPr eaLnBrk="1" hangingPunct="1"/>
            <a:r>
              <a:rPr lang="en-US" altLang="zh-CN" sz="2000" b="1">
                <a:latin typeface="宋体" panose="02010600030101010101" pitchFamily="2" charset="-122"/>
              </a:rPr>
              <a:t>    </a:t>
            </a:r>
            <a:r>
              <a:rPr lang="zh-CN" altLang="zh-CN" sz="2000" b="1">
                <a:latin typeface="宋体" panose="02010600030101010101" pitchFamily="2" charset="-122"/>
              </a:rPr>
              <a:t>一个美国小伙子立志做一名优秀的商人。</a:t>
            </a:r>
            <a:r>
              <a:rPr lang="en-US" altLang="zh-CN" sz="2000" b="1">
                <a:latin typeface="宋体" panose="02010600030101010101" pitchFamily="2" charset="-122"/>
              </a:rPr>
              <a:t> </a:t>
            </a:r>
            <a:r>
              <a:rPr lang="zh-CN" altLang="zh-CN" sz="2000" b="1">
                <a:latin typeface="宋体" panose="02010600030101010101" pitchFamily="2" charset="-122"/>
              </a:rPr>
              <a:t>中学毕业后考入麻省理工学院，没有去读贸易专业，而是选择了工科中最普通最基础的专业－－－机械</a:t>
            </a:r>
            <a:r>
              <a:rPr lang="en-US" altLang="zh-CN" sz="2000" b="1">
                <a:latin typeface="宋体" panose="02010600030101010101" pitchFamily="2" charset="-122"/>
              </a:rPr>
              <a:t> </a:t>
            </a:r>
            <a:r>
              <a:rPr lang="zh-CN" altLang="zh-CN" sz="2000" b="1">
                <a:latin typeface="宋体" panose="02010600030101010101" pitchFamily="2" charset="-122"/>
              </a:rPr>
              <a:t>专业。</a:t>
            </a:r>
            <a:r>
              <a:rPr lang="en-US" altLang="zh-CN" sz="2000" b="1">
                <a:latin typeface="宋体" panose="02010600030101010101" pitchFamily="2" charset="-122"/>
              </a:rPr>
              <a:t> </a:t>
            </a:r>
            <a:r>
              <a:rPr lang="zh-CN" altLang="zh-CN" sz="2000" b="1">
                <a:latin typeface="宋体" panose="02010600030101010101" pitchFamily="2" charset="-122"/>
              </a:rPr>
              <a:t>大学毕业后，这位小伙子没有马上投入商海，而是考入芝加哥大学，攻读为期三年的经济学硕士学位。</a:t>
            </a:r>
            <a:r>
              <a:rPr lang="en-US" altLang="zh-CN" sz="2000" b="1">
                <a:latin typeface="宋体" panose="02010600030101010101" pitchFamily="2" charset="-122"/>
              </a:rPr>
              <a:t> </a:t>
            </a:r>
            <a:r>
              <a:rPr lang="zh-CN" altLang="zh-CN" sz="2000" b="1">
                <a:latin typeface="宋体" panose="02010600030101010101" pitchFamily="2" charset="-122"/>
              </a:rPr>
              <a:t>出人意料的是，获得硕士学位后，他还是没有从事商业活动，而是考了公务员。</a:t>
            </a:r>
            <a:r>
              <a:rPr lang="en-US" altLang="zh-CN" sz="2000" b="1">
                <a:latin typeface="宋体" panose="02010600030101010101" pitchFamily="2" charset="-122"/>
              </a:rPr>
              <a:t> </a:t>
            </a:r>
            <a:r>
              <a:rPr lang="zh-CN" altLang="zh-CN" sz="2000" b="1">
                <a:latin typeface="宋体" panose="02010600030101010101" pitchFamily="2" charset="-122"/>
              </a:rPr>
              <a:t>在政府部门工作了五年后，他辞职下海经商。又过了两年，他开办了自己的商贸公司。20 年后，他的公 司资产从最初的20 万美元发展到２亿美元。 这位小伙子就是美国知名企业家比尔拉福。1994 年10 月，比尔拉福率团来中国进行商业考察，在北京长城饭店接受《中国青年报》记者采访 时，他谈到他的成功应感激他的父亲的指导，他们共同制定了一个重要的生涯规划。最终这个生涯设计方 案使他功成名就。 我们来看一下这个成功的简图： 工科学习工学学士经济学学习经济学硕士政府部门工作锻炼处世能力，建立广泛的人际关系 大公司 工作熟悉商务环境开公司事业成功。</a:t>
            </a:r>
            <a:endParaRPr lang="zh-CN" altLang="en-US" sz="20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circle(out)">
                                      <p:cBhvr>
                                        <p:cTn id="7"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5126"/>
          <p:cNvSpPr/>
          <p:nvPr/>
        </p:nvSpPr>
        <p:spPr>
          <a:xfrm>
            <a:off x="1843560" y="663576"/>
            <a:ext cx="8316969" cy="2050415"/>
          </a:xfrm>
          <a:prstGeom prst="rect">
            <a:avLst/>
          </a:prstGeom>
        </p:spPr>
        <p:txBody>
          <a:bodyPr wrap="none" fromWordArt="1">
            <a:prstTxWarp prst="textPlain">
              <a:avLst>
                <a:gd name="adj" fmla="val 50000"/>
              </a:avLst>
            </a:prstTxWarp>
            <a:normAutofit/>
          </a:bodyPr>
          <a:lstStyle/>
          <a:p>
            <a:pPr algn="ctr"/>
            <a:r>
              <a:rPr lang="zh-CN" altLang="en-US" sz="3600" b="1">
                <a:solidFill>
                  <a:srgbClr val="FF0000"/>
                </a:solidFill>
                <a:effectLst>
                  <a:outerShdw dist="35921" dir="2699999" algn="ctr" rotWithShape="0">
                    <a:srgbClr val="C0C0C0">
                      <a:alpha val="75000"/>
                    </a:srgbClr>
                  </a:outerShdw>
                </a:effectLst>
                <a:latin typeface="黑体" panose="02010609060101010101" charset="-122"/>
                <a:ea typeface="黑体" panose="02010609060101010101" charset="-122"/>
              </a:rPr>
              <a:t>第一课：同住地球村</a:t>
            </a:r>
            <a:endParaRPr lang="zh-CN" altLang="en-US" sz="3600" b="1">
              <a:solidFill>
                <a:srgbClr val="FF0000"/>
              </a:solidFill>
              <a:effectLst>
                <a:outerShdw dist="35921" dir="2699999" algn="ctr" rotWithShape="0">
                  <a:srgbClr val="C0C0C0">
                    <a:alpha val="75000"/>
                  </a:srgbClr>
                </a:outerShdw>
              </a:effectLst>
              <a:latin typeface="黑体" panose="02010609060101010101" charset="-122"/>
              <a:ea typeface="黑体" panose="02010609060101010101" charset="-122"/>
            </a:endParaRPr>
          </a:p>
          <a:p>
            <a:pPr algn="ctr"/>
            <a:r>
              <a:rPr lang="zh-CN" altLang="en-US" sz="3600" b="1">
                <a:solidFill>
                  <a:schemeClr val="tx1"/>
                </a:solidFill>
                <a:effectLst>
                  <a:outerShdw dist="35921" dir="2699999" algn="ctr" rotWithShape="0">
                    <a:srgbClr val="C0C0C0">
                      <a:alpha val="75000"/>
                    </a:srgbClr>
                  </a:outerShdw>
                </a:effectLst>
                <a:latin typeface="黑体" panose="02010609060101010101" charset="-122"/>
                <a:ea typeface="黑体" panose="02010609060101010101" charset="-122"/>
              </a:rPr>
              <a:t>第一课时：开放互动的世界</a:t>
            </a:r>
            <a:endParaRPr lang="zh-CN" altLang="en-US" sz="3600" b="1">
              <a:solidFill>
                <a:schemeClr val="tx1"/>
              </a:solidFill>
              <a:effectLst>
                <a:outerShdw dist="35921" dir="2699999" algn="ctr" rotWithShape="0">
                  <a:srgbClr val="C0C0C0">
                    <a:alpha val="75000"/>
                  </a:srgbClr>
                </a:outerShdw>
              </a:effectLst>
              <a:latin typeface="黑体" panose="02010609060101010101" charset="-122"/>
              <a:ea typeface="黑体" panose="02010609060101010101" charset="-122"/>
            </a:endParaRPr>
          </a:p>
        </p:txBody>
      </p:sp>
      <p:pic>
        <p:nvPicPr>
          <p:cNvPr id="2" name="图片 1" descr="u=977947783,3188311773&amp;fm=26&amp;gp=0"/>
          <p:cNvPicPr>
            <a:picLocks noChangeAspect="1"/>
          </p:cNvPicPr>
          <p:nvPr/>
        </p:nvPicPr>
        <p:blipFill>
          <a:blip r:embed="rId1"/>
          <a:stretch>
            <a:fillRect/>
          </a:stretch>
        </p:blipFill>
        <p:spPr>
          <a:xfrm>
            <a:off x="805606" y="3037840"/>
            <a:ext cx="4760625" cy="3361690"/>
          </a:xfrm>
          <a:prstGeom prst="rect">
            <a:avLst/>
          </a:prstGeom>
        </p:spPr>
      </p:pic>
      <p:pic>
        <p:nvPicPr>
          <p:cNvPr id="3" name="图片 2" descr="u=3066304419,3320300403&amp;fm=200&amp;gp=0"/>
          <p:cNvPicPr>
            <a:picLocks noChangeAspect="1"/>
          </p:cNvPicPr>
          <p:nvPr/>
        </p:nvPicPr>
        <p:blipFill>
          <a:blip r:embed="rId2"/>
          <a:stretch>
            <a:fillRect/>
          </a:stretch>
        </p:blipFill>
        <p:spPr>
          <a:xfrm>
            <a:off x="6635927" y="3037840"/>
            <a:ext cx="4760625" cy="336169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2LM1OT"/>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51059" y="1208088"/>
            <a:ext cx="8286708"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descr="timgCA0LPFU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42703" y="1071563"/>
            <a:ext cx="476126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2" descr="timgCAHNH2N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3962" y="2571751"/>
            <a:ext cx="4951710"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290"/>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ntr" presetSubtype="32" fill="hold" nodeType="clickEffect">
                                  <p:stCondLst>
                                    <p:cond delay="0"/>
                                  </p:stCondLst>
                                  <p:childTnLst>
                                    <p:set>
                                      <p:cBhvr>
                                        <p:cTn id="10" dur="1" fill="hold">
                                          <p:stCondLst>
                                            <p:cond delay="0"/>
                                          </p:stCondLst>
                                        </p:cTn>
                                        <p:tgtEl>
                                          <p:spTgt spid="12291"/>
                                        </p:tgtEl>
                                        <p:attrNameLst>
                                          <p:attrName>style.visibility</p:attrName>
                                        </p:attrNameLst>
                                      </p:cBhvr>
                                      <p:to>
                                        <p:strVal val="visible"/>
                                      </p:to>
                                    </p:set>
                                    <p:animEffect transition="in" filter="circle(out)">
                                      <p:cBhvr>
                                        <p:cTn id="11" dur="20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76562" y="4968875"/>
            <a:ext cx="1874878"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文本框 99"/>
          <p:cNvSpPr txBox="1">
            <a:spLocks noChangeArrowheads="1"/>
          </p:cNvSpPr>
          <p:nvPr/>
        </p:nvSpPr>
        <p:spPr bwMode="auto">
          <a:xfrm>
            <a:off x="571352" y="977901"/>
            <a:ext cx="11179439"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latin typeface="宋体" panose="02010600030101010101" pitchFamily="2" charset="-122"/>
              </a:rPr>
              <a:t>  </a:t>
            </a:r>
            <a:r>
              <a:rPr lang="zh-CN" altLang="zh-CN" sz="2000" b="1">
                <a:latin typeface="宋体" panose="02010600030101010101" pitchFamily="2" charset="-122"/>
              </a:rPr>
              <a:t>材料二</a:t>
            </a:r>
            <a:r>
              <a:rPr lang="en-US" altLang="zh-CN" sz="2000" b="1">
                <a:latin typeface="宋体" panose="02010600030101010101" pitchFamily="2" charset="-122"/>
              </a:rPr>
              <a:t>    </a:t>
            </a:r>
            <a:r>
              <a:rPr lang="zh-CN" altLang="zh-CN" sz="2000" b="1">
                <a:latin typeface="宋体" panose="02010600030101010101" pitchFamily="2" charset="-122"/>
              </a:rPr>
              <a:t>由于偏科严重，还屡屡挂科，周杰伦没有考上大学。是先择业还是先就业？如果择业，最吸引他的一定就是成为一名歌手，但一个普普通通的１７岁的孩子，如何成为歌手？无奈</a:t>
            </a:r>
            <a:r>
              <a:rPr lang="en-US" altLang="zh-CN" sz="2000" b="1">
                <a:latin typeface="宋体" panose="02010600030101010101" pitchFamily="2" charset="-122"/>
              </a:rPr>
              <a:t> </a:t>
            </a:r>
            <a:r>
              <a:rPr lang="zh-CN" altLang="zh-CN" sz="2000" b="1">
                <a:latin typeface="宋体" panose="02010600030101010101" pitchFamily="2" charset="-122"/>
              </a:rPr>
              <a:t>的周杰伦几次碰壁以后，选择了在一个餐厅做侍应生－－先生存，再谋发展。</a:t>
            </a:r>
            <a:r>
              <a:rPr lang="en-US" altLang="zh-CN" sz="2000" b="1">
                <a:latin typeface="宋体" panose="02010600030101010101" pitchFamily="2" charset="-122"/>
              </a:rPr>
              <a:t> </a:t>
            </a:r>
            <a:r>
              <a:rPr lang="zh-CN" altLang="zh-CN" sz="2000" b="1">
                <a:latin typeface="宋体" panose="02010600030101010101" pitchFamily="2" charset="-122"/>
              </a:rPr>
              <a:t>机会终于来了。报名参加了当时台湾着名娱乐主持人吴宗宪的娱乐节目《超猛新人王》，吴宗宪的慧眼识珠，邀请他担任音乐制作助理。作为唱片制作助理，在负责唱片公司所有人的盒饭之余，周杰伦在那间７平方米的隔音间里开始了自己</a:t>
            </a:r>
            <a:r>
              <a:rPr lang="en-US" altLang="zh-CN" sz="2000" b="1">
                <a:latin typeface="宋体" panose="02010600030101010101" pitchFamily="2" charset="-122"/>
              </a:rPr>
              <a:t> </a:t>
            </a:r>
            <a:r>
              <a:rPr lang="zh-CN" altLang="zh-CN" sz="2000" b="1">
                <a:latin typeface="宋体" panose="02010600030101010101" pitchFamily="2" charset="-122"/>
              </a:rPr>
              <a:t>的创作生涯。半年下来，他写出来的歌倒不少，但曲风奇怪，没有一个歌手愿意接受。吴宗宪把周杰伦叫到房间说，如果你可以在10 天之内拿出50 首新歌。我就从里面 挑出10 首，做成专辑－－既然没有人喜欢唱你的歌，你就自己唱吧。10 天之后，周杰伦安安静静地拿出 50 首歌，于是就有了周杰伦一举成名的专辑《ＪＡＹ》。从这张专辑开始，周杰伦一发而不可收拾，用他的音乐席卷了整个华语地区，成为流行乐坛巨星。</a:t>
            </a:r>
            <a:endParaRPr lang="zh-CN" altLang="en-US" sz="20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linds(horizontal)">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3"/>
          <p:cNvSpPr txBox="1">
            <a:spLocks noChangeArrowheads="1"/>
          </p:cNvSpPr>
          <p:nvPr/>
        </p:nvSpPr>
        <p:spPr bwMode="auto">
          <a:xfrm>
            <a:off x="857027" y="3357563"/>
            <a:ext cx="10569996" cy="2015936"/>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lnSpc>
                <a:spcPts val="3000"/>
              </a:lnSpc>
              <a:buFont typeface="Arial" panose="020B0604020202020204" pitchFamily="34" charset="0"/>
              <a:buNone/>
              <a:defRPr/>
            </a:pPr>
            <a:r>
              <a:rPr lang="zh-CN" altLang="zh-CN" sz="2000" b="1" dirty="0">
                <a:ea typeface="黑体" panose="02010609060101010101" charset="-122"/>
              </a:rPr>
              <a:t>        小结：做好职业准备，进行职业选择，要考虑自己的兴趣爱好，明白自己想做什么；要把握自己的个性特长，清楚自己适合做什么；要结合自己的能力和经验，思考自己能够做什么。当经验、能力与职业的要求差距较大时，要加强学习，提高自身素质，适应工作岗位的要求，满足国家与社会发展的需要。在经济全球化时代，我们要顺应日时代的变化，抓住机遇，做好多方面的准备，努力提升自身素质，迎接未来世界的挑战。</a:t>
            </a:r>
            <a:endParaRPr lang="zh-CN" altLang="zh-CN" sz="2000" b="1" dirty="0">
              <a:ea typeface="黑体" panose="02010609060101010101" charset="-122"/>
            </a:endParaRPr>
          </a:p>
        </p:txBody>
      </p:sp>
      <p:sp>
        <p:nvSpPr>
          <p:cNvPr id="14339" name="WordArt 10"/>
          <p:cNvSpPr>
            <a:spLocks noChangeArrowheads="1" noChangeShapeType="1" noTextEdit="1"/>
          </p:cNvSpPr>
          <p:nvPr/>
        </p:nvSpPr>
        <p:spPr bwMode="auto">
          <a:xfrm>
            <a:off x="476127" y="714375"/>
            <a:ext cx="2592241" cy="719138"/>
          </a:xfrm>
          <a:prstGeom prst="rect">
            <a:avLst/>
          </a:prstGeom>
        </p:spPr>
        <p:txBody>
          <a:bodyPr wrap="none" fromWordArt="1">
            <a:prstTxWarp prst="textCascadeUp">
              <a:avLst>
                <a:gd name="adj" fmla="val 72551"/>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14340" name="文本框 99"/>
          <p:cNvSpPr txBox="1">
            <a:spLocks noChangeArrowheads="1"/>
          </p:cNvSpPr>
          <p:nvPr/>
        </p:nvSpPr>
        <p:spPr bwMode="auto">
          <a:xfrm>
            <a:off x="1237929" y="1582738"/>
            <a:ext cx="9998645"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3000"/>
              </a:lnSpc>
            </a:pPr>
            <a:r>
              <a:rPr lang="zh-CN" altLang="zh-CN" sz="2000" b="1">
                <a:solidFill>
                  <a:srgbClr val="FF0000"/>
                </a:solidFill>
                <a:latin typeface="Calibri" panose="020F0502020204030204" charset="0"/>
              </a:rPr>
              <a:t>探究：</a:t>
            </a:r>
            <a:r>
              <a:rPr lang="zh-CN" altLang="zh-CN" sz="2000" b="1">
                <a:solidFill>
                  <a:srgbClr val="FF0000"/>
                </a:solidFill>
              </a:rPr>
              <a:t>我们即将初中毕业，未来会从事某一种或多种职业，承担社会分工中的不同角色。在走向未来的征程中，我们应该做好职业准备，规好自己的职业生涯。</a:t>
            </a:r>
            <a:r>
              <a:rPr lang="zh-CN" altLang="zh-CN" sz="2000" b="1">
                <a:solidFill>
                  <a:srgbClr val="FF0000"/>
                </a:solidFill>
                <a:latin typeface="Calibri" panose="020F0502020204030204" charset="0"/>
              </a:rPr>
              <a:t>根据以上材料，你认为应当怎样</a:t>
            </a:r>
            <a:r>
              <a:rPr lang="zh-CN" altLang="zh-CN" sz="2000" b="1">
                <a:solidFill>
                  <a:srgbClr val="FF0000"/>
                </a:solidFill>
              </a:rPr>
              <a:t>做好职业准备，进行职业选择</a:t>
            </a:r>
            <a:r>
              <a:rPr lang="zh-CN" altLang="zh-CN" sz="2000" b="1">
                <a:solidFill>
                  <a:srgbClr val="FF0000"/>
                </a:solidFill>
                <a:latin typeface="Calibri" panose="020F0502020204030204" charset="0"/>
              </a:rPr>
              <a:t>？</a:t>
            </a:r>
            <a:endParaRPr lang="zh-CN" altLang="en-US" sz="2000" b="1">
              <a:solidFill>
                <a:srgbClr val="FF0000"/>
              </a:solidFill>
              <a:latin typeface="Calibri" panose="020F05020202040302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 calcmode="lin" valueType="num">
                                      <p:cBhvr additive="base">
                                        <p:cTn id="7" dur="500" fill="hold"/>
                                        <p:tgtEl>
                                          <p:spTgt spid="14340"/>
                                        </p:tgtEl>
                                        <p:attrNameLst>
                                          <p:attrName>ppt_x</p:attrName>
                                        </p:attrNameLst>
                                      </p:cBhvr>
                                      <p:tavLst>
                                        <p:tav tm="0">
                                          <p:val>
                                            <p:strVal val="0-#ppt_w/2"/>
                                          </p:val>
                                        </p:tav>
                                        <p:tav tm="100000">
                                          <p:val>
                                            <p:strVal val="#ppt_x"/>
                                          </p:val>
                                        </p:tav>
                                      </p:tavLst>
                                    </p:anim>
                                    <p:anim calcmode="lin" valueType="num">
                                      <p:cBhvr additive="base">
                                        <p:cTn id="8" dur="500" fill="hold"/>
                                        <p:tgtEl>
                                          <p:spTgt spid="143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4338"/>
                                        </p:tgtEl>
                                        <p:attrNameLst>
                                          <p:attrName>style.visibility</p:attrName>
                                        </p:attrNameLst>
                                      </p:cBhvr>
                                      <p:to>
                                        <p:strVal val="visible"/>
                                      </p:to>
                                    </p:set>
                                    <p:animEffect transition="in" filter="checkerboard(across)">
                                      <p:cBhvr>
                                        <p:cTn id="13"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40"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9461"/>
          <p:cNvSpPr txBox="1">
            <a:spLocks noChangeArrowheads="1"/>
          </p:cNvSpPr>
          <p:nvPr/>
        </p:nvSpPr>
        <p:spPr bwMode="auto">
          <a:xfrm>
            <a:off x="2315031" y="2357438"/>
            <a:ext cx="5756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探究二  敬业精神：</a:t>
            </a:r>
            <a:endParaRPr lang="zh-CN" altLang="en-US" sz="4800" b="1">
              <a:solidFill>
                <a:srgbClr val="FF0000"/>
              </a:solidFill>
              <a:latin typeface="黑体" panose="02010609060101010101" charset="-122"/>
              <a:ea typeface="黑体" panose="02010609060101010101" charset="-122"/>
            </a:endParaRPr>
          </a:p>
        </p:txBody>
      </p:sp>
      <p:sp>
        <p:nvSpPr>
          <p:cNvPr id="15363" name="文本框 1"/>
          <p:cNvSpPr txBox="1">
            <a:spLocks noChangeArrowheads="1"/>
          </p:cNvSpPr>
          <p:nvPr/>
        </p:nvSpPr>
        <p:spPr bwMode="auto">
          <a:xfrm>
            <a:off x="1237928" y="3965575"/>
            <a:ext cx="10385895"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爱岗敬业，实现人生价值</a:t>
            </a:r>
            <a:endParaRPr lang="zh-CN" altLang="en-US" sz="3200" b="1">
              <a:latin typeface="黑体" panose="02010609060101010101" charset="-122"/>
              <a:ea typeface="黑体" panose="02010609060101010101" charset="-122"/>
            </a:endParaRPr>
          </a:p>
        </p:txBody>
      </p:sp>
      <p:sp>
        <p:nvSpPr>
          <p:cNvPr id="15364" name="AutoShape 2"/>
          <p:cNvSpPr>
            <a:spLocks noChangeArrowheads="1"/>
          </p:cNvSpPr>
          <p:nvPr/>
        </p:nvSpPr>
        <p:spPr bwMode="auto">
          <a:xfrm>
            <a:off x="700435" y="857250"/>
            <a:ext cx="5679654" cy="8572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536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18" presetClass="entr" presetSubtype="12" fill="hold" grpId="0" nodeType="clickEffect">
                                  <p:stCondLst>
                                    <p:cond delay="0"/>
                                  </p:stCondLst>
                                  <p:childTnLst>
                                    <p:set>
                                      <p:cBhvr>
                                        <p:cTn id="10" dur="1" fill="hold">
                                          <p:stCondLst>
                                            <p:cond delay="0"/>
                                          </p:stCondLst>
                                        </p:cTn>
                                        <p:tgtEl>
                                          <p:spTgt spid="15363"/>
                                        </p:tgtEl>
                                        <p:attrNameLst>
                                          <p:attrName>style.visibility</p:attrName>
                                        </p:attrNameLst>
                                      </p:cBhvr>
                                      <p:to>
                                        <p:strVal val="visible"/>
                                      </p:to>
                                    </p:set>
                                    <p:animEffect transition="in" filter="strips(downLeft)">
                                      <p:cBhvr>
                                        <p:cTn id="11"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3"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2" descr="Img45539439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03962" y="3357563"/>
            <a:ext cx="5461695" cy="284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9"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253" y="928688"/>
            <a:ext cx="5523061" cy="307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linds(horizontal)">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7410"/>
                                        </p:tgtEl>
                                        <p:attrNameLst>
                                          <p:attrName>style.visibility</p:attrName>
                                        </p:attrNameLst>
                                      </p:cBhvr>
                                      <p:to>
                                        <p:strVal val="visible"/>
                                      </p:to>
                                    </p:set>
                                    <p:animEffect transition="in" filter="checkerboard(across)">
                                      <p:cBhvr>
                                        <p:cTn id="12"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91971" y="2928938"/>
            <a:ext cx="683505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2" descr="timgCARNBEJ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028" y="935039"/>
            <a:ext cx="5427835" cy="271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checkerboard(across)">
                                      <p:cBhvr>
                                        <p:cTn id="12"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2" descr="timgCA91U1F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56486" y="2705100"/>
            <a:ext cx="6356811"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4" descr="timgCA1ILF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2085" y="1000125"/>
            <a:ext cx="4666034"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Effect transition="in" filter="checkerboard(across)">
                                      <p:cBhvr>
                                        <p:cTn id="12"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73957" y="1090613"/>
            <a:ext cx="10743517"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b="1">
                <a:ea typeface="黑体" panose="02010609060101010101" charset="-122"/>
              </a:rPr>
              <a:t>材料    全国劳动模范、共产党员徐虎，在水电修理工的平凡岗位上，长期积极主动地为居民排忧解难，用“辛苦我一人，方便千万家”的精神，十年如一日义务为居民服务。作为上海普陀区中山北路房管所的水电修理工，徐虎发现居民下班以后正是用水用电高峰，也是故障高发时间，而水电修理工也已下班休息这一问题，于1985年在他管辖的地区率先挂出三只醒目的“水电急修特约报修箱”，每天晚上19时准时开箱，并立即投入修理。从此，晚上19时，成了徐虎生活中最重要的一个时间概念。10多年来，不管刮风下雨、冰冻严寒，还是烈日炎炎或节假日，徐虎总会准时背上工具包，骑上他的那辆旧自行车，直奔这三个报修箱，然后按着报修单上的地址，走了一家又一家。10多年中，他从未失信过他的用户。十年辛苦不寻常，徐虎累计开箱服务3700多天，共花费7400多个小时，为居民解决夜间水电急修项目2100多个，他被群众誉为“晚上19点钟的太阳”。</a:t>
            </a:r>
            <a:endParaRPr lang="zh-CN" altLang="en-US"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3"/>
          <p:cNvSpPr txBox="1">
            <a:spLocks noChangeArrowheads="1"/>
          </p:cNvSpPr>
          <p:nvPr/>
        </p:nvSpPr>
        <p:spPr bwMode="auto">
          <a:xfrm>
            <a:off x="1428379" y="2728913"/>
            <a:ext cx="9935161" cy="23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500"/>
              </a:lnSpc>
            </a:pPr>
            <a:r>
              <a:rPr lang="zh-CN" altLang="zh-CN" sz="2400" b="1">
                <a:ea typeface="黑体" panose="02010609060101010101" charset="-122"/>
              </a:rPr>
              <a:t>小结：</a:t>
            </a:r>
            <a:endParaRPr lang="zh-CN" altLang="zh-CN" sz="2400" b="1">
              <a:ea typeface="黑体" panose="02010609060101010101" charset="-122"/>
            </a:endParaRPr>
          </a:p>
          <a:p>
            <a:pPr>
              <a:lnSpc>
                <a:spcPts val="3500"/>
              </a:lnSpc>
            </a:pPr>
            <a:r>
              <a:rPr lang="zh-CN" altLang="zh-CN" sz="2400" b="1">
                <a:ea typeface="黑体" panose="02010609060101010101" charset="-122"/>
              </a:rPr>
              <a:t>        启示一：一个人只有热爱自己的职业，才能全身心、富有激情地投入工作，创造出物质财富和精神财富。</a:t>
            </a:r>
            <a:endParaRPr lang="zh-CN" altLang="zh-CN" sz="2400" b="1">
              <a:ea typeface="黑体" panose="02010609060101010101" charset="-122"/>
            </a:endParaRPr>
          </a:p>
          <a:p>
            <a:pPr>
              <a:lnSpc>
                <a:spcPts val="3500"/>
              </a:lnSpc>
            </a:pPr>
            <a:r>
              <a:rPr lang="zh-CN" altLang="zh-CN" sz="2400" b="1">
                <a:ea typeface="黑体" panose="02010609060101010101" charset="-122"/>
              </a:rPr>
              <a:t>        启示二：我们要向徐虎同志学习，在未来的工作中要处理好职业与兴趣的关系，在工作中培养兴趣，履行好工作职责，爱岗敬业。</a:t>
            </a:r>
            <a:endParaRPr lang="zh-CN" altLang="zh-CN" sz="2400" b="1">
              <a:ea typeface="黑体" panose="02010609060101010101" charset="-122"/>
            </a:endParaRPr>
          </a:p>
        </p:txBody>
      </p:sp>
      <p:sp>
        <p:nvSpPr>
          <p:cNvPr id="21507" name="文本框 4"/>
          <p:cNvSpPr txBox="1">
            <a:spLocks noChangeArrowheads="1"/>
          </p:cNvSpPr>
          <p:nvPr/>
        </p:nvSpPr>
        <p:spPr bwMode="auto">
          <a:xfrm>
            <a:off x="1428379" y="1701800"/>
            <a:ext cx="559480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ea typeface="黑体" panose="02010609060101010101" charset="-122"/>
              </a:rPr>
              <a:t>探究：从材料中你得到什么启示？</a:t>
            </a:r>
            <a:endParaRPr lang="zh-CN" altLang="en-US" sz="2800" b="1">
              <a:solidFill>
                <a:srgbClr val="FF0000"/>
              </a:solidFill>
              <a:ea typeface="黑体" panose="02010609060101010101" charset="-122"/>
            </a:endParaRPr>
          </a:p>
        </p:txBody>
      </p:sp>
      <p:sp>
        <p:nvSpPr>
          <p:cNvPr id="2" name="矩形 1"/>
          <p:cNvSpPr/>
          <p:nvPr/>
        </p:nvSpPr>
        <p:spPr>
          <a:xfrm rot="940470">
            <a:off x="9298243" y="1818850"/>
            <a:ext cx="1422184" cy="830997"/>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800" b="1" dirty="0">
                <a:ln w="11430"/>
                <a:solidFill>
                  <a:schemeClr val="bg1"/>
                </a:solidFill>
                <a:effectLst>
                  <a:outerShdw blurRad="50800" dist="39000" dir="5460000" algn="tl">
                    <a:srgbClr val="000000">
                      <a:alpha val="38000"/>
                    </a:srgbClr>
                  </a:outerShdw>
                </a:effectLst>
              </a:rPr>
              <a:t>讨论</a:t>
            </a:r>
            <a:endParaRPr lang="zh-CN" altLang="en-US" sz="4800" b="1" dirty="0">
              <a:ln w="11430"/>
              <a:solidFill>
                <a:schemeClr val="bg1"/>
              </a:solidFill>
              <a:effectLst>
                <a:outerShdw blurRad="50800" dist="39000" dir="5460000" algn="tl">
                  <a:srgbClr val="000000">
                    <a:alpha val="38000"/>
                  </a:srgbClr>
                </a:outerShdw>
              </a:effectLst>
            </a:endParaRPr>
          </a:p>
        </p:txBody>
      </p:sp>
      <p:sp>
        <p:nvSpPr>
          <p:cNvPr id="20485" name="WordArt 10"/>
          <p:cNvSpPr>
            <a:spLocks noChangeArrowheads="1" noChangeShapeType="1" noTextEdit="1"/>
          </p:cNvSpPr>
          <p:nvPr/>
        </p:nvSpPr>
        <p:spPr bwMode="auto">
          <a:xfrm>
            <a:off x="571351" y="781050"/>
            <a:ext cx="2592242" cy="719138"/>
          </a:xfrm>
          <a:prstGeom prst="rect">
            <a:avLst/>
          </a:prstGeom>
        </p:spPr>
        <p:txBody>
          <a:bodyPr wrap="none" fromWordArt="1">
            <a:prstTxWarp prst="textCascadeUp">
              <a:avLst>
                <a:gd name="adj" fmla="val 73889"/>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500" fill="hold"/>
                                        <p:tgtEl>
                                          <p:spTgt spid="21507"/>
                                        </p:tgtEl>
                                        <p:attrNameLst>
                                          <p:attrName>ppt_x</p:attrName>
                                        </p:attrNameLst>
                                      </p:cBhvr>
                                      <p:tavLst>
                                        <p:tav tm="0">
                                          <p:val>
                                            <p:strVal val="0-#ppt_w/2"/>
                                          </p:val>
                                        </p:tav>
                                        <p:tav tm="100000">
                                          <p:val>
                                            <p:strVal val="#ppt_x"/>
                                          </p:val>
                                        </p:tav>
                                      </p:tavLst>
                                    </p:anim>
                                    <p:anim calcmode="lin" valueType="num">
                                      <p:cBhvr additive="base">
                                        <p:cTn id="8" dur="500" fill="hold"/>
                                        <p:tgtEl>
                                          <p:spTgt spid="215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32" fill="hold" grpId="0" nodeType="clickEffect">
                                  <p:stCondLst>
                                    <p:cond delay="0"/>
                                  </p:stCondLst>
                                  <p:childTnLst>
                                    <p:set>
                                      <p:cBhvr>
                                        <p:cTn id="16" dur="1" fill="hold">
                                          <p:stCondLst>
                                            <p:cond delay="0"/>
                                          </p:stCondLst>
                                        </p:cTn>
                                        <p:tgtEl>
                                          <p:spTgt spid="21506"/>
                                        </p:tgtEl>
                                        <p:attrNameLst>
                                          <p:attrName>style.visibility</p:attrName>
                                        </p:attrNameLst>
                                      </p:cBhvr>
                                      <p:to>
                                        <p:strVal val="visible"/>
                                      </p:to>
                                    </p:set>
                                    <p:animEffect transition="in" filter="diamond(out)">
                                      <p:cBhvr>
                                        <p:cTn id="17" dur="2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903692" y="2767014"/>
            <a:ext cx="382170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文本框 99"/>
          <p:cNvSpPr txBox="1">
            <a:spLocks noChangeArrowheads="1"/>
          </p:cNvSpPr>
          <p:nvPr/>
        </p:nvSpPr>
        <p:spPr bwMode="auto">
          <a:xfrm>
            <a:off x="683506" y="2000250"/>
            <a:ext cx="7220186"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宋体" panose="02010600030101010101" pitchFamily="2" charset="-122"/>
              </a:rPr>
              <a:t>   1</a:t>
            </a:r>
            <a:r>
              <a:rPr lang="zh-CN" altLang="zh-CN" sz="3200" b="1">
                <a:latin typeface="宋体" panose="02010600030101010101" pitchFamily="2" charset="-122"/>
              </a:rPr>
              <a:t>、分组展示自主预习的内容，此部分可以一组展示，另一组负责评价，并予以补充完善。</a:t>
            </a:r>
            <a:endParaRPr lang="en-US" altLang="zh-CN" sz="3200" b="1">
              <a:latin typeface="宋体" panose="02010600030101010101" pitchFamily="2" charset="-122"/>
            </a:endParaRPr>
          </a:p>
          <a:p>
            <a:pPr eaLnBrk="1" hangingPunct="1"/>
            <a:r>
              <a:rPr lang="en-US" altLang="zh-CN" sz="3200" b="1">
                <a:latin typeface="宋体" panose="02010600030101010101" pitchFamily="2" charset="-122"/>
              </a:rPr>
              <a:t>    2</a:t>
            </a:r>
            <a:r>
              <a:rPr lang="zh-CN" altLang="zh-CN" sz="3200" b="1">
                <a:latin typeface="宋体" panose="02010600030101010101" pitchFamily="2" charset="-122"/>
              </a:rPr>
              <a:t>、合作探究部分，组与组之间展开竞争，评选优胜小组。</a:t>
            </a:r>
            <a:endParaRPr lang="zh-CN" altLang="en-US" sz="3200" b="1">
              <a:latin typeface="宋体" panose="02010600030101010101" pitchFamily="2" charset="-122"/>
            </a:endParaRPr>
          </a:p>
        </p:txBody>
      </p:sp>
      <p:sp>
        <p:nvSpPr>
          <p:cNvPr id="21508" name="AutoShape 2"/>
          <p:cNvSpPr>
            <a:spLocks noChangeArrowheads="1"/>
          </p:cNvSpPr>
          <p:nvPr/>
        </p:nvSpPr>
        <p:spPr bwMode="auto">
          <a:xfrm>
            <a:off x="588281" y="892176"/>
            <a:ext cx="5506132" cy="8223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out)">
                                      <p:cBhvr>
                                        <p:cTn id="7"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26914" y="1136650"/>
            <a:ext cx="11135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欧洲联盟（德语：Europäische Union，法语：Union européenne），简称欧盟（EU），总部设在比利时首都布鲁塞尔（Brussel），是由欧洲共同体发展而来的，该联盟现拥有28个会员国，经济上为世界上第一大经济实体。1991年12月，欧洲共同体马斯特里赫特首脑会议通过《欧洲联盟条约》，通称《马斯特里赫特条约》。1993年11月1日，《马斯特里赫特条约》正式生效，欧盟正式诞生。</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strips(downLeft)">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2531"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2532"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2533" name="WordArt 10"/>
          <p:cNvSpPr>
            <a:spLocks noChangeArrowheads="1" noChangeShapeType="1" noTextEdit="1"/>
          </p:cNvSpPr>
          <p:nvPr/>
        </p:nvSpPr>
        <p:spPr bwMode="auto">
          <a:xfrm>
            <a:off x="645416" y="638175"/>
            <a:ext cx="2592241" cy="719138"/>
          </a:xfrm>
          <a:prstGeom prst="rect">
            <a:avLst/>
          </a:prstGeom>
        </p:spPr>
        <p:txBody>
          <a:bodyPr wrap="none" fromWordArt="1">
            <a:prstTxWarp prst="textCascadeUp">
              <a:avLst>
                <a:gd name="adj" fmla="val 72551"/>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3558"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51655" y="1500189"/>
            <a:ext cx="9404017" cy="475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additive="base">
                                        <p:cTn id="7" dur="5000" fill="hold"/>
                                        <p:tgtEl>
                                          <p:spTgt spid="23558"/>
                                        </p:tgtEl>
                                        <p:attrNameLst>
                                          <p:attrName>ppt_x</p:attrName>
                                        </p:attrNameLst>
                                      </p:cBhvr>
                                      <p:tavLst>
                                        <p:tav tm="0">
                                          <p:val>
                                            <p:strVal val="1+#ppt_w/2"/>
                                          </p:val>
                                        </p:tav>
                                        <p:tav tm="100000">
                                          <p:val>
                                            <p:strVal val="#ppt_x"/>
                                          </p:val>
                                        </p:tav>
                                      </p:tavLst>
                                    </p:anim>
                                    <p:anim calcmode="lin" valueType="num">
                                      <p:cBhvr additive="base">
                                        <p:cTn id="8" dur="5000" fill="hold"/>
                                        <p:tgtEl>
                                          <p:spTgt spid="235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142703" y="2714625"/>
            <a:ext cx="9649486" cy="706438"/>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3555" name="AutoShape 2"/>
          <p:cNvSpPr>
            <a:spLocks noChangeArrowheads="1"/>
          </p:cNvSpPr>
          <p:nvPr/>
        </p:nvSpPr>
        <p:spPr bwMode="auto">
          <a:xfrm>
            <a:off x="666577" y="857250"/>
            <a:ext cx="5520945" cy="7953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3556"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56214" y="3714750"/>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80359" y="3857626"/>
            <a:ext cx="4098916"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 name="TextBox 1"/>
          <p:cNvSpPr txBox="1">
            <a:spLocks noChangeArrowheads="1"/>
          </p:cNvSpPr>
          <p:nvPr/>
        </p:nvSpPr>
        <p:spPr bwMode="auto">
          <a:xfrm>
            <a:off x="761801" y="2286000"/>
            <a:ext cx="11046123"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en-US" sz="2800" b="1"/>
              <a:t>本节课的成功之处是事例典型，对学生吸引力强，但在具体事例列举上稍显不足，需要多联系生活实际。</a:t>
            </a:r>
            <a:endParaRPr lang="zh-CN" altLang="en-US" sz="2800" b="1"/>
          </a:p>
        </p:txBody>
      </p:sp>
      <p:sp>
        <p:nvSpPr>
          <p:cNvPr id="24580" name="爆炸形 1 4"/>
          <p:cNvSpPr>
            <a:spLocks noChangeArrowheads="1"/>
          </p:cNvSpPr>
          <p:nvPr/>
        </p:nvSpPr>
        <p:spPr bwMode="auto">
          <a:xfrm>
            <a:off x="666578" y="642939"/>
            <a:ext cx="5903962" cy="1571625"/>
          </a:xfrm>
          <a:prstGeom prst="irregularSeal1">
            <a:avLst/>
          </a:prstGeom>
          <a:gradFill rotWithShape="1">
            <a:gsLst>
              <a:gs pos="0">
                <a:srgbClr val="003F77"/>
              </a:gs>
              <a:gs pos="50000">
                <a:srgbClr val="005FAD"/>
              </a:gs>
              <a:gs pos="100000">
                <a:srgbClr val="0072CE"/>
              </a:gs>
            </a:gsLst>
            <a:lin ang="0" scaled="1"/>
          </a:gradFill>
          <a:ln w="9525">
            <a:solidFill>
              <a:schemeClr val="bg1"/>
            </a:solidFill>
            <a:round/>
          </a:ln>
        </p:spPr>
        <p:txBody>
          <a:bodyPr/>
          <a:lstStyle/>
          <a:p>
            <a:r>
              <a:rPr lang="zh-CN" altLang="en-US" sz="4000" b="1">
                <a:solidFill>
                  <a:schemeClr val="bg1"/>
                </a:solidFill>
              </a:rPr>
              <a:t>教学反思</a:t>
            </a:r>
            <a:endParaRPr lang="zh-CN" altLang="en-US" sz="40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ipe(down)">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2143125"/>
            <a:ext cx="10385895" cy="2592388"/>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lnSpc>
                <a:spcPts val="6500"/>
              </a:lnSpc>
              <a:defRPr/>
            </a:pPr>
            <a:r>
              <a:rPr lang="zh-CN" altLang="en-US" sz="4400" dirty="0" smtClean="0">
                <a:solidFill>
                  <a:srgbClr val="FF0000"/>
                </a:solidFill>
                <a:ea typeface="黑体" panose="02010609060101010101" charset="-122"/>
                <a:sym typeface="+mn-ea"/>
              </a:rPr>
              <a:t>第三单元  走向未来的少年</a:t>
            </a:r>
            <a:endParaRPr lang="zh-CN" altLang="en-US" sz="4400" dirty="0" smtClean="0">
              <a:solidFill>
                <a:srgbClr val="FF0000"/>
              </a:solidFill>
              <a:ea typeface="黑体" panose="02010609060101010101" charset="-122"/>
            </a:endParaRPr>
          </a:p>
          <a:p>
            <a:pPr algn="ctr">
              <a:lnSpc>
                <a:spcPts val="6500"/>
              </a:lnSpc>
              <a:defRPr/>
            </a:pPr>
            <a:r>
              <a:rPr lang="zh-CN" altLang="en-US" sz="4400" dirty="0" smtClean="0">
                <a:solidFill>
                  <a:schemeClr val="tx1">
                    <a:lumMod val="85000"/>
                    <a:lumOff val="15000"/>
                  </a:schemeClr>
                </a:solidFill>
                <a:effectLst>
                  <a:outerShdw blurRad="38100" dist="38100" dir="2700000" algn="tl">
                    <a:srgbClr val="C0C0C0"/>
                  </a:outerShdw>
                </a:effectLst>
                <a:ea typeface="黑体" panose="02010609060101010101" charset="-122"/>
              </a:rPr>
              <a:t>第七课  从这里出发</a:t>
            </a: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第1课时  回望成长</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761802" y="865189"/>
            <a:ext cx="2721324" cy="7064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880305" y="1997075"/>
            <a:ext cx="10832396" cy="297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3200" b="1">
                <a:latin typeface="黑体" panose="02010609060101010101" charset="-122"/>
                <a:ea typeface="黑体" panose="02010609060101010101" charset="-122"/>
              </a:rPr>
              <a:t>1</a:t>
            </a:r>
            <a:r>
              <a:rPr lang="zh-CN" altLang="zh-CN" sz="3200" b="1">
                <a:latin typeface="黑体" panose="02010609060101010101" charset="-122"/>
                <a:ea typeface="黑体" panose="02010609060101010101" charset="-122"/>
              </a:rPr>
              <a:t>、回望成长，总结初中三年成功的经验和</a:t>
            </a:r>
            <a:endParaRPr lang="en-US" altLang="zh-CN" sz="3200" b="1">
              <a:latin typeface="黑体" panose="02010609060101010101" charset="-122"/>
              <a:ea typeface="黑体" panose="02010609060101010101" charset="-122"/>
            </a:endParaRPr>
          </a:p>
          <a:p>
            <a:pPr eaLnBrk="1" hangingPunct="1">
              <a:lnSpc>
                <a:spcPts val="4500"/>
              </a:lnSpc>
            </a:pPr>
            <a:r>
              <a:rPr lang="en-US" altLang="zh-CN" sz="3200" b="1">
                <a:latin typeface="黑体" panose="02010609060101010101" charset="-122"/>
                <a:ea typeface="黑体" panose="02010609060101010101" charset="-122"/>
              </a:rPr>
              <a:t>   </a:t>
            </a:r>
            <a:r>
              <a:rPr lang="zh-CN" altLang="zh-CN" sz="3200" b="1">
                <a:latin typeface="黑体" panose="02010609060101010101" charset="-122"/>
                <a:ea typeface="黑体" panose="02010609060101010101" charset="-122"/>
              </a:rPr>
              <a:t>失败的教训，获得的体验与感悟。</a:t>
            </a:r>
            <a:endParaRPr lang="en-US" altLang="zh-CN" sz="3200" b="1">
              <a:latin typeface="黑体" panose="02010609060101010101" charset="-122"/>
              <a:ea typeface="黑体" panose="02010609060101010101" charset="-122"/>
            </a:endParaRPr>
          </a:p>
          <a:p>
            <a:pPr eaLnBrk="1" hangingPunct="1">
              <a:lnSpc>
                <a:spcPts val="4500"/>
              </a:lnSpc>
            </a:pPr>
            <a:r>
              <a:rPr lang="en-US" altLang="zh-CN" sz="3200" b="1">
                <a:latin typeface="黑体" panose="02010609060101010101" charset="-122"/>
                <a:ea typeface="黑体" panose="02010609060101010101" charset="-122"/>
              </a:rPr>
              <a:t>2</a:t>
            </a:r>
            <a:r>
              <a:rPr lang="zh-CN" altLang="zh-CN" sz="3200" b="1">
                <a:latin typeface="黑体" panose="02010609060101010101" charset="-122"/>
                <a:ea typeface="黑体" panose="02010609060101010101" charset="-122"/>
              </a:rPr>
              <a:t>、理解“一个阶段的结束就是另一个阶段</a:t>
            </a:r>
            <a:endParaRPr lang="en-US" altLang="zh-CN" sz="3200" b="1">
              <a:latin typeface="黑体" panose="02010609060101010101" charset="-122"/>
              <a:ea typeface="黑体" panose="02010609060101010101" charset="-122"/>
            </a:endParaRPr>
          </a:p>
          <a:p>
            <a:pPr eaLnBrk="1" hangingPunct="1">
              <a:lnSpc>
                <a:spcPts val="4500"/>
              </a:lnSpc>
            </a:pPr>
            <a:r>
              <a:rPr lang="en-US" altLang="zh-CN" sz="3200" b="1">
                <a:latin typeface="黑体" panose="02010609060101010101" charset="-122"/>
                <a:ea typeface="黑体" panose="02010609060101010101" charset="-122"/>
              </a:rPr>
              <a:t>   </a:t>
            </a:r>
            <a:r>
              <a:rPr lang="zh-CN" altLang="zh-CN" sz="3200" b="1">
                <a:latin typeface="黑体" panose="02010609060101010101" charset="-122"/>
                <a:ea typeface="黑体" panose="02010609060101010101" charset="-122"/>
              </a:rPr>
              <a:t>的开始”的含义。</a:t>
            </a:r>
            <a:endParaRPr lang="en-US" altLang="zh-CN" sz="3200" b="1">
              <a:latin typeface="黑体" panose="02010609060101010101" charset="-122"/>
              <a:ea typeface="黑体" panose="02010609060101010101" charset="-122"/>
            </a:endParaRPr>
          </a:p>
          <a:p>
            <a:pPr eaLnBrk="1" hangingPunct="1">
              <a:lnSpc>
                <a:spcPts val="4500"/>
              </a:lnSpc>
            </a:pPr>
            <a:r>
              <a:rPr lang="en-US" altLang="zh-CN" sz="3200" b="1">
                <a:latin typeface="黑体" panose="02010609060101010101" charset="-122"/>
                <a:ea typeface="黑体" panose="02010609060101010101" charset="-122"/>
              </a:rPr>
              <a:t>3</a:t>
            </a:r>
            <a:r>
              <a:rPr lang="zh-CN" altLang="zh-CN" sz="3200" b="1">
                <a:latin typeface="黑体" panose="02010609060101010101" charset="-122"/>
                <a:ea typeface="黑体" panose="02010609060101010101" charset="-122"/>
              </a:rPr>
              <a:t>、学会合理选择。</a:t>
            </a:r>
            <a:endParaRPr lang="zh-CN" altLang="en-US" sz="32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571352" y="857250"/>
            <a:ext cx="5523061" cy="92868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3" name="图片 2" descr="}OX}DH[XK[EM9`C%Q~JG@}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28378" y="2071689"/>
            <a:ext cx="9141619" cy="375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99"/>
          <p:cNvSpPr txBox="1">
            <a:spLocks noChangeArrowheads="1"/>
          </p:cNvSpPr>
          <p:nvPr/>
        </p:nvSpPr>
        <p:spPr bwMode="auto">
          <a:xfrm>
            <a:off x="666578" y="1285875"/>
            <a:ext cx="10955129"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a:t>
            </a:r>
            <a:r>
              <a:rPr lang="zh-CN" altLang="zh-CN" sz="2800" b="1">
                <a:latin typeface="宋体" panose="02010600030101010101" pitchFamily="2" charset="-122"/>
              </a:rPr>
              <a:t>同学两个字，代表的是共同的回忆。</a:t>
            </a:r>
            <a:r>
              <a:rPr lang="en-US" altLang="zh-CN" sz="2800" b="1">
                <a:latin typeface="黑体" panose="02010609060101010101" charset="-122"/>
              </a:rPr>
              <a:t>“</a:t>
            </a:r>
            <a:r>
              <a:rPr lang="zh-CN" altLang="zh-CN" sz="2800" b="1">
                <a:latin typeface="宋体" panose="02010600030101010101" pitchFamily="2" charset="-122"/>
              </a:rPr>
              <a:t>总说着毕业遥遥无期，转眼就各奔东西。</a:t>
            </a:r>
            <a:r>
              <a:rPr lang="en-US" altLang="zh-CN" sz="2800" b="1">
                <a:latin typeface="黑体" panose="02010609060101010101" charset="-122"/>
              </a:rPr>
              <a:t>”</a:t>
            </a:r>
            <a:r>
              <a:rPr lang="zh-CN" altLang="zh-CN" sz="2800" b="1">
                <a:latin typeface="宋体" panose="02010600030101010101" pitchFamily="2" charset="-122"/>
              </a:rPr>
              <a:t>六月，阳光明媚，回忆斑驳，校园里总是弥漫着温馨而感伤的离别气息。终于还是要说再见了，在这个苍茫的夏天。天很高，很蓝，栀子花的香气在风中飘散。我们在夏天的风里握别，说一声珍重，再见。为了这次道别，我们用了整整三年做为铺垫，我们什么都准备好了，再见了初中时光。初中三年，收获良多，今天，我们就这一话题，展开学习</a:t>
            </a:r>
            <a:r>
              <a:rPr lang="en-US" altLang="zh-CN" sz="2800" b="1">
                <a:latin typeface="黑体" panose="02010609060101010101" charset="-122"/>
              </a:rPr>
              <a:t>——</a:t>
            </a:r>
            <a:endParaRPr lang="zh-CN" altLang="en-US" sz="28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descr="timg[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618558" y="3429000"/>
            <a:ext cx="5264895" cy="293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内容占位符 2"/>
          <p:cNvSpPr>
            <a:spLocks noGrp="1" noChangeArrowheads="1"/>
          </p:cNvSpPr>
          <p:nvPr>
            <p:ph idx="4294967295"/>
          </p:nvPr>
        </p:nvSpPr>
        <p:spPr>
          <a:xfrm>
            <a:off x="1912969" y="2081214"/>
            <a:ext cx="8360773" cy="1347787"/>
          </a:xfrm>
          <a:solidFill>
            <a:srgbClr val="FFFF00"/>
          </a:solidFill>
        </p:spPr>
        <p:txBody>
          <a:bodyPr/>
          <a:lstStyle/>
          <a:p>
            <a:pPr marL="0" indent="0" algn="ctr" eaLnBrk="1" hangingPunct="1">
              <a:buFontTx/>
              <a:buNone/>
            </a:pPr>
            <a:r>
              <a:rPr lang="zh-CN" altLang="en-US" sz="6600" b="1" smtClean="0">
                <a:solidFill>
                  <a:srgbClr val="FF0000"/>
                </a:solidFill>
              </a:rPr>
              <a:t>回望成长</a:t>
            </a:r>
            <a:endParaRPr lang="zh-CN" altLang="en-US" sz="6600" b="1" smtClean="0">
              <a:solidFill>
                <a:srgbClr val="FF0000"/>
              </a:solidFill>
            </a:endParaRPr>
          </a:p>
        </p:txBody>
      </p:sp>
      <p:sp>
        <p:nvSpPr>
          <p:cNvPr id="6148" name="WordArt 10"/>
          <p:cNvSpPr>
            <a:spLocks noChangeArrowheads="1" noChangeShapeType="1" noTextEdit="1"/>
          </p:cNvSpPr>
          <p:nvPr/>
        </p:nvSpPr>
        <p:spPr bwMode="auto">
          <a:xfrm>
            <a:off x="476127" y="785814"/>
            <a:ext cx="2592241" cy="719137"/>
          </a:xfrm>
          <a:prstGeom prst="rect">
            <a:avLst/>
          </a:prstGeom>
        </p:spPr>
        <p:txBody>
          <a:bodyPr wrap="none" fromWordArt="1">
            <a:prstTxWarp prst="textCascadeUp">
              <a:avLst>
                <a:gd name="adj" fmla="val 69875"/>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diamond(in)">
                                      <p:cBhvr>
                                        <p:cTn id="7" dur="20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diamond(in)">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66577" y="1857376"/>
            <a:ext cx="10665222"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1、收获的季节：①初中三年，我们在学海中泛舟，掌握越来越多的</a:t>
            </a:r>
            <a:r>
              <a:rPr lang="zh-CN" altLang="en-US" sz="2000" b="1" u="sng">
                <a:solidFill>
                  <a:srgbClr val="FF0000"/>
                </a:solidFill>
                <a:ea typeface="黑体" panose="02010609060101010101" charset="-122"/>
              </a:rPr>
              <a:t> </a:t>
            </a:r>
            <a:endParaRPr lang="en-US" altLang="zh-CN" sz="2000" b="1" u="sng">
              <a:solidFill>
                <a:srgbClr val="FF0000"/>
              </a:solidFill>
              <a:ea typeface="黑体" panose="02010609060101010101" charset="-122"/>
            </a:endParaRPr>
          </a:p>
          <a:p>
            <a:pPr>
              <a:lnSpc>
                <a:spcPct val="150000"/>
              </a:lnSpc>
            </a:pPr>
            <a:r>
              <a:rPr lang="zh-CN" altLang="en-US" sz="2000" b="1" u="sng">
                <a:solidFill>
                  <a:srgbClr val="FF0000"/>
                </a:solidFill>
                <a:ea typeface="黑体" panose="02010609060101010101" charset="-122"/>
              </a:rPr>
              <a:t>          </a:t>
            </a:r>
            <a:r>
              <a:rPr lang="zh-CN" altLang="en-US" sz="2000" b="1">
                <a:ea typeface="黑体" panose="02010609060101010101" charset="-122"/>
              </a:rPr>
              <a:t>；我们参加丰富多彩的实践活动，学会做事，学会</a:t>
            </a:r>
            <a:r>
              <a:rPr lang="zh-CN" altLang="en-US" sz="2000" b="1" u="sng">
                <a:solidFill>
                  <a:srgbClr val="FF0000"/>
                </a:solidFill>
                <a:ea typeface="黑体" panose="02010609060101010101" charset="-122"/>
              </a:rPr>
              <a:t>           </a:t>
            </a:r>
            <a:r>
              <a:rPr lang="zh-CN" altLang="en-US" sz="2000" b="1">
                <a:ea typeface="黑体" panose="02010609060101010101" charset="-122"/>
              </a:rPr>
              <a:t>；我们结交一群志同道合的朋友，在成长的路上互帮互功，风雨同行；我们不断修炼自己的道德操守，提高自己的法治意识，坚持与德并进，与法同行；我们逐步树立</a:t>
            </a:r>
            <a:r>
              <a:rPr lang="zh-CN" altLang="en-US" sz="2000" b="1" u="sng">
                <a:solidFill>
                  <a:srgbClr val="FF0000"/>
                </a:solidFill>
                <a:ea typeface="黑体" panose="02010609060101010101" charset="-122"/>
              </a:rPr>
              <a:t>                   </a:t>
            </a:r>
            <a:r>
              <a:rPr lang="zh-CN" altLang="en-US" sz="2000" b="1">
                <a:ea typeface="黑体" panose="02010609060101010101" charset="-122"/>
              </a:rPr>
              <a:t>，主动思考人类的前途命运。②我们学会</a:t>
            </a:r>
            <a:r>
              <a:rPr lang="zh-CN" altLang="en-US" sz="2000" b="1" u="sng">
                <a:solidFill>
                  <a:srgbClr val="FF0000"/>
                </a:solidFill>
                <a:ea typeface="黑体" panose="02010609060101010101" charset="-122"/>
              </a:rPr>
              <a:t>                 </a:t>
            </a:r>
            <a:r>
              <a:rPr lang="zh-CN" altLang="en-US" sz="2000" b="1">
                <a:ea typeface="黑体" panose="02010609060101010101" charset="-122"/>
              </a:rPr>
              <a:t>，总结成功的经验和失败的教训，每天都在进步。在学习和探素的道路上，我们逐渐认识自己，发现自己的长处，挖掘自己的潜能，实现自我超越。③结果很重要，过程同样重要。在过程中所获得的</a:t>
            </a:r>
            <a:r>
              <a:rPr lang="zh-CN" altLang="en-US" sz="2000" b="1" u="sng">
                <a:solidFill>
                  <a:srgbClr val="FF0000"/>
                </a:solidFill>
                <a:ea typeface="黑体" panose="02010609060101010101" charset="-122"/>
              </a:rPr>
              <a:t>                           </a:t>
            </a:r>
            <a:r>
              <a:rPr lang="zh-CN" altLang="en-US" sz="2000" b="1">
                <a:ea typeface="黑体" panose="02010609060101010101" charset="-122"/>
              </a:rPr>
              <a:t>，才是真正有意义的学习收获。</a:t>
            </a:r>
            <a:endParaRPr lang="zh-CN" altLang="en-US" sz="2000" b="1">
              <a:ea typeface="黑体" panose="02010609060101010101" charset="-122"/>
            </a:endParaRPr>
          </a:p>
        </p:txBody>
      </p:sp>
      <p:sp>
        <p:nvSpPr>
          <p:cNvPr id="7171" name="AutoShape 2"/>
          <p:cNvSpPr>
            <a:spLocks noChangeArrowheads="1"/>
          </p:cNvSpPr>
          <p:nvPr/>
        </p:nvSpPr>
        <p:spPr bwMode="auto">
          <a:xfrm>
            <a:off x="541726" y="855664"/>
            <a:ext cx="5504017"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761802" y="2314575"/>
            <a:ext cx="106440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知识</a:t>
            </a:r>
            <a:endParaRPr lang="zh-CN" altLang="en-US" sz="2000"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9236845" y="2386013"/>
            <a:ext cx="106440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做人</a:t>
            </a:r>
            <a:endParaRPr lang="zh-CN" altLang="en-US" sz="2000"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4689312" y="3743325"/>
            <a:ext cx="169077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全球视野</a:t>
            </a:r>
            <a:endParaRPr lang="zh-CN" altLang="en-US" sz="2000"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2475856" y="4171950"/>
            <a:ext cx="106440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反思</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4"/>
          <p:cNvSpPr txBox="1">
            <a:spLocks noChangeArrowheads="1"/>
          </p:cNvSpPr>
          <p:nvPr/>
        </p:nvSpPr>
        <p:spPr bwMode="auto">
          <a:xfrm>
            <a:off x="3142432" y="5578475"/>
            <a:ext cx="2190179"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体验与感悟</a:t>
            </a:r>
            <a:endParaRPr lang="zh-CN" altLang="en-US" sz="2000"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ppt_x</p:attrName>
                                        </p:attrNameLst>
                                      </p:cBhvr>
                                      <p:tavLst>
                                        <p:tav tm="0">
                                          <p:val>
                                            <p:strVal val="#ppt_x"/>
                                          </p:val>
                                        </p:tav>
                                        <p:tav tm="100000">
                                          <p:val>
                                            <p:strVal val="#ppt_x"/>
                                          </p:val>
                                        </p:tav>
                                      </p:tavLst>
                                    </p:anim>
                                    <p:anim calcmode="lin" valueType="num">
                                      <p:cBhvr>
                                        <p:cTn id="3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P spid="5"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49052" y="2071688"/>
            <a:ext cx="9890724"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2、结束与开始：①在人生道路上，我们每次关键性的</a:t>
            </a:r>
            <a:r>
              <a:rPr lang="zh-CN" altLang="en-US" sz="2000" b="1" u="sng">
                <a:solidFill>
                  <a:srgbClr val="FF0000"/>
                </a:solidFill>
                <a:ea typeface="黑体" panose="02010609060101010101" charset="-122"/>
              </a:rPr>
              <a:t>         </a:t>
            </a:r>
            <a:r>
              <a:rPr lang="zh-CN" altLang="en-US" sz="2000" b="1">
                <a:ea typeface="黑体" panose="02010609060101010101" charset="-122"/>
              </a:rPr>
              <a:t>都将对未来产生重要影响。②现在，我们站在人生的十字路口，必须思考并决定自己的目标和</a:t>
            </a:r>
            <a:r>
              <a:rPr lang="zh-CN" altLang="en-US" sz="2000" b="1" u="sng">
                <a:solidFill>
                  <a:srgbClr val="FF0000"/>
                </a:solidFill>
                <a:ea typeface="黑体" panose="02010609060101010101" charset="-122"/>
              </a:rPr>
              <a:t>        </a:t>
            </a:r>
            <a:r>
              <a:rPr lang="zh-CN" altLang="en-US" sz="2000" b="1">
                <a:ea typeface="黑体" panose="02010609060101010101" charset="-122"/>
              </a:rPr>
              <a:t>。③初中毕业，我们的人生将进入一个新的阶段。④未来，无论身在何处、走向何方，我们都需要努力奋斗，实现自己的</a:t>
            </a:r>
            <a:r>
              <a:rPr lang="zh-CN" altLang="en-US" sz="2000" b="1" u="sng">
                <a:solidFill>
                  <a:srgbClr val="FF0000"/>
                </a:solidFill>
                <a:ea typeface="黑体" panose="02010609060101010101" charset="-122"/>
              </a:rPr>
              <a:t>                             </a:t>
            </a:r>
            <a:r>
              <a:rPr lang="zh-CN" altLang="en-US" sz="2000" b="1">
                <a:ea typeface="黑体" panose="02010609060101010101" charset="-122"/>
              </a:rPr>
              <a:t>。</a:t>
            </a:r>
            <a:endParaRPr lang="zh-CN" altLang="en-US" sz="2000" b="1">
              <a:ea typeface="黑体" panose="02010609060101010101" charset="-122"/>
            </a:endParaRPr>
          </a:p>
        </p:txBody>
      </p:sp>
      <p:sp>
        <p:nvSpPr>
          <p:cNvPr id="6" name="文本框 5"/>
          <p:cNvSpPr txBox="1">
            <a:spLocks noChangeArrowheads="1"/>
          </p:cNvSpPr>
          <p:nvPr/>
        </p:nvSpPr>
        <p:spPr bwMode="auto">
          <a:xfrm>
            <a:off x="9332070" y="2143125"/>
            <a:ext cx="106440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选择</a:t>
            </a:r>
            <a:endParaRPr lang="zh-CN" altLang="en-US" b="1">
              <a:solidFill>
                <a:srgbClr val="FF0000"/>
              </a:solidFill>
              <a:ea typeface="黑体" panose="02010609060101010101" charset="-122"/>
              <a:sym typeface="宋体" panose="02010600030101010101" pitchFamily="2" charset="-122"/>
            </a:endParaRPr>
          </a:p>
        </p:txBody>
      </p:sp>
      <p:sp>
        <p:nvSpPr>
          <p:cNvPr id="7" name="文本框 6"/>
          <p:cNvSpPr txBox="1">
            <a:spLocks noChangeArrowheads="1"/>
          </p:cNvSpPr>
          <p:nvPr/>
        </p:nvSpPr>
        <p:spPr bwMode="auto">
          <a:xfrm>
            <a:off x="4951711" y="3059114"/>
            <a:ext cx="106440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方向</a:t>
            </a:r>
            <a:endParaRPr lang="zh-CN" altLang="en-US" b="1">
              <a:solidFill>
                <a:srgbClr val="FF0000"/>
              </a:solidFill>
              <a:ea typeface="黑体" panose="02010609060101010101" charset="-122"/>
              <a:sym typeface="宋体" panose="02010600030101010101" pitchFamily="2" charset="-122"/>
            </a:endParaRPr>
          </a:p>
        </p:txBody>
      </p:sp>
      <p:sp>
        <p:nvSpPr>
          <p:cNvPr id="8" name="文本框 7"/>
          <p:cNvSpPr txBox="1">
            <a:spLocks noChangeArrowheads="1"/>
          </p:cNvSpPr>
          <p:nvPr/>
        </p:nvSpPr>
        <p:spPr bwMode="auto">
          <a:xfrm>
            <a:off x="5046937" y="3987800"/>
            <a:ext cx="162729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人生价值</a:t>
            </a:r>
            <a:endParaRPr lang="zh-CN" altLang="en-US" b="1">
              <a:solidFill>
                <a:srgbClr val="FF0000"/>
              </a:solidFill>
              <a:ea typeface="黑体" panose="02010609060101010101" charset="-122"/>
              <a:sym typeface="宋体" panose="02010600030101010101" pitchFamily="2" charset="-122"/>
            </a:endParaRPr>
          </a:p>
        </p:txBody>
      </p:sp>
      <p:sp>
        <p:nvSpPr>
          <p:cNvPr id="8198" name="AutoShape 2"/>
          <p:cNvSpPr>
            <a:spLocks noChangeArrowheads="1"/>
          </p:cNvSpPr>
          <p:nvPr/>
        </p:nvSpPr>
        <p:spPr bwMode="auto">
          <a:xfrm>
            <a:off x="541726" y="855664"/>
            <a:ext cx="5504017" cy="8032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6" grpId="0"/>
      <p:bldP spid="7"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R7NC7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2144" y="1268413"/>
            <a:ext cx="8684538" cy="488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2190180" y="2359026"/>
            <a:ext cx="5756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探究一  收获的季节</a:t>
            </a:r>
            <a:endParaRPr lang="zh-CN" altLang="en-US" sz="48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2359469" y="396716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初中三年大盘点</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628488" y="785813"/>
            <a:ext cx="5275475" cy="7874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ox(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ox(in)">
                                      <p:cBhvr>
                                        <p:cTn id="12" dur="2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52253" y="1704975"/>
            <a:ext cx="1056999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日月如校，我们即将完成义务教有阶段的学习任务，就要初中毕业了。回首三年，我们一起经历酸甜苦辣，一起快乐成长。三年来，我们一直在努力，也不断有收获。三年来，你收获了什么？请在下面的个人成长树上填上“果实”的名称并与同学分享。</a:t>
            </a:r>
            <a:endParaRPr lang="zh-CN" altLang="en-US" sz="2000" b="1">
              <a:ea typeface="黑体" panose="02010609060101010101" charset="-122"/>
            </a:endParaRPr>
          </a:p>
        </p:txBody>
      </p:sp>
      <p:pic>
        <p:nvPicPr>
          <p:cNvPr id="10243" name="图片 2" descr="QOH1]4ZY~8{910UXZI3_LEC"/>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094685" y="3643314"/>
            <a:ext cx="456446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WordArt 10"/>
          <p:cNvSpPr>
            <a:spLocks noChangeArrowheads="1" noChangeShapeType="1" noTextEdit="1"/>
          </p:cNvSpPr>
          <p:nvPr/>
        </p:nvSpPr>
        <p:spPr bwMode="auto">
          <a:xfrm>
            <a:off x="454966" y="857250"/>
            <a:ext cx="2592241" cy="719138"/>
          </a:xfrm>
          <a:prstGeom prst="rect">
            <a:avLst/>
          </a:prstGeom>
        </p:spPr>
        <p:txBody>
          <a:bodyPr wrap="none" fromWordArt="1">
            <a:prstTxWarp prst="textCascadeUp">
              <a:avLst>
                <a:gd name="adj" fmla="val 75227"/>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par>
                          <p:cTn id="8" fill="hold">
                            <p:stCondLst>
                              <p:cond delay="2500"/>
                            </p:stCondLst>
                            <p:childTnLst>
                              <p:par>
                                <p:cTn id="9" presetID="22" presetClass="entr" presetSubtype="4" fill="hold" nodeType="after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wipe(down)">
                                      <p:cBhvr>
                                        <p:cTn id="11"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
          <p:cNvSpPr txBox="1">
            <a:spLocks noChangeArrowheads="1"/>
          </p:cNvSpPr>
          <p:nvPr/>
        </p:nvSpPr>
        <p:spPr bwMode="auto">
          <a:xfrm>
            <a:off x="761802" y="1725613"/>
            <a:ext cx="10984756" cy="2657138"/>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lnSpc>
                <a:spcPts val="4000"/>
              </a:lnSpc>
              <a:defRPr/>
            </a:pPr>
            <a:r>
              <a:rPr lang="zh-CN" altLang="zh-CN" sz="2800" b="1" dirty="0">
                <a:ea typeface="黑体" panose="02010609060101010101" charset="-122"/>
              </a:rPr>
              <a:t>        小结：初中三年，我们在学海中泛舟，掌握越来越多的知识；我们参加丰富多彩的实践活动，学会做事，学会做人；我们结交一群志同道合的朋友，在成长的路上互帮互功，风雨同行；我们不断修炼自己的道德操守，提高自己的法治意识，坚持与德并进，与法同行；我们逐步树立全球视野，主动思考人类的前途命运。</a:t>
            </a:r>
            <a:endParaRPr lang="zh-CN" altLang="zh-CN" sz="2800" b="1" dirty="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9461"/>
          <p:cNvSpPr txBox="1">
            <a:spLocks noChangeArrowheads="1"/>
          </p:cNvSpPr>
          <p:nvPr/>
        </p:nvSpPr>
        <p:spPr bwMode="auto">
          <a:xfrm>
            <a:off x="2190180" y="2384426"/>
            <a:ext cx="5756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探究二  结束与开始</a:t>
            </a:r>
            <a:endParaRPr lang="zh-CN" altLang="en-US" sz="4800" b="1">
              <a:solidFill>
                <a:srgbClr val="FF0000"/>
              </a:solidFill>
              <a:latin typeface="黑体" panose="02010609060101010101" charset="-122"/>
              <a:ea typeface="黑体" panose="02010609060101010101" charset="-122"/>
            </a:endParaRPr>
          </a:p>
        </p:txBody>
      </p:sp>
      <p:sp>
        <p:nvSpPr>
          <p:cNvPr id="12291" name="文本框 1"/>
          <p:cNvSpPr txBox="1">
            <a:spLocks noChangeArrowheads="1"/>
          </p:cNvSpPr>
          <p:nvPr/>
        </p:nvSpPr>
        <p:spPr bwMode="auto">
          <a:xfrm>
            <a:off x="2708628" y="368141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起点与终点</a:t>
            </a:r>
            <a:endParaRPr lang="zh-CN" altLang="en-US" sz="3200" b="1">
              <a:latin typeface="黑体" panose="02010609060101010101" charset="-122"/>
              <a:ea typeface="黑体" panose="02010609060101010101" charset="-122"/>
            </a:endParaRPr>
          </a:p>
        </p:txBody>
      </p:sp>
      <p:sp>
        <p:nvSpPr>
          <p:cNvPr id="12292" name="AutoShape 2"/>
          <p:cNvSpPr>
            <a:spLocks noChangeArrowheads="1"/>
          </p:cNvSpPr>
          <p:nvPr/>
        </p:nvSpPr>
        <p:spPr bwMode="auto">
          <a:xfrm>
            <a:off x="543843" y="831850"/>
            <a:ext cx="5455346" cy="8826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down)">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291"/>
                                        </p:tgtEl>
                                        <p:attrNameLst>
                                          <p:attrName>style.visibility</p:attrName>
                                        </p:attrNameLst>
                                      </p:cBhvr>
                                      <p:to>
                                        <p:strVal val="visible"/>
                                      </p:to>
                                    </p:set>
                                    <p:animEffect transition="in" filter="wipe(down)">
                                      <p:cBhvr>
                                        <p:cTn id="12"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40098" y="1000125"/>
            <a:ext cx="10682151" cy="188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500"/>
              </a:lnSpc>
            </a:pPr>
            <a:r>
              <a:rPr lang="zh-CN" altLang="en-US" sz="1600" b="1">
                <a:ea typeface="黑体" panose="02010609060101010101" charset="-122"/>
              </a:rPr>
              <a:t>     </a:t>
            </a:r>
            <a:r>
              <a:rPr lang="zh-CN" altLang="en-US" sz="2000" b="1">
                <a:ea typeface="黑体" panose="02010609060101010101" charset="-122"/>
              </a:rPr>
              <a:t>      </a:t>
            </a:r>
            <a:r>
              <a:rPr lang="zh-CN" altLang="en-US" sz="2400" b="1">
                <a:ea typeface="黑体" panose="02010609060101010101" charset="-122"/>
              </a:rPr>
              <a:t>材料一    宋仁宗庆历五年（1045年），范仲淹因提倡改革被贬知邓州。在遭受政治上的无情打击之后，他既没有消极颓废，随波逐流，更没有降志曲节，与邪恶势力同流合污，而是留下千古绝唱“先天下之忧而忧,后天下之乐而乐”，铭志千古。</a:t>
            </a:r>
            <a:endParaRPr lang="zh-CN" altLang="en-US" sz="2400" b="1">
              <a:ea typeface="黑体" panose="02010609060101010101" charset="-122"/>
            </a:endParaRPr>
          </a:p>
        </p:txBody>
      </p:sp>
      <p:pic>
        <p:nvPicPr>
          <p:cNvPr id="4" name="图片 3" descr="timgCAAENHZ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75856" y="3357564"/>
            <a:ext cx="7427565"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par>
                          <p:cTn id="13" fill="hold">
                            <p:stCondLst>
                              <p:cond delay="500"/>
                            </p:stCondLst>
                            <p:childTnLst>
                              <p:par>
                                <p:cTn id="14" presetID="21"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2)">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XVL4F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58493" y="1095375"/>
            <a:ext cx="8671841" cy="511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EETQKR"/>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8830" y="1169989"/>
            <a:ext cx="8951168" cy="451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96745" y="1289050"/>
            <a:ext cx="10925505"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4000"/>
              </a:lnSpc>
            </a:pPr>
            <a:r>
              <a:rPr lang="zh-CN" altLang="en-US" b="1">
                <a:ea typeface="黑体" panose="02010609060101010101" charset="-122"/>
              </a:rPr>
              <a:t> </a:t>
            </a:r>
            <a:r>
              <a:rPr lang="zh-CN" altLang="en-US" sz="2000" b="1">
                <a:ea typeface="黑体" panose="02010609060101010101" charset="-122"/>
              </a:rPr>
              <a:t>   </a:t>
            </a:r>
            <a:r>
              <a:rPr lang="zh-CN" altLang="en-US" sz="2400" b="1">
                <a:ea typeface="黑体" panose="02010609060101010101" charset="-122"/>
              </a:rPr>
              <a:t>    </a:t>
            </a:r>
            <a:r>
              <a:rPr lang="zh-CN" altLang="en-US" sz="2800" b="1">
                <a:ea typeface="黑体" panose="02010609060101010101" charset="-122"/>
              </a:rPr>
              <a:t> 材料二    能把自己生命的终点和起点联接起来的人是最幸福的人——歌 德</a:t>
            </a:r>
            <a:endParaRPr lang="zh-CN" altLang="en-US" sz="2800" b="1">
              <a:ea typeface="黑体" panose="02010609060101010101" charset="-122"/>
            </a:endParaRPr>
          </a:p>
        </p:txBody>
      </p:sp>
      <p:sp>
        <p:nvSpPr>
          <p:cNvPr id="16387" name="文本框 99"/>
          <p:cNvSpPr txBox="1">
            <a:spLocks noChangeArrowheads="1"/>
          </p:cNvSpPr>
          <p:nvPr/>
        </p:nvSpPr>
        <p:spPr bwMode="auto">
          <a:xfrm>
            <a:off x="482475" y="2684464"/>
            <a:ext cx="11230225" cy="265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2800" b="1">
                <a:latin typeface="黑体" panose="02010609060101010101" charset="-122"/>
                <a:ea typeface="黑体" panose="02010609060101010101" charset="-122"/>
              </a:rPr>
              <a:t>   </a:t>
            </a:r>
            <a:r>
              <a:rPr lang="zh-CN" altLang="zh-CN" sz="2800" b="1">
                <a:latin typeface="黑体" panose="02010609060101010101" charset="-122"/>
                <a:ea typeface="黑体" panose="02010609060101010101" charset="-122"/>
              </a:rPr>
              <a:t>材料三</a:t>
            </a:r>
            <a:r>
              <a:rPr lang="en-US" altLang="zh-CN" sz="2800" b="1">
                <a:latin typeface="黑体" panose="02010609060101010101" charset="-122"/>
                <a:ea typeface="黑体" panose="02010609060101010101" charset="-122"/>
              </a:rPr>
              <a:t>    </a:t>
            </a:r>
            <a:r>
              <a:rPr lang="zh-CN" altLang="zh-CN" sz="2800" b="1">
                <a:latin typeface="黑体" panose="02010609060101010101" charset="-122"/>
                <a:ea typeface="黑体" panose="02010609060101010101" charset="-122"/>
              </a:rPr>
              <a:t>作家龙应台曾写信给儿子说：“孩子，我要求你读书用功，不是因为我要你跟别人比成绩，而是因为，我希望你将来会拥有选择的权利，选择有意义、有时间的工作，而不是被迫谋生。当你的工作给你时间，不剥夺你的生活，你就有尊严。成就感和尊严，给你快乐。”</a:t>
            </a:r>
            <a:endParaRPr lang="zh-CN" altLang="en-US" sz="28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1000"/>
                                        <p:tgtEl>
                                          <p:spTgt spid="38916"/>
                                        </p:tgtEl>
                                      </p:cBhvr>
                                    </p:animEffect>
                                  </p:childTnLst>
                                </p:cTn>
                              </p:par>
                            </p:childTnLst>
                          </p:cTn>
                        </p:par>
                        <p:par>
                          <p:cTn id="8" fill="hold">
                            <p:stCondLst>
                              <p:cond delay="1500"/>
                            </p:stCondLst>
                            <p:childTnLst>
                              <p:par>
                                <p:cTn id="9" presetID="8" presetClass="entr" presetSubtype="32" fill="hold" grpId="0" nodeType="afterEffect">
                                  <p:stCondLst>
                                    <p:cond delay="0"/>
                                  </p:stCondLst>
                                  <p:childTnLst>
                                    <p:set>
                                      <p:cBhvr>
                                        <p:cTn id="10" dur="1" fill="hold">
                                          <p:stCondLst>
                                            <p:cond delay="0"/>
                                          </p:stCondLst>
                                        </p:cTn>
                                        <p:tgtEl>
                                          <p:spTgt spid="16387"/>
                                        </p:tgtEl>
                                        <p:attrNameLst>
                                          <p:attrName>style.visibility</p:attrName>
                                        </p:attrNameLst>
                                      </p:cBhvr>
                                      <p:to>
                                        <p:strVal val="visible"/>
                                      </p:to>
                                    </p:set>
                                    <p:animEffect transition="in" filter="diamond(out)">
                                      <p:cBhvr>
                                        <p:cTn id="11" dur="1000"/>
                                        <p:tgtEl>
                                          <p:spTgt spid="1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6387"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3"/>
          <p:cNvSpPr txBox="1">
            <a:spLocks noChangeArrowheads="1"/>
          </p:cNvSpPr>
          <p:nvPr/>
        </p:nvSpPr>
        <p:spPr bwMode="auto">
          <a:xfrm>
            <a:off x="1333153" y="3394076"/>
            <a:ext cx="9617745" cy="1938992"/>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defRPr/>
            </a:pPr>
            <a:r>
              <a:rPr lang="zh-CN" altLang="zh-CN" b="1" dirty="0">
                <a:ea typeface="黑体" panose="02010609060101010101" charset="-122"/>
              </a:rPr>
              <a:t> </a:t>
            </a:r>
            <a:r>
              <a:rPr lang="zh-CN" altLang="zh-CN" sz="2400" b="1" dirty="0">
                <a:ea typeface="黑体" panose="02010609060101010101" charset="-122"/>
              </a:rPr>
              <a:t>       小结：材料一说明在人生道路上，我们每次关键性的选择都将对未来产生重要影响，我们要学会合理选择。材料二、三启示我们，初中毕业，我们的人生将进入一个新的阶段，站在人生的十字路口，必须思考并决定自己的目标和方向。未来，无论身在何处、走向何方，我们都需要努力奋斗，实现自己的人生价值。</a:t>
            </a:r>
            <a:endParaRPr lang="zh-CN" altLang="zh-CN" sz="2400" b="1" dirty="0">
              <a:ea typeface="黑体" panose="02010609060101010101" charset="-122"/>
            </a:endParaRPr>
          </a:p>
        </p:txBody>
      </p:sp>
      <p:sp>
        <p:nvSpPr>
          <p:cNvPr id="17411" name="文本框 4"/>
          <p:cNvSpPr txBox="1">
            <a:spLocks noChangeArrowheads="1"/>
          </p:cNvSpPr>
          <p:nvPr/>
        </p:nvSpPr>
        <p:spPr bwMode="auto">
          <a:xfrm>
            <a:off x="1142703" y="1968500"/>
            <a:ext cx="9808196"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3000"/>
              </a:lnSpc>
            </a:pPr>
            <a:r>
              <a:rPr lang="en-US" altLang="zh-CN" sz="2400" b="1">
                <a:solidFill>
                  <a:srgbClr val="FF0000"/>
                </a:solidFill>
                <a:ea typeface="黑体" panose="02010609060101010101" charset="-122"/>
              </a:rPr>
              <a:t>       </a:t>
            </a:r>
            <a:r>
              <a:rPr lang="zh-CN" altLang="en-US" sz="2400" b="1">
                <a:solidFill>
                  <a:srgbClr val="FF0000"/>
                </a:solidFill>
                <a:ea typeface="黑体" panose="02010609060101010101" charset="-122"/>
              </a:rPr>
              <a:t>探究：以上三则材料给你什么启示？一个阶段的结束，意味着另一个阶段的开始，初中毕业意味着人生将进入一个新的阶段，你对未来有什么打算？</a:t>
            </a:r>
            <a:endParaRPr lang="zh-CN" altLang="en-US" sz="2400" b="1">
              <a:solidFill>
                <a:srgbClr val="FF0000"/>
              </a:solidFill>
              <a:ea typeface="黑体" panose="02010609060101010101" charset="-122"/>
            </a:endParaRPr>
          </a:p>
        </p:txBody>
      </p:sp>
      <p:sp>
        <p:nvSpPr>
          <p:cNvPr id="2" name="矩形 1"/>
          <p:cNvSpPr/>
          <p:nvPr/>
        </p:nvSpPr>
        <p:spPr>
          <a:xfrm rot="1613965">
            <a:off x="10354627" y="1118243"/>
            <a:ext cx="1313180" cy="769441"/>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400" dirty="0">
                <a:ln w="11430"/>
                <a:solidFill>
                  <a:srgbClr val="FF0000"/>
                </a:solidFill>
                <a:effectLst>
                  <a:outerShdw blurRad="50800" dist="39000" dir="5460000" algn="tl">
                    <a:srgbClr val="000000">
                      <a:alpha val="38000"/>
                    </a:srgbClr>
                  </a:outerShdw>
                </a:effectLst>
              </a:rPr>
              <a:t>讨论</a:t>
            </a:r>
            <a:endParaRPr lang="zh-CN" altLang="en-US" sz="4400" dirty="0">
              <a:ln w="11430"/>
              <a:solidFill>
                <a:srgbClr val="FF0000"/>
              </a:solidFill>
              <a:effectLst>
                <a:outerShdw blurRad="50800" dist="39000" dir="5460000" algn="tl">
                  <a:srgbClr val="000000">
                    <a:alpha val="38000"/>
                  </a:srgbClr>
                </a:outerShdw>
              </a:effectLst>
            </a:endParaRPr>
          </a:p>
        </p:txBody>
      </p:sp>
      <p:pic>
        <p:nvPicPr>
          <p:cNvPr id="17413" name="Picture 4" descr="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47207" y="833438"/>
            <a:ext cx="1055942"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WordArt 10"/>
          <p:cNvSpPr>
            <a:spLocks noChangeArrowheads="1" noChangeShapeType="1" noTextEdit="1"/>
          </p:cNvSpPr>
          <p:nvPr/>
        </p:nvSpPr>
        <p:spPr bwMode="auto">
          <a:xfrm>
            <a:off x="380901" y="714375"/>
            <a:ext cx="2592242" cy="719138"/>
          </a:xfrm>
          <a:prstGeom prst="rect">
            <a:avLst/>
          </a:prstGeom>
        </p:spPr>
        <p:txBody>
          <a:bodyPr wrap="none" fromWordArt="1">
            <a:prstTxWarp prst="textCascadeUp">
              <a:avLst>
                <a:gd name="adj" fmla="val 73889"/>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7411"/>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6" presetClass="entr" presetSubtype="42" fill="hold" grpId="0" nodeType="click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barn(outHorizontal)">
                                      <p:cBhvr>
                                        <p:cTn id="11"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nimBg="1"/>
      <p:bldP spid="17411"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301522" y="2695576"/>
            <a:ext cx="3315952"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文本框 99"/>
          <p:cNvSpPr txBox="1">
            <a:spLocks noChangeArrowheads="1"/>
          </p:cNvSpPr>
          <p:nvPr/>
        </p:nvSpPr>
        <p:spPr bwMode="auto">
          <a:xfrm>
            <a:off x="588281" y="2468563"/>
            <a:ext cx="77767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 name="AutoShape 2"/>
          <p:cNvSpPr>
            <a:spLocks noChangeArrowheads="1"/>
          </p:cNvSpPr>
          <p:nvPr/>
        </p:nvSpPr>
        <p:spPr bwMode="auto">
          <a:xfrm>
            <a:off x="588281" y="820739"/>
            <a:ext cx="5220457" cy="8223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strips(downLeft)">
                                      <p:cBhvr>
                                        <p:cTn id="7" dur="5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58602" y="1341438"/>
            <a:ext cx="1027162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材料三    二战后的日本工业基础设施满目疮痍、百废待兴，在其后20年间，日本的经济年均增长率达8%，第一个从战后的“发展中国家”一跃跨入“发达国家”的行列。1968年，日本经济跃居世界第二位，仅次于美国。60年代，日本工业竞争力稳步提高，年均出口增长率高达18.4%日本经济高度发达，国民拥有很高的生活水平。2014年，国内生产总值位居世界第3位（仅次于美国和中国），人均国内生产总值39731美元。</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ox(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19459"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19460"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19461" name="WordArt 10"/>
          <p:cNvSpPr>
            <a:spLocks noChangeArrowheads="1" noChangeShapeType="1" noTextEdit="1"/>
          </p:cNvSpPr>
          <p:nvPr/>
        </p:nvSpPr>
        <p:spPr bwMode="auto">
          <a:xfrm>
            <a:off x="571351" y="709614"/>
            <a:ext cx="2592242" cy="719137"/>
          </a:xfrm>
          <a:prstGeom prst="rect">
            <a:avLst/>
          </a:prstGeom>
        </p:spPr>
        <p:txBody>
          <a:bodyPr wrap="none" fromWordArt="1">
            <a:prstTxWarp prst="textCascadeUp">
              <a:avLst>
                <a:gd name="adj" fmla="val 76565"/>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19462"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3153" y="1571625"/>
            <a:ext cx="9433643" cy="463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additive="base">
                                        <p:cTn id="7" dur="5000" fill="hold"/>
                                        <p:tgtEl>
                                          <p:spTgt spid="19462"/>
                                        </p:tgtEl>
                                        <p:attrNameLst>
                                          <p:attrName>ppt_x</p:attrName>
                                        </p:attrNameLst>
                                      </p:cBhvr>
                                      <p:tavLst>
                                        <p:tav tm="0">
                                          <p:val>
                                            <p:strVal val="1+#ppt_w/2"/>
                                          </p:val>
                                        </p:tav>
                                        <p:tav tm="100000">
                                          <p:val>
                                            <p:strVal val="#ppt_x"/>
                                          </p:val>
                                        </p:tav>
                                      </p:tavLst>
                                    </p:anim>
                                    <p:anim calcmode="lin" valueType="num">
                                      <p:cBhvr additive="base">
                                        <p:cTn id="8" dur="5000" fill="hold"/>
                                        <p:tgtEl>
                                          <p:spTgt spid="194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142703" y="2759075"/>
            <a:ext cx="9649486" cy="706438"/>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0483" name="AutoShape 2"/>
          <p:cNvSpPr>
            <a:spLocks noChangeArrowheads="1"/>
          </p:cNvSpPr>
          <p:nvPr/>
        </p:nvSpPr>
        <p:spPr bwMode="auto">
          <a:xfrm>
            <a:off x="666577" y="847726"/>
            <a:ext cx="5520945" cy="8667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0484"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13241" y="3929063"/>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80359" y="4198938"/>
            <a:ext cx="3718016"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857027" y="2392363"/>
            <a:ext cx="10671570"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en-US" sz="2800" b="1"/>
              <a:t>本节课的成功之处是教学设计合理，贴近学生生活实际，但在“结果与过程”关系上一笔带过，过于简略。</a:t>
            </a:r>
            <a:endParaRPr lang="zh-CN" altLang="en-US" sz="2800" b="1"/>
          </a:p>
        </p:txBody>
      </p:sp>
      <p:sp>
        <p:nvSpPr>
          <p:cNvPr id="21508" name="爆炸形 1 4"/>
          <p:cNvSpPr>
            <a:spLocks noChangeArrowheads="1"/>
          </p:cNvSpPr>
          <p:nvPr/>
        </p:nvSpPr>
        <p:spPr bwMode="auto">
          <a:xfrm>
            <a:off x="476126" y="642938"/>
            <a:ext cx="6094413" cy="1643062"/>
          </a:xfrm>
          <a:prstGeom prst="irregularSeal1">
            <a:avLst/>
          </a:prstGeom>
          <a:gradFill rotWithShape="1">
            <a:gsLst>
              <a:gs pos="0">
                <a:srgbClr val="003F77"/>
              </a:gs>
              <a:gs pos="50000">
                <a:srgbClr val="005FAD"/>
              </a:gs>
              <a:gs pos="100000">
                <a:srgbClr val="0072CE"/>
              </a:gs>
            </a:gsLst>
            <a:lin ang="0" scaled="1"/>
          </a:gradFill>
          <a:ln w="9525">
            <a:solidFill>
              <a:schemeClr val="tx1"/>
            </a:solidFill>
            <a:round/>
          </a:ln>
        </p:spPr>
        <p:txBody>
          <a:bodyPr/>
          <a:lstStyle/>
          <a:p>
            <a:r>
              <a:rPr lang="zh-CN" altLang="en-US" sz="4000" b="1">
                <a:solidFill>
                  <a:srgbClr val="FFFF00"/>
                </a:solidFill>
              </a:rPr>
              <a:t>教学反思</a:t>
            </a:r>
            <a:endParaRPr lang="zh-CN" altLang="en-US" sz="4000" b="1">
              <a:solidFill>
                <a:srgbClr val="FFFF00"/>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1041129" y="2143125"/>
            <a:ext cx="10385895" cy="2592388"/>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lnSpc>
                <a:spcPts val="6500"/>
              </a:lnSpc>
              <a:defRPr/>
            </a:pPr>
            <a:r>
              <a:rPr lang="zh-CN" altLang="en-US" sz="4400" dirty="0" smtClean="0">
                <a:solidFill>
                  <a:srgbClr val="FF0000"/>
                </a:solidFill>
                <a:ea typeface="黑体" panose="02010609060101010101" charset="-122"/>
                <a:sym typeface="+mn-ea"/>
              </a:rPr>
              <a:t>第三单元  走向未来的少年</a:t>
            </a:r>
            <a:endParaRPr lang="zh-CN" altLang="en-US" sz="4400" dirty="0" smtClean="0">
              <a:solidFill>
                <a:srgbClr val="FF0000"/>
              </a:solidFill>
              <a:ea typeface="黑体" panose="02010609060101010101" charset="-122"/>
            </a:endParaRPr>
          </a:p>
          <a:p>
            <a:pPr algn="ctr">
              <a:lnSpc>
                <a:spcPts val="6500"/>
              </a:lnSpc>
              <a:defRPr/>
            </a:pPr>
            <a:r>
              <a:rPr lang="zh-CN" altLang="en-US" sz="4400" dirty="0" smtClean="0">
                <a:solidFill>
                  <a:schemeClr val="tx1">
                    <a:lumMod val="85000"/>
                    <a:lumOff val="15000"/>
                  </a:schemeClr>
                </a:solidFill>
                <a:effectLst>
                  <a:outerShdw blurRad="38100" dist="38100" dir="2700000" algn="tl">
                    <a:srgbClr val="C0C0C0"/>
                  </a:outerShdw>
                </a:effectLst>
                <a:ea typeface="黑体" panose="02010609060101010101" charset="-122"/>
              </a:rPr>
              <a:t>第七课  从这里出发</a:t>
            </a: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走向未来</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66578" y="785814"/>
            <a:ext cx="2721324" cy="6429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789312" y="1571625"/>
            <a:ext cx="11018612" cy="3683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000"/>
              </a:lnSpc>
            </a:pPr>
            <a:r>
              <a:rPr lang="en-US" altLang="zh-CN" sz="2800" b="1">
                <a:latin typeface="黑体" panose="02010609060101010101" charset="-122"/>
                <a:ea typeface="黑体" panose="02010609060101010101" charset="-122"/>
              </a:rPr>
              <a:t>1</a:t>
            </a:r>
            <a:r>
              <a:rPr lang="zh-CN" altLang="zh-CN" sz="2800" b="1">
                <a:latin typeface="黑体" panose="02010609060101010101" charset="-122"/>
                <a:ea typeface="黑体" panose="02010609060101010101" charset="-122"/>
              </a:rPr>
              <a:t>、明确畅想未来的目的是为了丰富自己的生命，提升生命的质量，延伸生命的宽度和广度，更是为了很好地服务社会和国家，把个人理想与祖国需要结合起来。</a:t>
            </a:r>
            <a:endParaRPr lang="en-US" altLang="zh-CN" sz="2800" b="1">
              <a:latin typeface="黑体" panose="02010609060101010101" charset="-122"/>
              <a:ea typeface="黑体" panose="02010609060101010101" charset="-122"/>
            </a:endParaRPr>
          </a:p>
          <a:p>
            <a:pPr eaLnBrk="1" hangingPunct="1">
              <a:lnSpc>
                <a:spcPts val="4000"/>
              </a:lnSpc>
            </a:pPr>
            <a:r>
              <a:rPr lang="en-US" altLang="zh-CN" sz="2800" b="1">
                <a:latin typeface="黑体" panose="02010609060101010101" charset="-122"/>
                <a:ea typeface="黑体" panose="02010609060101010101" charset="-122"/>
              </a:rPr>
              <a:t>2</a:t>
            </a:r>
            <a:r>
              <a:rPr lang="zh-CN" altLang="zh-CN" sz="2800" b="1">
                <a:latin typeface="黑体" panose="02010609060101010101" charset="-122"/>
                <a:ea typeface="黑体" panose="02010609060101010101" charset="-122"/>
              </a:rPr>
              <a:t>、增强责任感与使命感，提醒学生时不我待，只争朝夕，踏上新征程，走向成熟。</a:t>
            </a:r>
            <a:endParaRPr lang="en-US" altLang="zh-CN" sz="2800" b="1">
              <a:latin typeface="黑体" panose="02010609060101010101" charset="-122"/>
              <a:ea typeface="黑体" panose="02010609060101010101" charset="-122"/>
            </a:endParaRPr>
          </a:p>
          <a:p>
            <a:pPr eaLnBrk="1" hangingPunct="1">
              <a:lnSpc>
                <a:spcPts val="4000"/>
              </a:lnSpc>
            </a:pPr>
            <a:r>
              <a:rPr lang="en-US" altLang="zh-CN" sz="2800" b="1">
                <a:latin typeface="黑体" panose="02010609060101010101" charset="-122"/>
                <a:ea typeface="黑体" panose="02010609060101010101" charset="-122"/>
              </a:rPr>
              <a:t>3</a:t>
            </a:r>
            <a:r>
              <a:rPr lang="zh-CN" altLang="zh-CN" sz="2800" b="1">
                <a:latin typeface="黑体" panose="02010609060101010101" charset="-122"/>
                <a:ea typeface="黑体" panose="02010609060101010101" charset="-122"/>
              </a:rPr>
              <a:t>、引导学生认识到畅想未来不是不切实际的空想，要把握注意事项，规划有意义的人生，有脚踏实地的行动。</a:t>
            </a:r>
            <a:endParaRPr lang="zh-CN" altLang="en-US" sz="28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571351" y="846139"/>
            <a:ext cx="5247966" cy="7969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pic>
        <p:nvPicPr>
          <p:cNvPr id="4099" name="图片 1"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85405" y="1928813"/>
            <a:ext cx="6198103"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我的未来不是梦.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a:extLst>
              <a:ext uri="{28A0092B-C50C-407E-A947-70E740481C1C}">
                <a14:useLocalDpi xmlns:a14="http://schemas.microsoft.com/office/drawing/2010/main" val="0"/>
              </a:ext>
            </a:extLst>
          </a:blip>
          <a:srcRect/>
          <a:stretch>
            <a:fillRect/>
          </a:stretch>
        </p:blipFill>
        <p:spPr bwMode="auto">
          <a:xfrm>
            <a:off x="9332069" y="3429000"/>
            <a:ext cx="114270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09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13696" fill="hold"/>
                                        <p:tgtEl>
                                          <p:spTgt spid="6"/>
                                        </p:tgtEl>
                                      </p:cBhvr>
                                    </p:cmd>
                                  </p:childTnLst>
                                </p:cTn>
                              </p:par>
                            </p:childTnLst>
                          </p:cTn>
                        </p:par>
                      </p:childTnLst>
                    </p:cTn>
                  </p:par>
                </p:childTnLst>
              </p:cTn>
              <p:nextCondLst>
                <p:cond evt="onClick" delay="0">
                  <p:tgtEl>
                    <p:spTgt spid="6"/>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99"/>
          <p:cNvSpPr txBox="1">
            <a:spLocks noChangeArrowheads="1"/>
          </p:cNvSpPr>
          <p:nvPr/>
        </p:nvSpPr>
        <p:spPr bwMode="auto">
          <a:xfrm>
            <a:off x="821053" y="582614"/>
            <a:ext cx="9021001" cy="569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a:t>《我的未来不是梦》</a:t>
            </a:r>
            <a:endParaRPr lang="zh-CN" altLang="zh-CN" sz="2800" b="1"/>
          </a:p>
          <a:p>
            <a:pPr algn="ctr" eaLnBrk="1" hangingPunct="1"/>
            <a:r>
              <a:rPr lang="zh-CN" altLang="zh-CN" sz="2800" b="1"/>
              <a:t>张雨生</a:t>
            </a:r>
            <a:endParaRPr lang="zh-CN" altLang="zh-CN" sz="2800" b="1"/>
          </a:p>
          <a:p>
            <a:pPr algn="ctr" eaLnBrk="1" hangingPunct="1"/>
            <a:r>
              <a:rPr lang="zh-CN" altLang="zh-CN" sz="2800" b="1">
                <a:latin typeface="黑体" panose="02010609060101010101" charset="-122"/>
              </a:rPr>
              <a:t>……</a:t>
            </a:r>
            <a:endParaRPr lang="zh-CN" altLang="zh-CN" sz="2800" b="1"/>
          </a:p>
          <a:p>
            <a:pPr algn="ctr" eaLnBrk="1" hangingPunct="1"/>
            <a:r>
              <a:rPr lang="zh-CN" altLang="zh-CN" sz="2800" b="1"/>
              <a:t>我知道我的未来不是梦</a:t>
            </a:r>
            <a:endParaRPr lang="zh-CN" altLang="zh-CN" sz="2800" b="1"/>
          </a:p>
          <a:p>
            <a:pPr algn="ctr" eaLnBrk="1" hangingPunct="1"/>
            <a:r>
              <a:rPr lang="zh-CN" altLang="zh-CN" sz="2800" b="1"/>
              <a:t>我认真地过每一分钟</a:t>
            </a:r>
            <a:endParaRPr lang="zh-CN" altLang="zh-CN" sz="2800" b="1"/>
          </a:p>
          <a:p>
            <a:pPr algn="ctr" eaLnBrk="1" hangingPunct="1"/>
            <a:r>
              <a:rPr lang="zh-CN" altLang="zh-CN" sz="2800" b="1"/>
              <a:t>我的未来不是梦</a:t>
            </a:r>
            <a:endParaRPr lang="zh-CN" altLang="zh-CN" sz="2800" b="1"/>
          </a:p>
          <a:p>
            <a:pPr algn="ctr" eaLnBrk="1" hangingPunct="1"/>
            <a:r>
              <a:rPr lang="zh-CN" altLang="zh-CN" sz="2800" b="1"/>
              <a:t>我的心跟着希望在动</a:t>
            </a:r>
            <a:endParaRPr lang="zh-CN" altLang="zh-CN" sz="2800" b="1"/>
          </a:p>
          <a:p>
            <a:pPr algn="ctr" eaLnBrk="1" hangingPunct="1"/>
            <a:r>
              <a:rPr lang="zh-CN" altLang="zh-CN" sz="2800" b="1"/>
              <a:t>我的未来不是梦</a:t>
            </a:r>
            <a:endParaRPr lang="zh-CN" altLang="zh-CN" sz="2800" b="1"/>
          </a:p>
          <a:p>
            <a:pPr algn="ctr" eaLnBrk="1" hangingPunct="1"/>
            <a:r>
              <a:rPr lang="zh-CN" altLang="zh-CN" sz="2800" b="1"/>
              <a:t>我认真地过每一分钟</a:t>
            </a:r>
            <a:endParaRPr lang="zh-CN" altLang="zh-CN" sz="2800" b="1"/>
          </a:p>
          <a:p>
            <a:pPr algn="ctr" eaLnBrk="1" hangingPunct="1"/>
            <a:r>
              <a:rPr lang="zh-CN" altLang="zh-CN" sz="2800" b="1"/>
              <a:t>我的未来不是梦</a:t>
            </a:r>
            <a:endParaRPr lang="zh-CN" altLang="zh-CN" sz="2800" b="1"/>
          </a:p>
          <a:p>
            <a:pPr algn="ctr" eaLnBrk="1" hangingPunct="1"/>
            <a:r>
              <a:rPr lang="zh-CN" altLang="zh-CN" sz="2800" b="1"/>
              <a:t>我的心跟着希望在动</a:t>
            </a:r>
            <a:endParaRPr lang="zh-CN" altLang="zh-CN" sz="2800" b="1"/>
          </a:p>
          <a:p>
            <a:pPr algn="ctr" eaLnBrk="1" hangingPunct="1"/>
            <a:r>
              <a:rPr lang="zh-CN" altLang="zh-CN" sz="2800" b="1"/>
              <a:t>跟着希望在动</a:t>
            </a:r>
            <a:endParaRPr lang="zh-CN" altLang="zh-CN" sz="2800" b="1"/>
          </a:p>
          <a:p>
            <a:pPr algn="ctr" eaLnBrk="1" hangingPunct="1"/>
            <a:r>
              <a:rPr lang="zh-CN" altLang="zh-CN" sz="2800" b="1"/>
              <a:t>……</a:t>
            </a:r>
            <a:endParaRPr lang="zh-CN" altLang="zh-CN"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0" fill="hold"/>
                                        <p:tgtEl>
                                          <p:spTgt spid="5122"/>
                                        </p:tgtEl>
                                        <p:attrNameLst>
                                          <p:attrName>ppt_x</p:attrName>
                                        </p:attrNameLst>
                                      </p:cBhvr>
                                      <p:tavLst>
                                        <p:tav tm="0">
                                          <p:val>
                                            <p:strVal val="#ppt_x"/>
                                          </p:val>
                                        </p:tav>
                                        <p:tav tm="100000">
                                          <p:val>
                                            <p:strVal val="#ppt_x"/>
                                          </p:val>
                                        </p:tav>
                                      </p:tavLst>
                                    </p:anim>
                                    <p:anim calcmode="lin" valueType="num">
                                      <p:cBhvr additive="base">
                                        <p:cTn id="8" dur="50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3" descr="timg[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04234" y="3429000"/>
            <a:ext cx="5137928"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内容占位符 2"/>
          <p:cNvSpPr>
            <a:spLocks noGrp="1" noChangeArrowheads="1"/>
          </p:cNvSpPr>
          <p:nvPr>
            <p:ph idx="4294967295"/>
          </p:nvPr>
        </p:nvSpPr>
        <p:spPr>
          <a:xfrm>
            <a:off x="2018775" y="2071689"/>
            <a:ext cx="8360773" cy="1347787"/>
          </a:xfrm>
          <a:solidFill>
            <a:srgbClr val="FFFF00"/>
          </a:solidFill>
        </p:spPr>
        <p:txBody>
          <a:bodyPr/>
          <a:lstStyle/>
          <a:p>
            <a:pPr marL="0" indent="0" algn="ctr" eaLnBrk="1" hangingPunct="1">
              <a:buFontTx/>
              <a:buNone/>
            </a:pPr>
            <a:r>
              <a:rPr lang="zh-CN" altLang="en-US" sz="6600" b="1" smtClean="0">
                <a:solidFill>
                  <a:srgbClr val="FF0000"/>
                </a:solidFill>
              </a:rPr>
              <a:t>走向未来</a:t>
            </a:r>
            <a:endParaRPr lang="zh-CN" altLang="en-US" sz="6600" b="1" smtClean="0">
              <a:solidFill>
                <a:srgbClr val="FF0000"/>
              </a:solidFill>
            </a:endParaRPr>
          </a:p>
        </p:txBody>
      </p:sp>
      <p:sp>
        <p:nvSpPr>
          <p:cNvPr id="6148" name="WordArt 10"/>
          <p:cNvSpPr>
            <a:spLocks noChangeArrowheads="1" noChangeShapeType="1" noTextEdit="1"/>
          </p:cNvSpPr>
          <p:nvPr/>
        </p:nvSpPr>
        <p:spPr bwMode="auto">
          <a:xfrm>
            <a:off x="645416" y="709614"/>
            <a:ext cx="2592241" cy="719137"/>
          </a:xfrm>
          <a:prstGeom prst="rect">
            <a:avLst/>
          </a:prstGeom>
        </p:spPr>
        <p:txBody>
          <a:bodyPr wrap="none" fromWordArt="1">
            <a:prstTxWarp prst="textCascadeUp">
              <a:avLst>
                <a:gd name="adj" fmla="val 75227"/>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barn(inVertical)">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57028" y="2071689"/>
            <a:ext cx="10760446"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1、畅想未来：①畅想未来是为了丰富自己的生命，提升</a:t>
            </a:r>
            <a:r>
              <a:rPr lang="zh-CN" altLang="en-US" sz="2000" b="1" u="sng">
                <a:solidFill>
                  <a:srgbClr val="FF0000"/>
                </a:solidFill>
                <a:ea typeface="黑体" panose="02010609060101010101" charset="-122"/>
              </a:rPr>
              <a:t>                   </a:t>
            </a:r>
            <a:r>
              <a:rPr lang="zh-CN" altLang="en-US" sz="2000" b="1">
                <a:ea typeface="黑体" panose="02010609060101010101" charset="-122"/>
              </a:rPr>
              <a:t>，延伸生命的宽度和广度，更是为了很好地服务社会和国家。②畅想未来需要开阔的视野，把自己的</a:t>
            </a:r>
            <a:r>
              <a:rPr lang="zh-CN" altLang="en-US" sz="2000" b="1" u="sng">
                <a:solidFill>
                  <a:srgbClr val="FF0000"/>
                </a:solidFill>
                <a:ea typeface="黑体" panose="02010609060101010101" charset="-122"/>
              </a:rPr>
              <a:t>                     </a:t>
            </a:r>
            <a:r>
              <a:rPr lang="zh-CN" altLang="en-US" sz="2000" b="1">
                <a:ea typeface="黑体" panose="02010609060101010101" charset="-122"/>
              </a:rPr>
              <a:t>与国家的发展、世界的繁荣、人类的梦想相结合。③畅想未来不是仅仅预设未来上什么学校，从事什么工作，而是要激发兴趣，大胆尝试，积极行动，不断地反思自己，</a:t>
            </a:r>
            <a:r>
              <a:rPr lang="zh-CN" altLang="en-US" sz="2000" b="1" u="sng">
                <a:solidFill>
                  <a:srgbClr val="FF0000"/>
                </a:solidFill>
                <a:ea typeface="黑体" panose="02010609060101010101" charset="-122"/>
              </a:rPr>
              <a:t>                   </a:t>
            </a:r>
            <a:r>
              <a:rPr lang="zh-CN" altLang="en-US" sz="2000" b="1">
                <a:ea typeface="黑体" panose="02010609060101010101" charset="-122"/>
              </a:rPr>
              <a:t>有意义的人生。④面向未来，既需要对未来有美好的憧憬，也需要有</a:t>
            </a:r>
            <a:r>
              <a:rPr lang="zh-CN" altLang="en-US" sz="2000" b="1" u="sng">
                <a:solidFill>
                  <a:srgbClr val="FF0000"/>
                </a:solidFill>
                <a:ea typeface="黑体" panose="02010609060101010101" charset="-122"/>
              </a:rPr>
              <a:t>                                 </a:t>
            </a:r>
            <a:r>
              <a:rPr lang="zh-CN" altLang="en-US" sz="2000" b="1">
                <a:ea typeface="黑体" panose="02010609060101010101" charset="-122"/>
              </a:rPr>
              <a:t>。</a:t>
            </a:r>
            <a:endParaRPr lang="zh-CN" altLang="en-US" sz="2000" b="1">
              <a:ea typeface="黑体" panose="02010609060101010101" charset="-122"/>
            </a:endParaRPr>
          </a:p>
        </p:txBody>
      </p:sp>
      <p:sp>
        <p:nvSpPr>
          <p:cNvPr id="7171" name="AutoShape 2"/>
          <p:cNvSpPr>
            <a:spLocks noChangeArrowheads="1"/>
          </p:cNvSpPr>
          <p:nvPr/>
        </p:nvSpPr>
        <p:spPr bwMode="auto">
          <a:xfrm>
            <a:off x="666578" y="857250"/>
            <a:ext cx="5537873" cy="8572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9348998" y="2143125"/>
            <a:ext cx="1887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生命的质量</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5427837" y="3071813"/>
            <a:ext cx="222826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爱好、需求</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1714054" y="4418013"/>
            <a:ext cx="1584971"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全面规划</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3728596" y="4918075"/>
            <a:ext cx="265149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脚踏实地的行动</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237928" y="2028825"/>
            <a:ext cx="990342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2、踏上新征程：①时代给我们提供了一个展示才华的广阔舞台，我们要做好准备，抓住机会，还要善于</a:t>
            </a:r>
            <a:r>
              <a:rPr lang="zh-CN" altLang="en-US" sz="2000" b="1" u="sng">
                <a:solidFill>
                  <a:srgbClr val="FF0000"/>
                </a:solidFill>
                <a:ea typeface="黑体" panose="02010609060101010101" charset="-122"/>
              </a:rPr>
              <a:t>                     </a:t>
            </a:r>
            <a:r>
              <a:rPr lang="zh-CN" altLang="en-US" sz="2000" b="1">
                <a:ea typeface="黑体" panose="02010609060101010101" charset="-122"/>
              </a:rPr>
              <a:t>，成就自己。②同时，我们所面临的挑战与问题，也让我们增添一份沉甸甸的责任感与使命感，提醒我们时不我待，只争朝夕。③走向毕业的过程，也是不断走向</a:t>
            </a:r>
            <a:r>
              <a:rPr lang="zh-CN" altLang="en-US" sz="2000" b="1" u="sng">
                <a:solidFill>
                  <a:srgbClr val="FF0000"/>
                </a:solidFill>
                <a:ea typeface="黑体" panose="02010609060101010101" charset="-122"/>
              </a:rPr>
              <a:t>                  </a:t>
            </a:r>
            <a:r>
              <a:rPr lang="zh-CN" altLang="en-US" sz="2000" b="1">
                <a:ea typeface="黑体" panose="02010609060101010101" charset="-122"/>
              </a:rPr>
              <a:t>的过程。</a:t>
            </a:r>
            <a:endParaRPr lang="zh-CN" altLang="en-US" sz="2000" b="1">
              <a:ea typeface="黑体" panose="02010609060101010101" charset="-122"/>
            </a:endParaRPr>
          </a:p>
        </p:txBody>
      </p:sp>
      <p:sp>
        <p:nvSpPr>
          <p:cNvPr id="5" name="文本框 4"/>
          <p:cNvSpPr txBox="1">
            <a:spLocks noChangeArrowheads="1"/>
          </p:cNvSpPr>
          <p:nvPr/>
        </p:nvSpPr>
        <p:spPr bwMode="auto">
          <a:xfrm>
            <a:off x="7713242" y="2560638"/>
            <a:ext cx="162729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创造机会</a:t>
            </a:r>
            <a:endParaRPr lang="zh-CN" altLang="en-US" b="1">
              <a:solidFill>
                <a:srgbClr val="FF0000"/>
              </a:solidFill>
              <a:ea typeface="黑体" panose="02010609060101010101" charset="-122"/>
              <a:sym typeface="宋体" panose="02010600030101010101" pitchFamily="2" charset="-122"/>
            </a:endParaRPr>
          </a:p>
        </p:txBody>
      </p:sp>
      <p:sp>
        <p:nvSpPr>
          <p:cNvPr id="6" name="文本框 5"/>
          <p:cNvSpPr txBox="1">
            <a:spLocks noChangeArrowheads="1"/>
          </p:cNvSpPr>
          <p:nvPr/>
        </p:nvSpPr>
        <p:spPr bwMode="auto">
          <a:xfrm>
            <a:off x="5523061" y="3917950"/>
            <a:ext cx="863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成熟</a:t>
            </a:r>
            <a:endParaRPr lang="zh-CN" altLang="en-US" b="1">
              <a:solidFill>
                <a:srgbClr val="FF0000"/>
              </a:solidFill>
              <a:ea typeface="黑体" panose="02010609060101010101" charset="-122"/>
              <a:sym typeface="宋体" panose="02010600030101010101" pitchFamily="2" charset="-122"/>
            </a:endParaRPr>
          </a:p>
        </p:txBody>
      </p:sp>
      <p:sp>
        <p:nvSpPr>
          <p:cNvPr id="8197" name="AutoShape 2"/>
          <p:cNvSpPr>
            <a:spLocks noChangeArrowheads="1"/>
          </p:cNvSpPr>
          <p:nvPr/>
        </p:nvSpPr>
        <p:spPr bwMode="auto">
          <a:xfrm>
            <a:off x="666578" y="857250"/>
            <a:ext cx="5537873" cy="8572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
          <p:cNvSpPr txBox="1">
            <a:spLocks noChangeArrowheads="1"/>
          </p:cNvSpPr>
          <p:nvPr/>
        </p:nvSpPr>
        <p:spPr bwMode="auto">
          <a:xfrm>
            <a:off x="924744" y="2492376"/>
            <a:ext cx="1033934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冷战结束后，美国和苏联两个超级大国主导的旧的世界格局消失，世界进入多极化时代。冷战结束后，美国、俄罗斯、欧盟、日本、中国等成为全球几大力量中心，其力量对比持续发生变化。这也说明近些年来，世界多极化继续向前推进，国际体系和国际秩序深度调整，国际力量对比朝着有利于和平与发展的方向深刻变化。</a:t>
            </a:r>
            <a:endParaRPr lang="zh-CN" altLang="zh-CN" sz="2400" b="1">
              <a:ea typeface="黑体" panose="02010609060101010101" charset="-122"/>
            </a:endParaRPr>
          </a:p>
        </p:txBody>
      </p:sp>
      <p:sp>
        <p:nvSpPr>
          <p:cNvPr id="13315" name="文本框 4"/>
          <p:cNvSpPr txBox="1">
            <a:spLocks noChangeArrowheads="1"/>
          </p:cNvSpPr>
          <p:nvPr/>
        </p:nvSpPr>
        <p:spPr bwMode="auto">
          <a:xfrm>
            <a:off x="996691" y="1685925"/>
            <a:ext cx="99372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ea typeface="黑体" panose="02010609060101010101" charset="-122"/>
              </a:rPr>
              <a:t>探究：历史的车轮滚滚向前，以上 三则材料共同说明了什么？</a:t>
            </a:r>
            <a:endParaRPr lang="zh-CN" altLang="en-US" sz="2400" b="1">
              <a:solidFill>
                <a:srgbClr val="FF0000"/>
              </a:solidFill>
              <a:ea typeface="黑体" panose="02010609060101010101" charset="-122"/>
            </a:endParaRPr>
          </a:p>
        </p:txBody>
      </p:sp>
      <p:pic>
        <p:nvPicPr>
          <p:cNvPr id="15364"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25775" y="4797425"/>
            <a:ext cx="2137277" cy="166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WordArt 10"/>
          <p:cNvSpPr>
            <a:spLocks noChangeArrowheads="1" noChangeShapeType="1" noTextEdit="1"/>
          </p:cNvSpPr>
          <p:nvPr/>
        </p:nvSpPr>
        <p:spPr bwMode="auto">
          <a:xfrm>
            <a:off x="336464" y="765175"/>
            <a:ext cx="2592241"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500"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wipe(down)">
                                      <p:cBhvr>
                                        <p:cTn id="13"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2315031" y="2357438"/>
            <a:ext cx="51379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探究一  畅想未来</a:t>
            </a:r>
            <a:endParaRPr lang="zh-CN" altLang="en-US" sz="48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1299295" y="3965575"/>
            <a:ext cx="990342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“未来畅想曲”主题班会</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666577" y="857250"/>
            <a:ext cx="5347423" cy="8572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819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819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2475855" y="987425"/>
            <a:ext cx="9209334"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         三年弹指一挥间，如今我们即将初中毕业。为考上心中理想的高中，三年来，一千零五十多个日日夜夜的努力，让我们变得强大从而不再畏惧中考这最后难关。在今后的高中生活，我们将全副武装，奏响启程的号角，踏着青春的梦想朝着另一个目标而进军，将又是一个三年，我们会以同样的心态，同样的斗志，同样的决心向它发起挑战，取得更优异的成绩！有请同学们畅想一下未来：</a:t>
            </a:r>
            <a:endParaRPr lang="zh-CN" altLang="en-US" b="1">
              <a:ea typeface="黑体" panose="02010609060101010101" charset="-122"/>
            </a:endParaRPr>
          </a:p>
        </p:txBody>
      </p:sp>
      <p:pic>
        <p:nvPicPr>
          <p:cNvPr id="10243"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0451" y="1643063"/>
            <a:ext cx="2340424"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图片 2" descr="IMG_2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0809" y="3605213"/>
            <a:ext cx="5046936"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dissolve">
                                      <p:cBhvr>
                                        <p:cTn id="12" dur="500"/>
                                        <p:tgtEl>
                                          <p:spTgt spid="1024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3" fill="hold" grpId="1"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wheel(3)">
                                      <p:cBhvr>
                                        <p:cTn id="1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
          <p:cNvSpPr txBox="1">
            <a:spLocks noChangeArrowheads="1"/>
          </p:cNvSpPr>
          <p:nvPr/>
        </p:nvSpPr>
        <p:spPr bwMode="auto">
          <a:xfrm>
            <a:off x="1237929" y="2381251"/>
            <a:ext cx="9941510" cy="1823576"/>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lnSpc>
                <a:spcPts val="4500"/>
              </a:lnSpc>
              <a:defRPr/>
            </a:pPr>
            <a:r>
              <a:rPr lang="zh-CN" altLang="zh-CN" sz="2800" b="1" dirty="0">
                <a:solidFill>
                  <a:schemeClr val="bg1"/>
                </a:solidFill>
                <a:ea typeface="黑体" panose="02010609060101010101" charset="-122"/>
              </a:rPr>
              <a:t>        探究：听了同学们的畅想，老师深受感动。恰同学少年，风华正茂。最后我提两个问题大家思考，一是我们为什么要畅想未来？二是我们畅想未来，需要把握什么？</a:t>
            </a:r>
            <a:endParaRPr lang="zh-CN" altLang="zh-CN" sz="2800" b="1" dirty="0">
              <a:solidFill>
                <a:schemeClr val="bg1"/>
              </a:solidFill>
              <a:ea typeface="黑体" panose="02010609060101010101" charset="-122"/>
            </a:endParaRPr>
          </a:p>
        </p:txBody>
      </p:sp>
      <p:pic>
        <p:nvPicPr>
          <p:cNvPr id="11267" name="Picture 4" descr="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7657" y="825501"/>
            <a:ext cx="1237928"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WordArt 10"/>
          <p:cNvSpPr>
            <a:spLocks noChangeArrowheads="1" noChangeShapeType="1" noTextEdit="1"/>
          </p:cNvSpPr>
          <p:nvPr/>
        </p:nvSpPr>
        <p:spPr bwMode="auto">
          <a:xfrm>
            <a:off x="571351" y="923925"/>
            <a:ext cx="2592242" cy="719138"/>
          </a:xfrm>
          <a:prstGeom prst="rect">
            <a:avLst/>
          </a:prstGeom>
        </p:spPr>
        <p:txBody>
          <a:bodyPr wrap="none" fromWordArt="1">
            <a:prstTxWarp prst="textCascadeUp">
              <a:avLst>
                <a:gd name="adj" fmla="val 72551"/>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2" name="矩形 1"/>
          <p:cNvSpPr/>
          <p:nvPr/>
        </p:nvSpPr>
        <p:spPr>
          <a:xfrm>
            <a:off x="5227551" y="4986038"/>
            <a:ext cx="1723549" cy="1015663"/>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6000" dirty="0">
                <a:ln w="11430"/>
                <a:solidFill>
                  <a:srgbClr val="FF0000"/>
                </a:solidFill>
                <a:effectLst>
                  <a:outerShdw blurRad="50800" dist="39000" dir="5460000" algn="tl">
                    <a:srgbClr val="000000">
                      <a:alpha val="38000"/>
                    </a:srgbClr>
                  </a:outerShdw>
                </a:effectLst>
              </a:rPr>
              <a:t>讨论</a:t>
            </a:r>
            <a:endParaRPr lang="zh-CN" altLang="en-US" sz="6000"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diamond(in)">
                                      <p:cBhvr>
                                        <p:cTn id="7" dur="20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nodeType="clickEffect">
                                  <p:stCondLst>
                                    <p:cond delay="0"/>
                                  </p:stCondLst>
                                  <p:childTnLst>
                                    <p:animScale>
                                      <p:cBhvr>
                                        <p:cTn id="11"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3"/>
          <p:cNvSpPr txBox="1">
            <a:spLocks noChangeArrowheads="1"/>
          </p:cNvSpPr>
          <p:nvPr/>
        </p:nvSpPr>
        <p:spPr bwMode="auto">
          <a:xfrm>
            <a:off x="761801" y="1285875"/>
            <a:ext cx="11046123"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ts val="4000"/>
              </a:lnSpc>
            </a:pPr>
            <a:r>
              <a:rPr lang="zh-CN" altLang="zh-CN" b="1">
                <a:ea typeface="黑体" panose="02010609060101010101" charset="-122"/>
              </a:rPr>
              <a:t> </a:t>
            </a:r>
            <a:r>
              <a:rPr lang="zh-CN" altLang="zh-CN" sz="2400" b="1">
                <a:ea typeface="黑体" panose="02010609060101010101" charset="-122"/>
              </a:rPr>
              <a:t>       小结：畅想未来是为了丰富自己的生命，提升生命的质量，延伸生命的宽度和广度，更是为了很好地服务社会和国家。</a:t>
            </a:r>
            <a:endParaRPr lang="zh-CN" altLang="zh-CN" sz="2400" b="1">
              <a:ea typeface="黑体" panose="02010609060101010101" charset="-122"/>
            </a:endParaRPr>
          </a:p>
          <a:p>
            <a:pPr>
              <a:lnSpc>
                <a:spcPts val="4000"/>
              </a:lnSpc>
            </a:pPr>
            <a:r>
              <a:rPr lang="en-US" altLang="zh-CN" sz="2400" b="1">
                <a:ea typeface="黑体" panose="02010609060101010101" charset="-122"/>
              </a:rPr>
              <a:t>        </a:t>
            </a:r>
            <a:r>
              <a:rPr lang="zh-CN" altLang="zh-CN" sz="2400" b="1">
                <a:ea typeface="黑体" panose="02010609060101010101" charset="-122"/>
              </a:rPr>
              <a:t>畅想未来需要开阔的视野，把自己的爱好、需求与国家的发展、世界的繁荣、人类的梦想相结合。畅想未来不是仅仅预设未来上什么学校，从事什么工作，而是要激发兴趣，大胆尝试，积极行动，不断地反思自己，全面规划有意义的人生。面向未来，既需要对未来有美好的憧憬，也需要有脚踏实地的行动。</a:t>
            </a:r>
            <a:endParaRPr lang="zh-CN" altLang="zh-CN"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strips(downLeft)">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9461"/>
          <p:cNvSpPr txBox="1">
            <a:spLocks noChangeArrowheads="1"/>
          </p:cNvSpPr>
          <p:nvPr/>
        </p:nvSpPr>
        <p:spPr bwMode="auto">
          <a:xfrm>
            <a:off x="2094955" y="2359026"/>
            <a:ext cx="57567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b="1">
                <a:solidFill>
                  <a:srgbClr val="FF0000"/>
                </a:solidFill>
                <a:latin typeface="黑体" panose="02010609060101010101" charset="-122"/>
                <a:ea typeface="黑体" panose="02010609060101010101" charset="-122"/>
              </a:rPr>
              <a:t>探究二  踏上新征程</a:t>
            </a:r>
            <a:endParaRPr lang="zh-CN" altLang="en-US" sz="4800" b="1">
              <a:solidFill>
                <a:srgbClr val="FF0000"/>
              </a:solidFill>
              <a:latin typeface="黑体" panose="02010609060101010101" charset="-122"/>
              <a:ea typeface="黑体" panose="02010609060101010101" charset="-122"/>
            </a:endParaRPr>
          </a:p>
        </p:txBody>
      </p:sp>
      <p:sp>
        <p:nvSpPr>
          <p:cNvPr id="13315" name="文本框 1"/>
          <p:cNvSpPr txBox="1">
            <a:spLocks noChangeArrowheads="1"/>
          </p:cNvSpPr>
          <p:nvPr/>
        </p:nvSpPr>
        <p:spPr bwMode="auto">
          <a:xfrm>
            <a:off x="2264243" y="396716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活动（二）  理性认识新征程</a:t>
            </a:r>
            <a:endParaRPr lang="zh-CN" altLang="en-US" sz="3200" b="1">
              <a:latin typeface="黑体" panose="02010609060101010101" charset="-122"/>
              <a:ea typeface="黑体" panose="02010609060101010101" charset="-122"/>
            </a:endParaRPr>
          </a:p>
        </p:txBody>
      </p:sp>
      <p:sp>
        <p:nvSpPr>
          <p:cNvPr id="13316" name="AutoShape 2"/>
          <p:cNvSpPr>
            <a:spLocks noChangeArrowheads="1"/>
          </p:cNvSpPr>
          <p:nvPr/>
        </p:nvSpPr>
        <p:spPr bwMode="auto">
          <a:xfrm>
            <a:off x="571352" y="903288"/>
            <a:ext cx="5237386" cy="88265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box(in)">
                                      <p:cBhvr>
                                        <p:cTn id="12" dur="20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ENOVJY"/>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8830" y="1177925"/>
            <a:ext cx="8951168" cy="5037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237928" y="671513"/>
            <a:ext cx="957119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ea typeface="黑体" panose="02010609060101010101" charset="-122"/>
              </a:rPr>
              <a:t>材料一 ：    </a:t>
            </a:r>
            <a:r>
              <a:rPr lang="zh-CN" altLang="en-US" sz="2800" b="1">
                <a:ea typeface="黑体" panose="02010609060101010101" charset="-122"/>
              </a:rPr>
              <a:t>《走向远方》</a:t>
            </a:r>
            <a:endParaRPr lang="zh-CN" altLang="en-US" sz="2800" b="1">
              <a:ea typeface="黑体" panose="02010609060101010101" charset="-122"/>
            </a:endParaRPr>
          </a:p>
          <a:p>
            <a:pPr algn="ctr">
              <a:lnSpc>
                <a:spcPct val="150000"/>
              </a:lnSpc>
            </a:pPr>
            <a:r>
              <a:rPr lang="zh-CN" altLang="en-US" sz="2000" b="1">
                <a:ea typeface="黑体" panose="02010609060101010101" charset="-122"/>
              </a:rPr>
              <a:t>汪国真</a:t>
            </a:r>
            <a:endParaRPr lang="zh-CN" altLang="en-US" sz="2000" b="1">
              <a:ea typeface="黑体" panose="02010609060101010101" charset="-122"/>
            </a:endParaRPr>
          </a:p>
          <a:p>
            <a:pPr algn="ctr">
              <a:lnSpc>
                <a:spcPct val="150000"/>
              </a:lnSpc>
            </a:pPr>
            <a:r>
              <a:rPr lang="zh-CN" altLang="en-US" sz="2000" b="1">
                <a:ea typeface="黑体" panose="02010609060101010101" charset="-122"/>
              </a:rPr>
              <a:t>       是男儿总要走向远方，</a:t>
            </a:r>
            <a:endParaRPr lang="zh-CN" altLang="en-US" sz="2000" b="1">
              <a:ea typeface="黑体" panose="02010609060101010101" charset="-122"/>
            </a:endParaRPr>
          </a:p>
          <a:p>
            <a:pPr algn="ctr">
              <a:lnSpc>
                <a:spcPct val="150000"/>
              </a:lnSpc>
            </a:pPr>
            <a:r>
              <a:rPr lang="zh-CN" altLang="en-US" sz="2000" b="1">
                <a:ea typeface="黑体" panose="02010609060101010101" charset="-122"/>
              </a:rPr>
              <a:t>       走向远方是为了让生命更辉煌。</a:t>
            </a:r>
            <a:endParaRPr lang="zh-CN" altLang="en-US" sz="2000" b="1">
              <a:ea typeface="黑体" panose="02010609060101010101" charset="-122"/>
            </a:endParaRPr>
          </a:p>
          <a:p>
            <a:pPr algn="ctr">
              <a:lnSpc>
                <a:spcPct val="150000"/>
              </a:lnSpc>
            </a:pPr>
            <a:r>
              <a:rPr lang="zh-CN" altLang="en-US" sz="2000" b="1">
                <a:ea typeface="黑体" panose="02010609060101010101" charset="-122"/>
              </a:rPr>
              <a:t>       走在崎岖不平的路上，</a:t>
            </a:r>
            <a:endParaRPr lang="zh-CN" altLang="en-US" sz="2000" b="1">
              <a:ea typeface="黑体" panose="02010609060101010101" charset="-122"/>
            </a:endParaRPr>
          </a:p>
          <a:p>
            <a:pPr algn="ctr">
              <a:lnSpc>
                <a:spcPct val="150000"/>
              </a:lnSpc>
            </a:pPr>
            <a:r>
              <a:rPr lang="zh-CN" altLang="en-US" sz="2000" b="1">
                <a:ea typeface="黑体" panose="02010609060101010101" charset="-122"/>
              </a:rPr>
              <a:t>       年轻的眼眸里装着梦更装着思想。</a:t>
            </a:r>
            <a:endParaRPr lang="zh-CN" altLang="en-US" sz="2000" b="1">
              <a:ea typeface="黑体" panose="02010609060101010101" charset="-122"/>
            </a:endParaRPr>
          </a:p>
          <a:p>
            <a:pPr algn="ctr">
              <a:lnSpc>
                <a:spcPct val="150000"/>
              </a:lnSpc>
            </a:pPr>
            <a:r>
              <a:rPr lang="zh-CN" altLang="en-US" sz="2000" b="1">
                <a:ea typeface="黑体" panose="02010609060101010101" charset="-122"/>
              </a:rPr>
              <a:t>       不论是孤独地走着还是结伴同行，</a:t>
            </a:r>
            <a:endParaRPr lang="zh-CN" altLang="en-US" sz="2000" b="1">
              <a:ea typeface="黑体" panose="02010609060101010101" charset="-122"/>
            </a:endParaRPr>
          </a:p>
          <a:p>
            <a:pPr algn="ctr">
              <a:lnSpc>
                <a:spcPct val="150000"/>
              </a:lnSpc>
            </a:pPr>
            <a:r>
              <a:rPr lang="zh-CN" altLang="en-US" sz="2000" b="1">
                <a:ea typeface="黑体" panose="02010609060101010101" charset="-122"/>
              </a:rPr>
              <a:t>       让每一个脚印都坚实而有力量。</a:t>
            </a:r>
            <a:endParaRPr lang="zh-CN" altLang="en-US" sz="2000" b="1">
              <a:ea typeface="黑体" panose="02010609060101010101" charset="-122"/>
            </a:endParaRPr>
          </a:p>
          <a:p>
            <a:pPr algn="ctr">
              <a:lnSpc>
                <a:spcPct val="150000"/>
              </a:lnSpc>
            </a:pPr>
            <a:r>
              <a:rPr lang="zh-CN" altLang="en-US" sz="2000" b="1">
                <a:ea typeface="黑体" panose="02010609060101010101" charset="-122"/>
              </a:rPr>
              <a:t> 　　我们学着承受痛苦。</a:t>
            </a:r>
            <a:endParaRPr lang="zh-CN" altLang="en-US" sz="2000" b="1">
              <a:ea typeface="黑体" panose="02010609060101010101" charset="-122"/>
            </a:endParaRPr>
          </a:p>
          <a:p>
            <a:pPr algn="ctr">
              <a:lnSpc>
                <a:spcPct val="150000"/>
              </a:lnSpc>
            </a:pPr>
            <a:r>
              <a:rPr lang="zh-CN" altLang="en-US" sz="2000" b="1">
                <a:ea typeface="黑体" panose="02010609060101010101" charset="-122"/>
              </a:rPr>
              <a:t>　　学着把眼泪像珍珠一样收藏，</a:t>
            </a:r>
            <a:endParaRPr lang="zh-CN" altLang="en-US" sz="2000" b="1">
              <a:ea typeface="黑体" panose="02010609060101010101" charset="-122"/>
            </a:endParaRPr>
          </a:p>
          <a:p>
            <a:pPr algn="ctr">
              <a:lnSpc>
                <a:spcPct val="150000"/>
              </a:lnSpc>
            </a:pPr>
            <a:r>
              <a:rPr lang="zh-CN" altLang="en-US" sz="2000" b="1">
                <a:ea typeface="黑体" panose="02010609060101010101" charset="-122"/>
              </a:rPr>
              <a:t>　　把眼泪都贮存在成功的那一天流，</a:t>
            </a:r>
            <a:endParaRPr lang="zh-CN" altLang="en-US" sz="2000" b="1">
              <a:ea typeface="黑体" panose="02010609060101010101" charset="-122"/>
            </a:endParaRPr>
          </a:p>
          <a:p>
            <a:pPr algn="ctr">
              <a:lnSpc>
                <a:spcPct val="150000"/>
              </a:lnSpc>
            </a:pPr>
            <a:r>
              <a:rPr lang="zh-CN" altLang="en-US" sz="2000" b="1">
                <a:ea typeface="黑体" panose="02010609060101010101" charset="-122"/>
              </a:rPr>
              <a:t>　　那一天，哪怕流它个大海汪洋。</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3"/>
          <p:cNvSpPr txBox="1">
            <a:spLocks noChangeArrowheads="1"/>
          </p:cNvSpPr>
          <p:nvPr/>
        </p:nvSpPr>
        <p:spPr bwMode="auto">
          <a:xfrm>
            <a:off x="556539" y="922338"/>
            <a:ext cx="10299133"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zh-CN" b="1">
                <a:ea typeface="黑体" panose="02010609060101010101" charset="-122"/>
              </a:rPr>
              <a:t> </a:t>
            </a:r>
            <a:r>
              <a:rPr lang="zh-CN" altLang="zh-CN" sz="2400" b="1">
                <a:ea typeface="黑体" panose="02010609060101010101" charset="-122"/>
              </a:rPr>
              <a:t>      </a:t>
            </a:r>
            <a:r>
              <a:rPr lang="zh-CN" altLang="en-US" sz="2400" b="1">
                <a:ea typeface="黑体" panose="02010609060101010101" charset="-122"/>
                <a:sym typeface="宋体" panose="02010600030101010101" pitchFamily="2" charset="-122"/>
              </a:rPr>
              <a:t>我们学着对待误解。</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学着把生活的苦酒当成饮料一样慢慢品尝，</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不论生命经过多少委屈和艰辛，</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我们总是以一个朝气蓬勃的面孔，</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醒来在每一个早上。</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我们学着对待流言。</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学着从容而冷静地面对世事沧桑，</a:t>
            </a:r>
            <a:endParaRPr lang="zh-CN" altLang="en-US" sz="2400" b="1">
              <a:ea typeface="黑体" panose="02010609060101010101" charset="-122"/>
            </a:endParaRPr>
          </a:p>
          <a:p>
            <a:pPr algn="ctr">
              <a:lnSpc>
                <a:spcPct val="150000"/>
              </a:lnSpc>
            </a:pPr>
            <a:r>
              <a:rPr lang="zh-CN" altLang="en-US" sz="2400" b="1">
                <a:ea typeface="黑体" panose="02010609060101010101" charset="-122"/>
                <a:sym typeface="宋体" panose="02010600030101010101" pitchFamily="2" charset="-122"/>
              </a:rPr>
              <a:t>　　“猝然临之而不惊，无故加之而不怒”,</a:t>
            </a:r>
            <a:endParaRPr lang="en-US" altLang="zh-CN" sz="2400" b="1">
              <a:ea typeface="黑体" panose="02010609060101010101" charset="-122"/>
              <a:sym typeface="宋体" panose="02010600030101010101" pitchFamily="2" charset="-122"/>
            </a:endParaRPr>
          </a:p>
          <a:p>
            <a:pPr algn="ctr">
              <a:lnSpc>
                <a:spcPct val="150000"/>
              </a:lnSpc>
            </a:pPr>
            <a:r>
              <a:rPr lang="zh-CN" altLang="en-US" sz="2400" b="1">
                <a:ea typeface="黑体" panose="02010609060101010101" charset="-122"/>
                <a:sym typeface="宋体" panose="02010600030101010101" pitchFamily="2" charset="-122"/>
              </a:rPr>
              <a:t>        这便是我们的大勇，我们的修养。</a:t>
            </a:r>
            <a:endParaRPr lang="zh-CN" altLang="zh-CN"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0" fill="hold"/>
                                        <p:tgtEl>
                                          <p:spTgt spid="16386"/>
                                        </p:tgtEl>
                                        <p:attrNameLst>
                                          <p:attrName>ppt_x</p:attrName>
                                        </p:attrNameLst>
                                      </p:cBhvr>
                                      <p:tavLst>
                                        <p:tav tm="0">
                                          <p:val>
                                            <p:strVal val="#ppt_x"/>
                                          </p:val>
                                        </p:tav>
                                        <p:tav tm="100000">
                                          <p:val>
                                            <p:strVal val="#ppt_x"/>
                                          </p:val>
                                        </p:tav>
                                      </p:tavLst>
                                    </p:anim>
                                    <p:anim calcmode="lin" valueType="num">
                                      <p:cBhvr additive="base">
                                        <p:cTn id="8" dur="50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3"/>
          <p:cNvSpPr txBox="1">
            <a:spLocks noChangeArrowheads="1"/>
          </p:cNvSpPr>
          <p:nvPr/>
        </p:nvSpPr>
        <p:spPr bwMode="auto">
          <a:xfrm>
            <a:off x="1047478" y="1065214"/>
            <a:ext cx="921568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50000"/>
              </a:lnSpc>
            </a:pPr>
            <a:r>
              <a:rPr lang="zh-CN" altLang="zh-CN" b="1">
                <a:ea typeface="黑体" panose="02010609060101010101" charset="-122"/>
              </a:rPr>
              <a:t> </a:t>
            </a:r>
            <a:r>
              <a:rPr lang="zh-CN" altLang="zh-CN" sz="2400" b="1">
                <a:ea typeface="黑体" panose="02010609060101010101" charset="-122"/>
              </a:rPr>
              <a:t>     </a:t>
            </a:r>
            <a:r>
              <a:rPr lang="zh-CN" altLang="en-US" sz="2400" b="1">
                <a:ea typeface="黑体" panose="02010609060101010101" charset="-122"/>
              </a:rPr>
              <a:t> 我们学着只争朝夕。</a:t>
            </a:r>
            <a:endParaRPr lang="zh-CN" altLang="en-US" sz="2400" b="1">
              <a:ea typeface="黑体" panose="02010609060101010101" charset="-122"/>
            </a:endParaRPr>
          </a:p>
          <a:p>
            <a:pPr algn="ctr">
              <a:lnSpc>
                <a:spcPct val="150000"/>
              </a:lnSpc>
            </a:pPr>
            <a:r>
              <a:rPr lang="zh-CN" altLang="en-US" sz="2400" b="1">
                <a:ea typeface="黑体" panose="02010609060101010101" charset="-122"/>
              </a:rPr>
              <a:t>　　人生苦短，道路漫长，</a:t>
            </a:r>
            <a:endParaRPr lang="zh-CN" altLang="en-US" sz="2400" b="1">
              <a:ea typeface="黑体" panose="02010609060101010101" charset="-122"/>
            </a:endParaRPr>
          </a:p>
          <a:p>
            <a:pPr algn="ctr">
              <a:lnSpc>
                <a:spcPct val="150000"/>
              </a:lnSpc>
            </a:pPr>
            <a:r>
              <a:rPr lang="zh-CN" altLang="en-US" sz="2400" b="1">
                <a:ea typeface="黑体" panose="02010609060101010101" charset="-122"/>
              </a:rPr>
              <a:t>　　我们走向并珍爱每一处风光，</a:t>
            </a:r>
            <a:endParaRPr lang="zh-CN" altLang="en-US" sz="2400" b="1">
              <a:ea typeface="黑体" panose="02010609060101010101" charset="-122"/>
            </a:endParaRPr>
          </a:p>
          <a:p>
            <a:pPr algn="ctr">
              <a:lnSpc>
                <a:spcPct val="150000"/>
              </a:lnSpc>
            </a:pPr>
            <a:r>
              <a:rPr lang="zh-CN" altLang="en-US" sz="2400" b="1">
                <a:ea typeface="黑体" panose="02010609060101010101" charset="-122"/>
              </a:rPr>
              <a:t>　　我们不停地走着，</a:t>
            </a:r>
            <a:endParaRPr lang="zh-CN" altLang="en-US" sz="2400" b="1">
              <a:ea typeface="黑体" panose="02010609060101010101" charset="-122"/>
            </a:endParaRPr>
          </a:p>
          <a:p>
            <a:pPr algn="ctr">
              <a:lnSpc>
                <a:spcPct val="150000"/>
              </a:lnSpc>
            </a:pPr>
            <a:r>
              <a:rPr lang="zh-CN" altLang="en-US" sz="2400" b="1">
                <a:ea typeface="黑体" panose="02010609060101010101" charset="-122"/>
              </a:rPr>
              <a:t>　　不停地走着的我们也成了一处风光。</a:t>
            </a:r>
            <a:endParaRPr lang="zh-CN" altLang="en-US" sz="2400" b="1">
              <a:ea typeface="黑体" panose="02010609060101010101" charset="-122"/>
            </a:endParaRPr>
          </a:p>
          <a:p>
            <a:pPr algn="ctr">
              <a:lnSpc>
                <a:spcPct val="150000"/>
              </a:lnSpc>
            </a:pPr>
            <a:r>
              <a:rPr lang="zh-CN" altLang="en-US" sz="2400" b="1">
                <a:ea typeface="黑体" panose="02010609060101010101" charset="-122"/>
              </a:rPr>
              <a:t> 　　走向远方，</a:t>
            </a:r>
            <a:endParaRPr lang="zh-CN" altLang="en-US" sz="2400" b="1">
              <a:ea typeface="黑体" panose="02010609060101010101" charset="-122"/>
            </a:endParaRPr>
          </a:p>
          <a:p>
            <a:pPr algn="ctr">
              <a:lnSpc>
                <a:spcPct val="150000"/>
              </a:lnSpc>
            </a:pPr>
            <a:r>
              <a:rPr lang="zh-CN" altLang="en-US" sz="2400" b="1">
                <a:ea typeface="黑体" panose="02010609060101010101" charset="-122"/>
              </a:rPr>
              <a:t>　　从少年到青年，</a:t>
            </a:r>
            <a:endParaRPr lang="zh-CN" altLang="en-US" sz="2400" b="1">
              <a:ea typeface="黑体" panose="02010609060101010101" charset="-122"/>
            </a:endParaRPr>
          </a:p>
          <a:p>
            <a:pPr algn="ctr">
              <a:lnSpc>
                <a:spcPct val="150000"/>
              </a:lnSpc>
            </a:pPr>
            <a:r>
              <a:rPr lang="zh-CN" altLang="en-US" sz="2400" b="1">
                <a:ea typeface="黑体" panose="02010609060101010101" charset="-122"/>
              </a:rPr>
              <a:t>　　从青年到老年，</a:t>
            </a:r>
            <a:endParaRPr lang="zh-CN" altLang="en-US" sz="2400" b="1">
              <a:ea typeface="黑体" panose="02010609060101010101" charset="-122"/>
            </a:endParaRPr>
          </a:p>
          <a:p>
            <a:pPr algn="ctr">
              <a:lnSpc>
                <a:spcPct val="150000"/>
              </a:lnSpc>
            </a:pPr>
            <a:r>
              <a:rPr lang="zh-CN" altLang="en-US" sz="2400" b="1">
                <a:ea typeface="黑体" panose="02010609060101010101" charset="-122"/>
              </a:rPr>
              <a:t>　　我们从星星走成了夕阳。</a:t>
            </a:r>
            <a:endParaRPr lang="zh-CN" altLang="zh-CN"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0" fill="hold"/>
                                        <p:tgtEl>
                                          <p:spTgt spid="17410"/>
                                        </p:tgtEl>
                                        <p:attrNameLst>
                                          <p:attrName>ppt_x</p:attrName>
                                        </p:attrNameLst>
                                      </p:cBhvr>
                                      <p:tavLst>
                                        <p:tav tm="0">
                                          <p:val>
                                            <p:strVal val="#ppt_x"/>
                                          </p:val>
                                        </p:tav>
                                        <p:tav tm="100000">
                                          <p:val>
                                            <p:strVal val="#ppt_x"/>
                                          </p:val>
                                        </p:tav>
                                      </p:tavLst>
                                    </p:anim>
                                    <p:anim calcmode="lin" valueType="num">
                                      <p:cBhvr additive="base">
                                        <p:cTn id="8" dur="5000" fill="hold"/>
                                        <p:tgtEl>
                                          <p:spTgt spid="17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90831" y="1071563"/>
            <a:ext cx="963679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heckerboard(across)">
                                      <p:cBhvr>
                                        <p:cTn id="7"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
          <p:cNvSpPr txBox="1">
            <a:spLocks noChangeArrowheads="1"/>
          </p:cNvSpPr>
          <p:nvPr/>
        </p:nvSpPr>
        <p:spPr bwMode="auto">
          <a:xfrm>
            <a:off x="1487630" y="2708275"/>
            <a:ext cx="963890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solidFill>
                  <a:srgbClr val="FF0000"/>
                </a:solidFill>
                <a:latin typeface="黑体" panose="02010609060101010101" charset="-122"/>
                <a:ea typeface="黑体" panose="02010609060101010101" charset="-122"/>
              </a:rPr>
              <a:t>活动（二）  探悉世界多极化对世界和平与发展的影响</a:t>
            </a:r>
            <a:endParaRPr lang="zh-CN" altLang="en-US" sz="3200" b="1">
              <a:solidFill>
                <a:srgbClr val="FF0000"/>
              </a:solidFill>
              <a:latin typeface="黑体" panose="02010609060101010101" charset="-122"/>
              <a:ea typeface="黑体" panose="02010609060101010101" charset="-122"/>
            </a:endParaRPr>
          </a:p>
        </p:txBody>
      </p:sp>
      <p:sp>
        <p:nvSpPr>
          <p:cNvPr id="16387" name="AutoShape 2"/>
          <p:cNvSpPr>
            <a:spLocks noChangeArrowheads="1"/>
          </p:cNvSpPr>
          <p:nvPr/>
        </p:nvSpPr>
        <p:spPr bwMode="auto">
          <a:xfrm>
            <a:off x="431688" y="836613"/>
            <a:ext cx="5279709" cy="7921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000" fill="hold">
                                          <p:stCondLst>
                                            <p:cond delay="0"/>
                                          </p:stCondLst>
                                        </p:cTn>
                                        <p:tgtEl>
                                          <p:spTgt spid="14338"/>
                                        </p:tgtEl>
                                        <p:attrNameLst>
                                          <p:attrName>style.visibility</p:attrName>
                                        </p:attrNameLst>
                                      </p:cBhvr>
                                      <p:to>
                                        <p:strVal val="visible"/>
                                      </p:to>
                                    </p:set>
                                    <p:animEffect transition="in" filter="plus(in)">
                                      <p:cBhvr>
                                        <p:cTn id="7"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57027" y="901701"/>
            <a:ext cx="8904614"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a:ea typeface="黑体" panose="02010609060101010101" charset="-122"/>
              </a:rPr>
              <a:t>材料二    </a:t>
            </a:r>
            <a:endParaRPr lang="zh-CN" altLang="en-US" sz="3200" b="1">
              <a:ea typeface="黑体" panose="02010609060101010101" charset="-122"/>
            </a:endParaRPr>
          </a:p>
        </p:txBody>
      </p:sp>
      <p:sp>
        <p:nvSpPr>
          <p:cNvPr id="19459" name="文本框 99"/>
          <p:cNvSpPr txBox="1">
            <a:spLocks noChangeArrowheads="1"/>
          </p:cNvSpPr>
          <p:nvPr/>
        </p:nvSpPr>
        <p:spPr bwMode="auto">
          <a:xfrm>
            <a:off x="857027" y="4852989"/>
            <a:ext cx="10680034"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8605"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黑体" panose="02010609060101010101" charset="-122"/>
                <a:ea typeface="黑体" panose="02010609060101010101" charset="-122"/>
              </a:rPr>
              <a:t>    </a:t>
            </a:r>
            <a:r>
              <a:rPr lang="zh-CN" altLang="zh-CN" sz="3200" b="1">
                <a:latin typeface="黑体" panose="02010609060101010101" charset="-122"/>
                <a:ea typeface="黑体" panose="02010609060101010101" charset="-122"/>
              </a:rPr>
              <a:t>雄关漫道真如铁，而今迈步从头越。</a:t>
            </a:r>
            <a:endParaRPr lang="zh-CN" altLang="zh-CN" sz="3200" b="1">
              <a:latin typeface="黑体" panose="02010609060101010101" charset="-122"/>
              <a:ea typeface="黑体" panose="02010609060101010101" charset="-122"/>
            </a:endParaRPr>
          </a:p>
          <a:p>
            <a:pPr algn="r" eaLnBrk="1" hangingPunct="1"/>
            <a:r>
              <a:rPr lang="zh-CN" altLang="zh-CN" sz="3200" b="1">
                <a:latin typeface="黑体" panose="02010609060101010101" charset="-122"/>
                <a:ea typeface="黑体" panose="02010609060101010101" charset="-122"/>
              </a:rPr>
              <a:t>——毛泽东《忆秦娥·娄山关》</a:t>
            </a:r>
            <a:endParaRPr lang="zh-CN" altLang="zh-CN" sz="3200" b="1">
              <a:latin typeface="黑体" panose="02010609060101010101" charset="-122"/>
              <a:ea typeface="黑体" panose="02010609060101010101" charset="-122"/>
            </a:endParaRPr>
          </a:p>
        </p:txBody>
      </p:sp>
      <p:pic>
        <p:nvPicPr>
          <p:cNvPr id="19460" name="图片 5" descr="IMG_25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2649" y="1731964"/>
            <a:ext cx="9351114" cy="312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strips(downLeft)">
                                      <p:cBhvr>
                                        <p:cTn id="12" dur="500"/>
                                        <p:tgtEl>
                                          <p:spTgt spid="1946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strips(downLeft)">
                                      <p:cBhvr>
                                        <p:cTn id="17"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9459"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4"/>
          <p:cNvSpPr txBox="1">
            <a:spLocks noChangeArrowheads="1"/>
          </p:cNvSpPr>
          <p:nvPr/>
        </p:nvSpPr>
        <p:spPr bwMode="auto">
          <a:xfrm>
            <a:off x="1333153" y="1798638"/>
            <a:ext cx="923684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1">
                <a:solidFill>
                  <a:srgbClr val="FF0000"/>
                </a:solidFill>
                <a:ea typeface="黑体" panose="02010609060101010101" charset="-122"/>
              </a:rPr>
              <a:t> </a:t>
            </a:r>
            <a:r>
              <a:rPr lang="en-US" altLang="zh-CN" sz="2400" b="1">
                <a:solidFill>
                  <a:srgbClr val="FF0000"/>
                </a:solidFill>
                <a:ea typeface="黑体" panose="02010609060101010101" charset="-122"/>
              </a:rPr>
              <a:t>        </a:t>
            </a:r>
            <a:r>
              <a:rPr lang="zh-CN" altLang="en-US" sz="2400" b="1">
                <a:solidFill>
                  <a:srgbClr val="FF0000"/>
                </a:solidFill>
                <a:ea typeface="黑体" panose="02010609060101010101" charset="-122"/>
              </a:rPr>
              <a:t>探究：我们就要结束初中的学习和生活旅程了，更广阔的天地在等待着我们，我们不仅要正确理解自己的人生规划，而且要积极关切国家和民族的发展，关注人类与世界发展的前途和命运，在学习和实践中走向未来。看了以上两则材料，同学们有什么感想，你打算怎样踏上新征程？</a:t>
            </a:r>
            <a:endParaRPr lang="zh-CN" altLang="en-US" sz="2400" b="1">
              <a:solidFill>
                <a:srgbClr val="FF0000"/>
              </a:solidFill>
              <a:ea typeface="黑体" panose="02010609060101010101" charset="-122"/>
            </a:endParaRPr>
          </a:p>
        </p:txBody>
      </p:sp>
      <p:sp>
        <p:nvSpPr>
          <p:cNvPr id="2" name="矩形 1"/>
          <p:cNvSpPr/>
          <p:nvPr/>
        </p:nvSpPr>
        <p:spPr>
          <a:xfrm rot="669018">
            <a:off x="5232873" y="5401612"/>
            <a:ext cx="1723549" cy="1015663"/>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6000" dirty="0">
                <a:ln w="11430"/>
                <a:solidFill>
                  <a:srgbClr val="FF0000"/>
                </a:solidFill>
                <a:effectLst>
                  <a:outerShdw blurRad="50800" dist="39000" dir="5460000" algn="tl">
                    <a:srgbClr val="000000">
                      <a:alpha val="38000"/>
                    </a:srgbClr>
                  </a:outerShdw>
                </a:effectLst>
              </a:rPr>
              <a:t>讨论</a:t>
            </a:r>
            <a:endParaRPr lang="zh-CN" altLang="en-US" sz="6000" dirty="0">
              <a:ln w="11430"/>
              <a:solidFill>
                <a:srgbClr val="FF0000"/>
              </a:solidFill>
              <a:effectLst>
                <a:outerShdw blurRad="50800" dist="39000" dir="5460000" algn="tl">
                  <a:srgbClr val="000000">
                    <a:alpha val="38000"/>
                  </a:srgbClr>
                </a:outerShdw>
              </a:effectLst>
            </a:endParaRPr>
          </a:p>
        </p:txBody>
      </p:sp>
      <p:pic>
        <p:nvPicPr>
          <p:cNvPr id="20484" name="Picture 4" descr="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284322" y="857250"/>
            <a:ext cx="1341617"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WordArt 10"/>
          <p:cNvSpPr>
            <a:spLocks noChangeArrowheads="1" noChangeShapeType="1" noTextEdit="1"/>
          </p:cNvSpPr>
          <p:nvPr/>
        </p:nvSpPr>
        <p:spPr bwMode="auto">
          <a:xfrm>
            <a:off x="761802" y="857250"/>
            <a:ext cx="2592242" cy="719138"/>
          </a:xfrm>
          <a:prstGeom prst="rect">
            <a:avLst/>
          </a:prstGeom>
        </p:spPr>
        <p:txBody>
          <a:bodyPr wrap="none" fromWordArt="1">
            <a:prstTxWarp prst="textCascadeUp">
              <a:avLst>
                <a:gd name="adj" fmla="val 67199"/>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amond(in)">
                                      <p:cBhvr>
                                        <p:cTn id="7" dur="20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文本框 3"/>
          <p:cNvSpPr txBox="1">
            <a:spLocks noChangeArrowheads="1"/>
          </p:cNvSpPr>
          <p:nvPr/>
        </p:nvSpPr>
        <p:spPr bwMode="auto">
          <a:xfrm>
            <a:off x="1047479" y="1746250"/>
            <a:ext cx="10474771" cy="2657138"/>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eaLnBrk="0" hangingPunct="0">
              <a:lnSpc>
                <a:spcPts val="4000"/>
              </a:lnSpc>
              <a:defRPr/>
            </a:pPr>
            <a:r>
              <a:rPr lang="zh-CN" altLang="zh-CN" b="1" dirty="0">
                <a:ea typeface="黑体" panose="02010609060101010101" charset="-122"/>
              </a:rPr>
              <a:t> </a:t>
            </a:r>
            <a:r>
              <a:rPr lang="zh-CN" altLang="zh-CN" sz="2400" b="1" dirty="0">
                <a:ea typeface="黑体" panose="02010609060101010101" charset="-122"/>
              </a:rPr>
              <a:t>        小结：我们生于伟大的祖国，欣逢伟大的新时代，时代给我们提供了一个展示才华的广阔舞台，我们要做好准备，抓住机会，还要善于创造机会，成就自己。同时，我们所面临的挑战与问题，也让我们增添一份沉甸甸的责任感与使命感，提醒我们时不我待，只争朝夕。走向毕业的过程，也是不断走向成熟的过程。抓住机遇，迎接挑战，让我们出发吧！</a:t>
            </a:r>
            <a:endParaRPr lang="zh-CN" altLang="zh-CN" sz="2400" b="1" dirty="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j043948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189367" y="2384425"/>
            <a:ext cx="3694738"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文本框 99"/>
          <p:cNvSpPr txBox="1">
            <a:spLocks noChangeArrowheads="1"/>
          </p:cNvSpPr>
          <p:nvPr/>
        </p:nvSpPr>
        <p:spPr bwMode="auto">
          <a:xfrm>
            <a:off x="588281" y="2254251"/>
            <a:ext cx="777672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 name="AutoShape 2"/>
          <p:cNvSpPr>
            <a:spLocks noChangeArrowheads="1"/>
          </p:cNvSpPr>
          <p:nvPr/>
        </p:nvSpPr>
        <p:spPr bwMode="auto">
          <a:xfrm>
            <a:off x="571351" y="820739"/>
            <a:ext cx="5315682" cy="8223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diamond(in)">
                                      <p:cBhvr>
                                        <p:cTn id="7"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3555"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3556"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3557" name="WordArt 10"/>
          <p:cNvSpPr>
            <a:spLocks noChangeArrowheads="1" noChangeShapeType="1" noTextEdit="1"/>
          </p:cNvSpPr>
          <p:nvPr/>
        </p:nvSpPr>
        <p:spPr bwMode="auto">
          <a:xfrm>
            <a:off x="571351" y="642939"/>
            <a:ext cx="2592242" cy="719137"/>
          </a:xfrm>
          <a:prstGeom prst="rect">
            <a:avLst/>
          </a:prstGeom>
        </p:spPr>
        <p:txBody>
          <a:bodyPr wrap="none" fromWordArt="1">
            <a:prstTxWarp prst="textCascadeUp">
              <a:avLst>
                <a:gd name="adj" fmla="val 71213"/>
              </a:avLst>
            </a:prstTxWarp>
            <a:scene3d>
              <a:camera prst="legacyPerspectiveFront">
                <a:rot lat="20519989"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3558" name="图片 2"/>
          <p:cNvPicPr>
            <a:picLocks noChangeAspect="1" noChangeArrowheads="1"/>
          </p:cNvPicPr>
          <p:nvPr/>
        </p:nvPicPr>
        <p:blipFill>
          <a:blip r:embed="rId1">
            <a:extLst>
              <a:ext uri="{28A0092B-C50C-407E-A947-70E740481C1C}">
                <a14:useLocalDpi xmlns:a14="http://schemas.microsoft.com/office/drawing/2010/main" val="0"/>
              </a:ext>
            </a:extLst>
          </a:blip>
          <a:srcRect t="560"/>
          <a:stretch>
            <a:fillRect/>
          </a:stretch>
        </p:blipFill>
        <p:spPr bwMode="auto">
          <a:xfrm>
            <a:off x="1047478" y="1573213"/>
            <a:ext cx="10785840"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 calcmode="lin" valueType="num">
                                      <p:cBhvr additive="base">
                                        <p:cTn id="7" dur="5000" fill="hold"/>
                                        <p:tgtEl>
                                          <p:spTgt spid="23558"/>
                                        </p:tgtEl>
                                        <p:attrNameLst>
                                          <p:attrName>ppt_x</p:attrName>
                                        </p:attrNameLst>
                                      </p:cBhvr>
                                      <p:tavLst>
                                        <p:tav tm="0">
                                          <p:val>
                                            <p:strVal val="1+#ppt_w/2"/>
                                          </p:val>
                                        </p:tav>
                                        <p:tav tm="100000">
                                          <p:val>
                                            <p:strVal val="#ppt_x"/>
                                          </p:val>
                                        </p:tav>
                                      </p:tavLst>
                                    </p:anim>
                                    <p:anim calcmode="lin" valueType="num">
                                      <p:cBhvr additive="base">
                                        <p:cTn id="8" dur="5000" fill="hold"/>
                                        <p:tgtEl>
                                          <p:spTgt spid="235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142703" y="2714625"/>
            <a:ext cx="9649486" cy="706438"/>
          </a:xfrm>
          <a:prstGeom prst="rect">
            <a:avLst/>
          </a:prstGeom>
          <a:noFill/>
          <a:ln w="9525">
            <a:noFill/>
            <a:miter lim="800000"/>
          </a:ln>
          <a:effectLst/>
        </p:spPr>
        <p:txBody>
          <a:bodyPr>
            <a:spAutoFit/>
          </a:bodyPr>
          <a:lstStyle/>
          <a:p>
            <a:pPr algn="ctr">
              <a:buFontTx/>
              <a:buNone/>
              <a:defRPr/>
            </a:pPr>
            <a:r>
              <a:rPr kumimoji="1" lang="zh-CN" altLang="en-US" sz="4000" dirty="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dirty="0">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4579" name="AutoShape 2"/>
          <p:cNvSpPr>
            <a:spLocks noChangeArrowheads="1"/>
          </p:cNvSpPr>
          <p:nvPr/>
        </p:nvSpPr>
        <p:spPr bwMode="auto">
          <a:xfrm>
            <a:off x="571351" y="785814"/>
            <a:ext cx="5520946" cy="86677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458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08738" y="4071938"/>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189909" y="4000500"/>
            <a:ext cx="4289367"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a:spLocks noChangeArrowheads="1"/>
          </p:cNvSpPr>
          <p:nvPr/>
        </p:nvSpPr>
        <p:spPr bwMode="auto">
          <a:xfrm>
            <a:off x="666577" y="2178050"/>
            <a:ext cx="10766795"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en-US" altLang="zh-CN" sz="2800" b="1"/>
              <a:t>     </a:t>
            </a:r>
            <a:r>
              <a:rPr lang="zh-CN" altLang="en-US" sz="2800" b="1"/>
              <a:t>本节课的成功之处是注重活动，紧密联系学生实际，但在理性认识新征程的引导上稍显不足，需要有更浅显易懂的解释。</a:t>
            </a:r>
            <a:endParaRPr lang="zh-CN" altLang="en-US" sz="2800" b="1"/>
          </a:p>
        </p:txBody>
      </p:sp>
      <p:sp>
        <p:nvSpPr>
          <p:cNvPr id="25604" name="爆炸形 1 4"/>
          <p:cNvSpPr>
            <a:spLocks noChangeArrowheads="1"/>
          </p:cNvSpPr>
          <p:nvPr/>
        </p:nvSpPr>
        <p:spPr bwMode="auto">
          <a:xfrm>
            <a:off x="380902" y="571501"/>
            <a:ext cx="5523061" cy="1643063"/>
          </a:xfrm>
          <a:prstGeom prst="irregularSeal1">
            <a:avLst/>
          </a:prstGeom>
          <a:gradFill rotWithShape="1">
            <a:gsLst>
              <a:gs pos="0">
                <a:srgbClr val="003F77"/>
              </a:gs>
              <a:gs pos="50000">
                <a:srgbClr val="005FAD"/>
              </a:gs>
              <a:gs pos="100000">
                <a:srgbClr val="0072CE"/>
              </a:gs>
            </a:gsLst>
            <a:lin ang="0" scaled="1"/>
          </a:gradFill>
          <a:ln w="9525">
            <a:solidFill>
              <a:schemeClr val="tx1"/>
            </a:solidFill>
            <a:round/>
          </a:ln>
        </p:spPr>
        <p:txBody>
          <a:bodyPr/>
          <a:lstStyle/>
          <a:p>
            <a:r>
              <a:rPr lang="zh-CN" altLang="en-US" sz="4000" b="1">
                <a:solidFill>
                  <a:schemeClr val="bg1"/>
                </a:solidFill>
              </a:rPr>
              <a:t>教学反思</a:t>
            </a:r>
            <a:endParaRPr lang="zh-CN" altLang="en-US" sz="40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2230438"/>
            <a:ext cx="10999568" cy="236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1">
            <a:extLst>
              <a:ext uri="{28A0092B-C50C-407E-A947-70E740481C1C}">
                <a14:useLocalDpi xmlns:a14="http://schemas.microsoft.com/office/drawing/2010/main" val="0"/>
              </a:ext>
            </a:extLst>
          </a:blip>
          <a:srcRect b="47179"/>
          <a:stretch>
            <a:fillRect/>
          </a:stretch>
        </p:blipFill>
        <p:spPr bwMode="auto">
          <a:xfrm>
            <a:off x="691971" y="1065214"/>
            <a:ext cx="10999568"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76345" y="2676526"/>
            <a:ext cx="651764"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1">
            <a:extLst>
              <a:ext uri="{28A0092B-C50C-407E-A947-70E740481C1C}">
                <a14:useLocalDpi xmlns:a14="http://schemas.microsoft.com/office/drawing/2010/main" val="0"/>
              </a:ext>
            </a:extLst>
          </a:blip>
          <a:srcRect t="53381"/>
          <a:stretch>
            <a:fillRect/>
          </a:stretch>
        </p:blipFill>
        <p:spPr bwMode="auto">
          <a:xfrm>
            <a:off x="691971" y="1065213"/>
            <a:ext cx="10999568" cy="317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10204" y="2214564"/>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44873" y="1166814"/>
            <a:ext cx="1069908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金砖国家（BRICS），因其引用了俄罗斯（Russia）、中国（China）、巴西（Brazil）、印度（India）和南非（South Africa）的英文首字母。由于该词与英语单词的砖（Brick）类似，因此被称为“金砖国家” ，金砖国家已成为推动世界多极化的主要力量。巴西前总统迪尔玛·罗塞夫曾说过，在国际格局变化和经济秩序调整的今天，新兴经济大国在国际事务中发挥着非常重要的作用。</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1">
            <a:extLst>
              <a:ext uri="{28A0092B-C50C-407E-A947-70E740481C1C}">
                <a14:useLocalDpi xmlns:a14="http://schemas.microsoft.com/office/drawing/2010/main" val="0"/>
              </a:ext>
            </a:extLst>
          </a:blip>
          <a:srcRect b="41460"/>
          <a:stretch>
            <a:fillRect/>
          </a:stretch>
        </p:blipFill>
        <p:spPr bwMode="auto">
          <a:xfrm>
            <a:off x="691971" y="1065214"/>
            <a:ext cx="10999568" cy="402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55185" y="1468439"/>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1">
            <a:extLst>
              <a:ext uri="{28A0092B-C50C-407E-A947-70E740481C1C}">
                <a14:useLocalDpi xmlns:a14="http://schemas.microsoft.com/office/drawing/2010/main" val="0"/>
              </a:ext>
            </a:extLst>
          </a:blip>
          <a:srcRect t="59280"/>
          <a:stretch>
            <a:fillRect/>
          </a:stretch>
        </p:blipFill>
        <p:spPr bwMode="auto">
          <a:xfrm>
            <a:off x="691971" y="1065214"/>
            <a:ext cx="10999568"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10204" y="1854201"/>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433" y="2289175"/>
            <a:ext cx="5406676"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31907" y="1862139"/>
            <a:ext cx="649647"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noChangeArrowheads="1"/>
          </p:cNvPicPr>
          <p:nvPr/>
        </p:nvPicPr>
        <p:blipFill>
          <a:blip r:embed="rId1">
            <a:extLst>
              <a:ext uri="{28A0092B-C50C-407E-A947-70E740481C1C}">
                <a14:useLocalDpi xmlns:a14="http://schemas.microsoft.com/office/drawing/2010/main" val="0"/>
              </a:ext>
            </a:extLst>
          </a:blip>
          <a:srcRect b="49567"/>
          <a:stretch>
            <a:fillRect/>
          </a:stretch>
        </p:blipFill>
        <p:spPr bwMode="auto">
          <a:xfrm>
            <a:off x="691971" y="1065214"/>
            <a:ext cx="10999568" cy="326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55185" y="2265364"/>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noChangeArrowheads="1"/>
          </p:cNvPicPr>
          <p:nvPr/>
        </p:nvPicPr>
        <p:blipFill>
          <a:blip r:embed="rId1">
            <a:extLst>
              <a:ext uri="{28A0092B-C50C-407E-A947-70E740481C1C}">
                <a14:useLocalDpi xmlns:a14="http://schemas.microsoft.com/office/drawing/2010/main" val="0"/>
              </a:ext>
            </a:extLst>
          </a:blip>
          <a:srcRect t="50433"/>
          <a:stretch>
            <a:fillRect/>
          </a:stretch>
        </p:blipFill>
        <p:spPr bwMode="auto">
          <a:xfrm>
            <a:off x="691971" y="1065214"/>
            <a:ext cx="10999568"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21327" y="1870076"/>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01713"/>
            <a:ext cx="10999568" cy="519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10746" y="1417639"/>
            <a:ext cx="649647"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4" name="矩形 3"/>
          <p:cNvSpPr/>
          <p:nvPr/>
        </p:nvSpPr>
        <p:spPr>
          <a:xfrm>
            <a:off x="10487469" y="4227514"/>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noChangeArrowheads="1"/>
          </p:cNvPicPr>
          <p:nvPr/>
        </p:nvPicPr>
        <p:blipFill>
          <a:blip r:embed="rId1">
            <a:extLst>
              <a:ext uri="{28A0092B-C50C-407E-A947-70E740481C1C}">
                <a14:useLocalDpi xmlns:a14="http://schemas.microsoft.com/office/drawing/2010/main" val="0"/>
              </a:ext>
            </a:extLst>
          </a:blip>
          <a:srcRect b="19553"/>
          <a:stretch>
            <a:fillRect/>
          </a:stretch>
        </p:blipFill>
        <p:spPr bwMode="auto">
          <a:xfrm>
            <a:off x="691971" y="1065214"/>
            <a:ext cx="10999568" cy="325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0622900" y="2290764"/>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48509" y="1866900"/>
            <a:ext cx="1044303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1"/>
          <p:cNvPicPr>
            <a:picLocks noChangeAspect="1" noChangeArrowheads="1"/>
          </p:cNvPicPr>
          <p:nvPr/>
        </p:nvPicPr>
        <p:blipFill>
          <a:blip r:embed="rId2">
            <a:extLst>
              <a:ext uri="{28A0092B-C50C-407E-A947-70E740481C1C}">
                <a14:useLocalDpi xmlns:a14="http://schemas.microsoft.com/office/drawing/2010/main" val="0"/>
              </a:ext>
            </a:extLst>
          </a:blip>
          <a:srcRect t="80762"/>
          <a:stretch>
            <a:fillRect/>
          </a:stretch>
        </p:blipFill>
        <p:spPr bwMode="auto">
          <a:xfrm>
            <a:off x="691971" y="1065214"/>
            <a:ext cx="1099956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610204" y="1484314"/>
            <a:ext cx="649648"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1">
            <a:extLst>
              <a:ext uri="{28A0092B-C50C-407E-A947-70E740481C1C}">
                <a14:useLocalDpi xmlns:a14="http://schemas.microsoft.com/office/drawing/2010/main" val="0"/>
              </a:ext>
            </a:extLst>
          </a:blip>
          <a:srcRect b="53922"/>
          <a:stretch>
            <a:fillRect/>
          </a:stretch>
        </p:blipFill>
        <p:spPr bwMode="auto">
          <a:xfrm>
            <a:off x="691971" y="1065214"/>
            <a:ext cx="10999568"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98049" y="1912939"/>
            <a:ext cx="651764"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1">
            <a:extLst>
              <a:ext uri="{28A0092B-C50C-407E-A947-70E740481C1C}">
                <a14:useLocalDpi xmlns:a14="http://schemas.microsoft.com/office/drawing/2010/main" val="0"/>
              </a:ext>
            </a:extLst>
          </a:blip>
          <a:srcRect t="46288"/>
          <a:stretch>
            <a:fillRect/>
          </a:stretch>
        </p:blipFill>
        <p:spPr bwMode="auto">
          <a:xfrm>
            <a:off x="691971" y="1065214"/>
            <a:ext cx="10999568"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98049" y="1912939"/>
            <a:ext cx="651764"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BN96QU"/>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3474" y="957263"/>
            <a:ext cx="8781879" cy="494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b="50032"/>
          <a:stretch>
            <a:fillRect/>
          </a:stretch>
        </p:blipFill>
        <p:spPr bwMode="auto">
          <a:xfrm>
            <a:off x="691971" y="1065214"/>
            <a:ext cx="10999568" cy="283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98049" y="1912939"/>
            <a:ext cx="651764"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t="49968"/>
          <a:stretch>
            <a:fillRect/>
          </a:stretch>
        </p:blipFill>
        <p:spPr bwMode="auto">
          <a:xfrm>
            <a:off x="691971" y="1065213"/>
            <a:ext cx="10999568" cy="283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98049" y="1912939"/>
            <a:ext cx="651764" cy="352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40044" y="4329114"/>
            <a:ext cx="9886491" cy="5619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928814"/>
            <a:ext cx="10999568" cy="4060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339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905001"/>
            <a:ext cx="10999568" cy="28098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1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40044" y="4344989"/>
            <a:ext cx="10451495" cy="12588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912939"/>
            <a:ext cx="10999568" cy="38004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64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476375"/>
            <a:ext cx="10999568" cy="437038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512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b="28526"/>
          <a:stretch>
            <a:fillRect/>
          </a:stretch>
        </p:blipFill>
        <p:spPr bwMode="auto">
          <a:xfrm>
            <a:off x="691971" y="1065214"/>
            <a:ext cx="10999568"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91971" y="1887539"/>
            <a:ext cx="10999568" cy="14763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5" name="矩形 4"/>
          <p:cNvSpPr/>
          <p:nvPr/>
        </p:nvSpPr>
        <p:spPr>
          <a:xfrm>
            <a:off x="691971" y="4002088"/>
            <a:ext cx="10999568" cy="2197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05209" y="1165226"/>
            <a:ext cx="1097840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2017年9月3日至5日，金砖国家领导人第九次会晤在中国福建厦门举行，会晤主题为“深化金砖伙伴关系，开辟更加光明未来”。期间，还将举行主题为“深化互利合作，促进共同发展”的新兴市场国家与发展中国家对话会，并举行迄今规模最大的金砖国家工商论坛。2017年9月3日，国家主席习近平出席金砖国家工商论坛开幕式并发表主旨演讲，指出金砖合作有3条启示：一是平等相待、求同存异；二是务实创新、合作共赢；三是胸怀天下、立己达人。</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3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out)">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t="75165"/>
          <a:stretch>
            <a:fillRect/>
          </a:stretch>
        </p:blipFill>
        <p:spPr bwMode="auto">
          <a:xfrm>
            <a:off x="691971" y="1065213"/>
            <a:ext cx="10999568"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971" y="2971801"/>
            <a:ext cx="10999568"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91971" y="1535114"/>
            <a:ext cx="10999568" cy="136683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5" name="矩形 4"/>
          <p:cNvSpPr/>
          <p:nvPr/>
        </p:nvSpPr>
        <p:spPr>
          <a:xfrm>
            <a:off x="691971" y="3414714"/>
            <a:ext cx="10999568" cy="24907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280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879600"/>
            <a:ext cx="10999568" cy="431958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29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879601"/>
            <a:ext cx="10999568" cy="36242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01776"/>
            <a:ext cx="10999568" cy="158591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2308225"/>
            <a:ext cx="10999568" cy="241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65766" y="1912938"/>
            <a:ext cx="628486"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4" name="矩形 3"/>
          <p:cNvSpPr/>
          <p:nvPr/>
        </p:nvSpPr>
        <p:spPr>
          <a:xfrm>
            <a:off x="10589042" y="4186238"/>
            <a:ext cx="626370"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1">
            <a:extLst>
              <a:ext uri="{28A0092B-C50C-407E-A947-70E740481C1C}">
                <a14:useLocalDpi xmlns:a14="http://schemas.microsoft.com/office/drawing/2010/main" val="0"/>
              </a:ext>
            </a:extLst>
          </a:blip>
          <a:srcRect b="53606"/>
          <a:stretch>
            <a:fillRect/>
          </a:stretch>
        </p:blipFill>
        <p:spPr bwMode="auto">
          <a:xfrm>
            <a:off x="691971" y="1065214"/>
            <a:ext cx="10999568" cy="269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55184" y="1476376"/>
            <a:ext cx="626370"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1">
            <a:extLst>
              <a:ext uri="{28A0092B-C50C-407E-A947-70E740481C1C}">
                <a14:useLocalDpi xmlns:a14="http://schemas.microsoft.com/office/drawing/2010/main" val="0"/>
              </a:ext>
            </a:extLst>
          </a:blip>
          <a:srcRect t="46394"/>
          <a:stretch>
            <a:fillRect/>
          </a:stretch>
        </p:blipFill>
        <p:spPr bwMode="auto">
          <a:xfrm>
            <a:off x="691971" y="1065214"/>
            <a:ext cx="10999568" cy="311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99623" y="2457451"/>
            <a:ext cx="628486"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10203" y="2919413"/>
            <a:ext cx="628487"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575584" y="1165226"/>
            <a:ext cx="1103765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材料三    新华社北京3月9日电 国家主席习近平9日应约同美国总统特朗普通电话，着重就当前朝鲜半岛局势和两国关系深入交换意见。特朗普表示，围绕朝鲜核问题的接触最近出现积极进展，朝鲜方面作出了积极表态，美朝能够举行高层会晤对各方都是好事，希望朝鲜核问题最终能够和平解决。事实证明，习主席坚持美国应该同朝鲜开展对话的主张是正确的。美方十分感谢并高度重视中方在朝鲜半岛问题上的重要作用，愿继续密切同中方的沟通协调。</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strips(downLeft)">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54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44604" y="2944813"/>
            <a:ext cx="626370"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noChangeArrowheads="1"/>
          </p:cNvPicPr>
          <p:nvPr/>
        </p:nvPicPr>
        <p:blipFill>
          <a:blip r:embed="rId1">
            <a:extLst>
              <a:ext uri="{28A0092B-C50C-407E-A947-70E740481C1C}">
                <a14:useLocalDpi xmlns:a14="http://schemas.microsoft.com/office/drawing/2010/main" val="0"/>
              </a:ext>
            </a:extLst>
          </a:blip>
          <a:srcRect b="53111"/>
          <a:stretch>
            <a:fillRect/>
          </a:stretch>
        </p:blipFill>
        <p:spPr bwMode="auto">
          <a:xfrm>
            <a:off x="691971" y="1065213"/>
            <a:ext cx="10999568"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98050" y="1527176"/>
            <a:ext cx="628486"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noChangeArrowheads="1"/>
          </p:cNvPicPr>
          <p:nvPr/>
        </p:nvPicPr>
        <p:blipFill>
          <a:blip r:embed="rId1">
            <a:extLst>
              <a:ext uri="{28A0092B-C50C-407E-A947-70E740481C1C}">
                <a14:useLocalDpi xmlns:a14="http://schemas.microsoft.com/office/drawing/2010/main" val="0"/>
              </a:ext>
            </a:extLst>
          </a:blip>
          <a:srcRect t="46400"/>
          <a:stretch>
            <a:fillRect/>
          </a:stretch>
        </p:blipFill>
        <p:spPr bwMode="auto">
          <a:xfrm>
            <a:off x="691971" y="1065213"/>
            <a:ext cx="10999568" cy="31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65766" y="2046288"/>
            <a:ext cx="628486"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98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65766" y="1065213"/>
            <a:ext cx="628486"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4" name="矩形 3"/>
          <p:cNvSpPr/>
          <p:nvPr/>
        </p:nvSpPr>
        <p:spPr>
          <a:xfrm>
            <a:off x="10589042" y="3816351"/>
            <a:ext cx="626370"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3527" y="2898775"/>
            <a:ext cx="10388011" cy="180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76345" y="2482851"/>
            <a:ext cx="628487"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1">
            <a:extLst>
              <a:ext uri="{28A0092B-C50C-407E-A947-70E740481C1C}">
                <a14:useLocalDpi xmlns:a14="http://schemas.microsoft.com/office/drawing/2010/main" val="0"/>
              </a:ext>
            </a:extLst>
          </a:blip>
          <a:srcRect b="47476"/>
          <a:stretch>
            <a:fillRect/>
          </a:stretch>
        </p:blipFill>
        <p:spPr bwMode="auto">
          <a:xfrm>
            <a:off x="691971" y="1065214"/>
            <a:ext cx="10999568"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65766" y="2960688"/>
            <a:ext cx="628486" cy="3857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1">
            <a:extLst>
              <a:ext uri="{28A0092B-C50C-407E-A947-70E740481C1C}">
                <a14:useLocalDpi xmlns:a14="http://schemas.microsoft.com/office/drawing/2010/main" val="0"/>
              </a:ext>
            </a:extLst>
          </a:blip>
          <a:srcRect t="52524"/>
          <a:stretch>
            <a:fillRect/>
          </a:stretch>
        </p:blipFill>
        <p:spPr bwMode="auto">
          <a:xfrm>
            <a:off x="691971" y="1065214"/>
            <a:ext cx="10999568" cy="382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33481" y="2559051"/>
            <a:ext cx="626370"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1">
            <a:extLst>
              <a:ext uri="{28A0092B-C50C-407E-A947-70E740481C1C}">
                <a14:useLocalDpi xmlns:a14="http://schemas.microsoft.com/office/drawing/2010/main" val="0"/>
              </a:ext>
            </a:extLst>
          </a:blip>
          <a:srcRect b="50293"/>
          <a:stretch>
            <a:fillRect/>
          </a:stretch>
        </p:blipFill>
        <p:spPr bwMode="auto">
          <a:xfrm>
            <a:off x="691971" y="1065213"/>
            <a:ext cx="10999568"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31908" y="2508251"/>
            <a:ext cx="628486"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1">
            <a:extLst>
              <a:ext uri="{28A0092B-C50C-407E-A947-70E740481C1C}">
                <a14:useLocalDpi xmlns:a14="http://schemas.microsoft.com/office/drawing/2010/main" val="0"/>
              </a:ext>
            </a:extLst>
          </a:blip>
          <a:srcRect t="50284"/>
          <a:stretch>
            <a:fillRect/>
          </a:stretch>
        </p:blipFill>
        <p:spPr bwMode="auto">
          <a:xfrm>
            <a:off x="691971" y="1065214"/>
            <a:ext cx="10999568" cy="375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65766" y="1568451"/>
            <a:ext cx="628486" cy="38576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b="67290"/>
          <a:stretch>
            <a:fillRect/>
          </a:stretch>
        </p:blipFill>
        <p:spPr bwMode="auto">
          <a:xfrm>
            <a:off x="691971" y="1065213"/>
            <a:ext cx="10999568"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195607" y="3440114"/>
            <a:ext cx="9964787" cy="47783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1"/>
          <p:cNvSpPr txBox="1"/>
          <p:nvPr/>
        </p:nvSpPr>
        <p:spPr>
          <a:xfrm>
            <a:off x="211400" y="1380808"/>
            <a:ext cx="4931079" cy="922020"/>
          </a:xfrm>
          <a:prstGeom prst="rect">
            <a:avLst/>
          </a:prstGeom>
          <a:noFill/>
          <a:ln w="9525">
            <a:noFill/>
          </a:ln>
        </p:spPr>
        <p:txBody>
          <a:bodyPr wrap="square" anchor="t">
            <a:spAutoFit/>
          </a:bodyPr>
          <a:lstStyle/>
          <a:p>
            <a:r>
              <a:rPr lang="zh-CN" altLang="en-US" sz="5400" b="1">
                <a:latin typeface="Calibri" panose="020F0502020204030204" charset="0"/>
                <a:ea typeface="宋体" panose="02010600030101010101" pitchFamily="2" charset="-122"/>
              </a:rPr>
              <a:t>你说我说：</a:t>
            </a:r>
            <a:endParaRPr lang="zh-CN" altLang="en-US" sz="5400" b="1">
              <a:latin typeface="Calibri" panose="020F0502020204030204" charset="0"/>
              <a:ea typeface="宋体" panose="02010600030101010101" pitchFamily="2" charset="-122"/>
            </a:endParaRPr>
          </a:p>
        </p:txBody>
      </p:sp>
      <p:sp>
        <p:nvSpPr>
          <p:cNvPr id="8194" name="Rectangle 3"/>
          <p:cNvSpPr>
            <a:spLocks noGrp="1"/>
          </p:cNvSpPr>
          <p:nvPr/>
        </p:nvSpPr>
        <p:spPr>
          <a:xfrm>
            <a:off x="211401" y="2492376"/>
            <a:ext cx="11830143" cy="1632585"/>
          </a:xfrm>
          <a:prstGeom prst="rect">
            <a:avLst/>
          </a:prstGeom>
          <a:noFill/>
          <a:ln w="9525">
            <a:noFill/>
          </a:ln>
        </p:spPr>
        <p:txBody>
          <a:bodyPr wrap="square" lIns="91440" tIns="45720" rIns="91440" bIns="45720" ancho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buNone/>
            </a:pPr>
            <a:r>
              <a:rPr lang="zh-CN" altLang="en-US" sz="5400" b="1" dirty="0">
                <a:latin typeface="宋体" panose="02010600030101010101" pitchFamily="2" charset="-122"/>
              </a:rPr>
              <a:t>　　</a:t>
            </a:r>
            <a:endParaRPr lang="zh-CN" altLang="en-US" sz="4000" b="1" dirty="0">
              <a:latin typeface="宋体" panose="02010600030101010101" pitchFamily="2" charset="-122"/>
            </a:endParaRPr>
          </a:p>
        </p:txBody>
      </p:sp>
      <p:sp>
        <p:nvSpPr>
          <p:cNvPr id="19" name="KSO_Shape"/>
          <p:cNvSpPr/>
          <p:nvPr/>
        </p:nvSpPr>
        <p:spPr>
          <a:xfrm>
            <a:off x="393598" y="2303146"/>
            <a:ext cx="11100084" cy="1296035"/>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cs typeface="等线" panose="02010600030101010101" charset="-122"/>
                <a:sym typeface="+mn-ea"/>
              </a:rPr>
              <a:t>    </a:t>
            </a:r>
            <a:r>
              <a:rPr kumimoji="0" lang="zh-CN" altLang="en-US" sz="4000" b="1" i="0" u="none" strike="noStrike" kern="1200" cap="none" spc="0" normalizeH="0" baseline="0" noProof="0" dirty="0">
                <a:ln>
                  <a:noFill/>
                </a:ln>
                <a:solidFill>
                  <a:srgbClr val="FF0000"/>
                </a:solidFill>
                <a:effectLst/>
                <a:uLnTx/>
                <a:uFillTx/>
                <a:latin typeface="+mn-ea"/>
                <a:cs typeface="等线" panose="02010600030101010101" charset="-122"/>
                <a:sym typeface="+mn-ea"/>
              </a:rPr>
              <a:t>在生活中，我们有哪些事情可能会与外国交流和互动？谈谈你的经历和感受。</a:t>
            </a:r>
            <a:endParaRPr kumimoji="0" lang="zh-CN" altLang="en-US" sz="4000" b="1" i="0" u="none" strike="noStrike" kern="1200" cap="none" spc="0" normalizeH="0" baseline="0" noProof="0" dirty="0">
              <a:ln>
                <a:noFill/>
              </a:ln>
              <a:solidFill>
                <a:srgbClr val="FF0000"/>
              </a:solidFill>
              <a:effectLst/>
              <a:uLnTx/>
              <a:uFillTx/>
              <a:latin typeface="+mn-ea"/>
              <a:cs typeface="等线" panose="02010600030101010101" charset="-122"/>
              <a:sym typeface="+mn-ea"/>
            </a:endParaRPr>
          </a:p>
        </p:txBody>
      </p:sp>
      <p:sp>
        <p:nvSpPr>
          <p:cNvPr id="2" name="文本框 1"/>
          <p:cNvSpPr txBox="1"/>
          <p:nvPr/>
        </p:nvSpPr>
        <p:spPr>
          <a:xfrm>
            <a:off x="881785" y="3766821"/>
            <a:ext cx="10728705" cy="2553335"/>
          </a:xfrm>
          <a:prstGeom prst="rect">
            <a:avLst/>
          </a:prstGeom>
          <a:noFill/>
          <a:ln w="12700" cmpd="sng">
            <a:solidFill>
              <a:schemeClr val="accent1">
                <a:shade val="50000"/>
              </a:schemeClr>
            </a:solidFill>
            <a:prstDash val="solid"/>
          </a:ln>
        </p:spPr>
        <p:txBody>
          <a:bodyPr wrap="square" rtlCol="0" anchor="t">
            <a:spAutoFit/>
          </a:bodyPr>
          <a:lstStyle/>
          <a:p>
            <a:pPr eaLnBrk="1" latinLnBrk="0" hangingPunct="1">
              <a:lnSpc>
                <a:spcPct val="100000"/>
              </a:lnSpc>
            </a:pPr>
            <a:r>
              <a:rPr lang="zh-CN" altLang="en-US" sz="4000" b="1" dirty="0">
                <a:latin typeface="+mn-ea"/>
                <a:ea typeface="+mn-ea"/>
                <a:cs typeface="+mn-ea"/>
                <a:sym typeface="+mn-ea"/>
              </a:rPr>
              <a:t>共同的家园的表现：</a:t>
            </a:r>
            <a:endParaRPr lang="zh-CN" altLang="en-US" sz="4000" b="1" dirty="0">
              <a:latin typeface="+mn-ea"/>
              <a:ea typeface="+mn-ea"/>
              <a:cs typeface="+mn-ea"/>
              <a:sym typeface="+mn-ea"/>
            </a:endParaRPr>
          </a:p>
          <a:p>
            <a:pPr eaLnBrk="1" latinLnBrk="0" hangingPunct="1">
              <a:lnSpc>
                <a:spcPct val="100000"/>
              </a:lnSpc>
            </a:pPr>
            <a:r>
              <a:rPr lang="en-US" altLang="zh-CN" sz="4000" b="1" dirty="0">
                <a:latin typeface="+mn-ea"/>
                <a:ea typeface="+mn-ea"/>
                <a:cs typeface="+mn-ea"/>
                <a:sym typeface="+mn-ea"/>
              </a:rPr>
              <a:t>    1</a:t>
            </a:r>
            <a:r>
              <a:rPr lang="zh-CN" altLang="en-US" sz="4000" b="1" dirty="0">
                <a:latin typeface="+mn-ea"/>
                <a:ea typeface="+mn-ea"/>
                <a:cs typeface="+mn-ea"/>
                <a:sym typeface="+mn-ea"/>
              </a:rPr>
              <a:t>、这是一个开放的世界；</a:t>
            </a:r>
            <a:endParaRPr lang="zh-CN" altLang="en-US" sz="4000" b="1" dirty="0">
              <a:latin typeface="+mn-ea"/>
              <a:ea typeface="+mn-ea"/>
              <a:cs typeface="+mn-ea"/>
              <a:sym typeface="+mn-ea"/>
            </a:endParaRPr>
          </a:p>
          <a:p>
            <a:pPr eaLnBrk="1" latinLnBrk="0" hangingPunct="1">
              <a:lnSpc>
                <a:spcPct val="100000"/>
              </a:lnSpc>
            </a:pPr>
            <a:r>
              <a:rPr lang="en-US" altLang="zh-CN" sz="4000" b="1" dirty="0">
                <a:latin typeface="+mn-ea"/>
                <a:ea typeface="+mn-ea"/>
                <a:cs typeface="+mn-ea"/>
                <a:sym typeface="+mn-ea"/>
              </a:rPr>
              <a:t>    2</a:t>
            </a:r>
            <a:r>
              <a:rPr lang="zh-CN" altLang="en-US" sz="4000" b="1" dirty="0">
                <a:latin typeface="+mn-ea"/>
                <a:ea typeface="+mn-ea"/>
                <a:cs typeface="+mn-ea"/>
                <a:sym typeface="+mn-ea"/>
              </a:rPr>
              <a:t>、这是一个发展的世界；</a:t>
            </a:r>
            <a:endParaRPr lang="zh-CN" altLang="en-US" sz="4000" b="1" dirty="0">
              <a:latin typeface="+mn-ea"/>
              <a:ea typeface="+mn-ea"/>
              <a:cs typeface="+mn-ea"/>
              <a:sym typeface="+mn-ea"/>
            </a:endParaRPr>
          </a:p>
          <a:p>
            <a:pPr eaLnBrk="1" latinLnBrk="0" hangingPunct="1">
              <a:lnSpc>
                <a:spcPct val="100000"/>
              </a:lnSpc>
            </a:pPr>
            <a:r>
              <a:rPr lang="en-US" altLang="zh-CN" sz="4000" b="1" dirty="0">
                <a:latin typeface="+mn-ea"/>
                <a:ea typeface="+mn-ea"/>
                <a:cs typeface="+mn-ea"/>
                <a:sym typeface="+mn-ea"/>
              </a:rPr>
              <a:t>    3</a:t>
            </a:r>
            <a:r>
              <a:rPr lang="zh-CN" altLang="en-US" sz="4000" b="1" dirty="0">
                <a:latin typeface="+mn-ea"/>
                <a:ea typeface="+mn-ea"/>
                <a:cs typeface="+mn-ea"/>
                <a:sym typeface="+mn-ea"/>
              </a:rPr>
              <a:t>、这是一个紧密联系的世界</a:t>
            </a:r>
            <a:endParaRPr lang="zh-CN" altLang="en-US" sz="4000" b="1" dirty="0">
              <a:latin typeface="+mn-ea"/>
              <a:ea typeface="+mn-ea"/>
              <a:cs typeface="+mn-ea"/>
              <a:sym typeface="+mn-ea"/>
            </a:endParaRPr>
          </a:p>
        </p:txBody>
      </p:sp>
      <p:sp>
        <p:nvSpPr>
          <p:cNvPr id="6" name="剪去单角的矩形 5"/>
          <p:cNvSpPr/>
          <p:nvPr/>
        </p:nvSpPr>
        <p:spPr>
          <a:xfrm rot="10800000" flipV="1">
            <a:off x="100939" y="517525"/>
            <a:ext cx="3906772" cy="863600"/>
          </a:xfrm>
          <a:prstGeom prst="snip1Rect">
            <a:avLst>
              <a:gd name="adj" fmla="val 50000"/>
            </a:avLst>
          </a:prstGeom>
          <a:solidFill>
            <a:srgbClr val="DB2232"/>
          </a:solidFill>
          <a:ln w="9525" cap="flat" cmpd="sng" algn="ctr">
            <a:solidFill>
              <a:srgbClr val="DB2232"/>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600" b="1" i="0" u="none" strike="noStrike" cap="none" normalizeH="0" baseline="0" dirty="0" smtClean="0">
                <a:ln>
                  <a:noFill/>
                </a:ln>
                <a:solidFill>
                  <a:schemeClr val="bg1"/>
                </a:solidFill>
                <a:effectLst/>
                <a:latin typeface="微软雅黑" panose="020B0503020204020204" charset="-122"/>
                <a:ea typeface="微软雅黑" panose="020B0503020204020204" charset="-122"/>
              </a:rPr>
              <a:t>一、共同的家园</a:t>
            </a:r>
            <a:endParaRPr kumimoji="0" lang="en-US" altLang="zh-CN" sz="3600" b="1" i="0" u="none" strike="noStrike" cap="none" normalizeH="0" baseline="0" dirty="0" smtClean="0">
              <a:ln>
                <a:noFill/>
              </a:ln>
              <a:solidFill>
                <a:schemeClr val="bg1"/>
              </a:solidFill>
              <a:effectLst/>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linds(horizontal)">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P spid="19" grpId="0" bldLvl="0" animBg="1"/>
      <p:bldP spid="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3"/>
          <p:cNvSpPr txBox="1">
            <a:spLocks noChangeArrowheads="1"/>
          </p:cNvSpPr>
          <p:nvPr/>
        </p:nvSpPr>
        <p:spPr bwMode="auto">
          <a:xfrm>
            <a:off x="719480" y="1916114"/>
            <a:ext cx="1074986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000" b="1">
                <a:ea typeface="黑体" panose="02010609060101010101" charset="-122"/>
              </a:rPr>
              <a:t> </a:t>
            </a:r>
            <a:r>
              <a:rPr lang="zh-CN" altLang="zh-CN" sz="2800" b="1">
                <a:ea typeface="黑体" panose="02010609060101010101" charset="-122"/>
              </a:rPr>
              <a:t>     小结：材料一、二说明了一些新兴经济体和发展中国家快速发展，经济实力、国际地位和国际影响力不断增强，有利于维护世界和平，推动世界多极化，为世界经济持续发展提供动力。</a:t>
            </a:r>
            <a:endParaRPr lang="zh-CN" altLang="zh-CN" sz="2800" b="1">
              <a:ea typeface="黑体" panose="02010609060101010101" charset="-122"/>
            </a:endParaRPr>
          </a:p>
          <a:p>
            <a:r>
              <a:rPr lang="zh-CN" altLang="zh-CN" sz="2800" b="1">
                <a:ea typeface="黑体" panose="02010609060101010101" charset="-122"/>
              </a:rPr>
              <a:t>        材料三说明了世界多极化使多种国际力量既相互依存又相互制约。在这种情况下，任何国家都以单独主宰世界事务。这有利于各国通过协商解决各种问题，促进国际关系民主化，推动世界和平与发展。</a:t>
            </a:r>
            <a:endParaRPr lang="zh-CN" altLang="zh-CN" sz="2800" b="1">
              <a:ea typeface="黑体" panose="02010609060101010101" charset="-122"/>
            </a:endParaRPr>
          </a:p>
        </p:txBody>
      </p:sp>
      <p:sp>
        <p:nvSpPr>
          <p:cNvPr id="19459" name="文本框 4"/>
          <p:cNvSpPr txBox="1">
            <a:spLocks noChangeArrowheads="1"/>
          </p:cNvSpPr>
          <p:nvPr/>
        </p:nvSpPr>
        <p:spPr bwMode="auto">
          <a:xfrm>
            <a:off x="1513024" y="1189039"/>
            <a:ext cx="70375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ea typeface="黑体" panose="02010609060101010101" charset="-122"/>
              </a:rPr>
              <a:t>探究：以上三则材料分别说明了哪些道理？</a:t>
            </a:r>
            <a:endParaRPr lang="zh-CN" altLang="en-US" sz="2800" b="1">
              <a:solidFill>
                <a:srgbClr val="FF0000"/>
              </a:solidFill>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9459"/>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1" presetClass="entr" presetSubtype="2" fill="hold" grpId="0" nodeType="clickEffect">
                                  <p:stCondLst>
                                    <p:cond delay="0"/>
                                  </p:stCondLst>
                                  <p:childTnLst>
                                    <p:set>
                                      <p:cBhvr>
                                        <p:cTn id="10" dur="1" fill="hold">
                                          <p:stCondLst>
                                            <p:cond delay="0"/>
                                          </p:stCondLst>
                                        </p:cTn>
                                        <p:tgtEl>
                                          <p:spTgt spid="19458"/>
                                        </p:tgtEl>
                                        <p:attrNameLst>
                                          <p:attrName>style.visibility</p:attrName>
                                        </p:attrNameLst>
                                      </p:cBhvr>
                                      <p:to>
                                        <p:strVal val="visible"/>
                                      </p:to>
                                    </p:set>
                                    <p:animEffect transition="in" filter="wheel(2)">
                                      <p:cBhvr>
                                        <p:cTn id="11"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t="38515" b="34068"/>
          <a:stretch>
            <a:fillRect/>
          </a:stretch>
        </p:blipFill>
        <p:spPr bwMode="auto">
          <a:xfrm>
            <a:off x="691971" y="1065213"/>
            <a:ext cx="10999568"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2"/>
          <p:cNvPicPr>
            <a:picLocks noChangeAspect="1" noChangeArrowheads="1"/>
          </p:cNvPicPr>
          <p:nvPr/>
        </p:nvPicPr>
        <p:blipFill>
          <a:blip r:embed="rId1">
            <a:extLst>
              <a:ext uri="{28A0092B-C50C-407E-A947-70E740481C1C}">
                <a14:useLocalDpi xmlns:a14="http://schemas.microsoft.com/office/drawing/2010/main" val="0"/>
              </a:ext>
            </a:extLst>
          </a:blip>
          <a:srcRect t="78394"/>
          <a:stretch>
            <a:fillRect/>
          </a:stretch>
        </p:blipFill>
        <p:spPr bwMode="auto">
          <a:xfrm>
            <a:off x="691971" y="4005264"/>
            <a:ext cx="10999568"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06186" y="1517651"/>
            <a:ext cx="10485353" cy="203041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5" name="矩形 4"/>
          <p:cNvSpPr/>
          <p:nvPr/>
        </p:nvSpPr>
        <p:spPr>
          <a:xfrm>
            <a:off x="1138471" y="4403725"/>
            <a:ext cx="10553068" cy="16192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84483" y="4421188"/>
            <a:ext cx="10407056" cy="11239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2071688"/>
            <a:ext cx="10999568" cy="22399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b="28902"/>
          <a:stretch>
            <a:fillRect/>
          </a:stretch>
        </p:blipFill>
        <p:spPr bwMode="auto">
          <a:xfrm>
            <a:off x="691971" y="1065213"/>
            <a:ext cx="10999568" cy="476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t="71317"/>
          <a:stretch>
            <a:fillRect/>
          </a:stretch>
        </p:blipFill>
        <p:spPr bwMode="auto">
          <a:xfrm>
            <a:off x="691971" y="1065213"/>
            <a:ext cx="10999568"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06186" y="2500313"/>
            <a:ext cx="7516442" cy="8382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b="23315"/>
          <a:stretch>
            <a:fillRect/>
          </a:stretch>
        </p:blipFill>
        <p:spPr bwMode="auto">
          <a:xfrm>
            <a:off x="691971" y="1065213"/>
            <a:ext cx="10999568" cy="495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91971" y="2005014"/>
            <a:ext cx="10999568" cy="41941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t="76685"/>
          <a:stretch>
            <a:fillRect/>
          </a:stretch>
        </p:blipFill>
        <p:spPr bwMode="auto">
          <a:xfrm>
            <a:off x="691971" y="1065214"/>
            <a:ext cx="10999568"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p:cNvPicPr>
            <a:picLocks noChangeAspect="1" noChangeArrowheads="1"/>
          </p:cNvPicPr>
          <p:nvPr/>
        </p:nvPicPr>
        <p:blipFill>
          <a:blip r:embed="rId2">
            <a:extLst>
              <a:ext uri="{28A0092B-C50C-407E-A947-70E740481C1C}">
                <a14:useLocalDpi xmlns:a14="http://schemas.microsoft.com/office/drawing/2010/main" val="0"/>
              </a:ext>
            </a:extLst>
          </a:blip>
          <a:srcRect b="36952"/>
          <a:stretch>
            <a:fillRect/>
          </a:stretch>
        </p:blipFill>
        <p:spPr bwMode="auto">
          <a:xfrm>
            <a:off x="1307760" y="3844926"/>
            <a:ext cx="10383779"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b="77705"/>
          <a:stretch>
            <a:fillRect/>
          </a:stretch>
        </p:blipFill>
        <p:spPr bwMode="auto">
          <a:xfrm>
            <a:off x="691971" y="1065213"/>
            <a:ext cx="10999568"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t="23413"/>
          <a:stretch>
            <a:fillRect/>
          </a:stretch>
        </p:blipFill>
        <p:spPr bwMode="auto">
          <a:xfrm>
            <a:off x="691971" y="1065214"/>
            <a:ext cx="10999568"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2071688"/>
            <a:ext cx="10999568" cy="41275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9461"/>
          <p:cNvSpPr txBox="1">
            <a:spLocks noChangeArrowheads="1"/>
          </p:cNvSpPr>
          <p:nvPr/>
        </p:nvSpPr>
        <p:spPr bwMode="auto">
          <a:xfrm>
            <a:off x="2264244" y="2420938"/>
            <a:ext cx="57454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a:solidFill>
                  <a:srgbClr val="FF0000"/>
                </a:solidFill>
                <a:latin typeface="黑体" panose="02010609060101010101" charset="-122"/>
                <a:ea typeface="黑体" panose="02010609060101010101" charset="-122"/>
              </a:rPr>
              <a:t>探究二  调整中的国家关系</a:t>
            </a:r>
            <a:endParaRPr lang="zh-CN" altLang="en-US" sz="3600" b="1">
              <a:solidFill>
                <a:srgbClr val="FF0000"/>
              </a:solidFill>
              <a:latin typeface="黑体" panose="02010609060101010101" charset="-122"/>
              <a:ea typeface="黑体" panose="02010609060101010101" charset="-122"/>
            </a:endParaRPr>
          </a:p>
        </p:txBody>
      </p:sp>
      <p:sp>
        <p:nvSpPr>
          <p:cNvPr id="20483" name="文本框 1"/>
          <p:cNvSpPr txBox="1">
            <a:spLocks noChangeArrowheads="1"/>
          </p:cNvSpPr>
          <p:nvPr/>
        </p:nvSpPr>
        <p:spPr bwMode="auto">
          <a:xfrm>
            <a:off x="1102497" y="3427414"/>
            <a:ext cx="10479004"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活动（三）  在国际合作中追求各国共赢</a:t>
            </a:r>
            <a:endParaRPr lang="zh-CN" altLang="en-US" sz="3200" b="1">
              <a:latin typeface="黑体" panose="02010609060101010101" charset="-122"/>
              <a:ea typeface="黑体" panose="02010609060101010101" charset="-122"/>
            </a:endParaRPr>
          </a:p>
        </p:txBody>
      </p:sp>
      <p:sp>
        <p:nvSpPr>
          <p:cNvPr id="22532" name="AutoShape 2"/>
          <p:cNvSpPr>
            <a:spLocks noChangeArrowheads="1"/>
          </p:cNvSpPr>
          <p:nvPr/>
        </p:nvSpPr>
        <p:spPr bwMode="auto">
          <a:xfrm>
            <a:off x="239122" y="765175"/>
            <a:ext cx="5374933" cy="7191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ppt_x"/>
                                          </p:val>
                                        </p:tav>
                                        <p:tav tm="100000">
                                          <p:val>
                                            <p:strVal val="#ppt_x"/>
                                          </p:val>
                                        </p:tav>
                                      </p:tavLst>
                                    </p:anim>
                                    <p:anim calcmode="lin" valueType="num">
                                      <p:cBhvr additive="base">
                                        <p:cTn id="8" dur="500" fill="hold"/>
                                        <p:tgtEl>
                                          <p:spTgt spid="204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additive="base">
                                        <p:cTn id="13" dur="500" fill="hold"/>
                                        <p:tgtEl>
                                          <p:spTgt spid="20483"/>
                                        </p:tgtEl>
                                        <p:attrNameLst>
                                          <p:attrName>ppt_x</p:attrName>
                                        </p:attrNameLst>
                                      </p:cBhvr>
                                      <p:tavLst>
                                        <p:tav tm="0">
                                          <p:val>
                                            <p:strVal val="#ppt_x"/>
                                          </p:val>
                                        </p:tav>
                                        <p:tav tm="100000">
                                          <p:val>
                                            <p:strVal val="#ppt_x"/>
                                          </p:val>
                                        </p:tav>
                                      </p:tavLst>
                                    </p:anim>
                                    <p:anim calcmode="lin" valueType="num">
                                      <p:cBhvr additive="base">
                                        <p:cTn id="14" dur="500" fill="hold"/>
                                        <p:tgtEl>
                                          <p:spTgt spid="204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2071688"/>
            <a:ext cx="10999568" cy="36576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2071689"/>
            <a:ext cx="10233534" cy="60483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2286001"/>
            <a:ext cx="10999568"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387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89042" y="1517651"/>
            <a:ext cx="704667"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4" name="矩形 3"/>
          <p:cNvSpPr/>
          <p:nvPr/>
        </p:nvSpPr>
        <p:spPr>
          <a:xfrm>
            <a:off x="10510747" y="3548064"/>
            <a:ext cx="704666"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1">
            <a:extLst>
              <a:ext uri="{28A0092B-C50C-407E-A947-70E740481C1C}">
                <a14:useLocalDpi xmlns:a14="http://schemas.microsoft.com/office/drawing/2010/main" val="0"/>
              </a:ext>
            </a:extLst>
          </a:blip>
          <a:srcRect b="64035"/>
          <a:stretch>
            <a:fillRect/>
          </a:stretch>
        </p:blipFill>
        <p:spPr bwMode="auto">
          <a:xfrm>
            <a:off x="691971" y="1065214"/>
            <a:ext cx="10999568" cy="39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31908" y="1065214"/>
            <a:ext cx="706783"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1">
            <a:extLst>
              <a:ext uri="{28A0092B-C50C-407E-A947-70E740481C1C}">
                <a14:useLocalDpi xmlns:a14="http://schemas.microsoft.com/office/drawing/2010/main" val="0"/>
              </a:ext>
            </a:extLst>
          </a:blip>
          <a:srcRect t="36665" b="36940"/>
          <a:stretch>
            <a:fillRect/>
          </a:stretch>
        </p:blipFill>
        <p:spPr bwMode="auto">
          <a:xfrm>
            <a:off x="691971" y="1065214"/>
            <a:ext cx="10999568"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55184" y="1535114"/>
            <a:ext cx="704667"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1">
            <a:extLst>
              <a:ext uri="{28A0092B-C50C-407E-A947-70E740481C1C}">
                <a14:useLocalDpi xmlns:a14="http://schemas.microsoft.com/office/drawing/2010/main" val="0"/>
              </a:ext>
            </a:extLst>
          </a:blip>
          <a:srcRect t="63760"/>
          <a:stretch>
            <a:fillRect/>
          </a:stretch>
        </p:blipFill>
        <p:spPr bwMode="auto">
          <a:xfrm>
            <a:off x="691971" y="1065213"/>
            <a:ext cx="10999568"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44605" y="2071689"/>
            <a:ext cx="704666"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1">
            <a:extLst>
              <a:ext uri="{28A0092B-C50C-407E-A947-70E740481C1C}">
                <a14:useLocalDpi xmlns:a14="http://schemas.microsoft.com/office/drawing/2010/main" val="0"/>
              </a:ext>
            </a:extLst>
          </a:blip>
          <a:srcRect b="54091"/>
          <a:stretch>
            <a:fillRect/>
          </a:stretch>
        </p:blipFill>
        <p:spPr bwMode="auto">
          <a:xfrm>
            <a:off x="691971" y="1065214"/>
            <a:ext cx="10999568" cy="279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76889" y="1543051"/>
            <a:ext cx="704666"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noChangeArrowheads="1"/>
          </p:cNvPicPr>
          <p:nvPr/>
        </p:nvPicPr>
        <p:blipFill>
          <a:blip r:embed="rId1">
            <a:extLst>
              <a:ext uri="{28A0092B-C50C-407E-A947-70E740481C1C}">
                <a14:useLocalDpi xmlns:a14="http://schemas.microsoft.com/office/drawing/2010/main" val="0"/>
              </a:ext>
            </a:extLst>
          </a:blip>
          <a:srcRect t="46118"/>
          <a:stretch>
            <a:fillRect/>
          </a:stretch>
        </p:blipFill>
        <p:spPr bwMode="auto">
          <a:xfrm>
            <a:off x="691971" y="1065213"/>
            <a:ext cx="10999568" cy="328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76889" y="1593850"/>
            <a:ext cx="704666"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noChangeArrowheads="1"/>
          </p:cNvPicPr>
          <p:nvPr/>
        </p:nvPicPr>
        <p:blipFill>
          <a:blip r:embed="rId1">
            <a:extLst>
              <a:ext uri="{28A0092B-C50C-407E-A947-70E740481C1C}">
                <a14:useLocalDpi xmlns:a14="http://schemas.microsoft.com/office/drawing/2010/main" val="0"/>
              </a:ext>
            </a:extLst>
          </a:blip>
          <a:srcRect b="47020"/>
          <a:stretch>
            <a:fillRect/>
          </a:stretch>
        </p:blipFill>
        <p:spPr bwMode="auto">
          <a:xfrm>
            <a:off x="691971" y="1065214"/>
            <a:ext cx="10999568" cy="370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0555184" y="2012951"/>
            <a:ext cx="704667"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T37WLL"/>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90288" y="908051"/>
            <a:ext cx="95987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noChangeArrowheads="1"/>
          </p:cNvPicPr>
          <p:nvPr/>
        </p:nvPicPr>
        <p:blipFill>
          <a:blip r:embed="rId1">
            <a:extLst>
              <a:ext uri="{28A0092B-C50C-407E-A947-70E740481C1C}">
                <a14:useLocalDpi xmlns:a14="http://schemas.microsoft.com/office/drawing/2010/main" val="0"/>
              </a:ext>
            </a:extLst>
          </a:blip>
          <a:srcRect t="53706"/>
          <a:stretch>
            <a:fillRect/>
          </a:stretch>
        </p:blipFill>
        <p:spPr bwMode="auto">
          <a:xfrm>
            <a:off x="691971" y="1065214"/>
            <a:ext cx="10999568"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76889" y="1543051"/>
            <a:ext cx="704666"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24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98050" y="2465389"/>
            <a:ext cx="706783"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1">
            <a:extLst>
              <a:ext uri="{28A0092B-C50C-407E-A947-70E740481C1C}">
                <a14:useLocalDpi xmlns:a14="http://schemas.microsoft.com/office/drawing/2010/main" val="0"/>
              </a:ext>
            </a:extLst>
          </a:blip>
          <a:srcRect b="56215"/>
          <a:stretch>
            <a:fillRect/>
          </a:stretch>
        </p:blipFill>
        <p:spPr bwMode="auto">
          <a:xfrm>
            <a:off x="691971" y="1065214"/>
            <a:ext cx="10999568" cy="322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66307" y="1954214"/>
            <a:ext cx="704667"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1">
            <a:extLst>
              <a:ext uri="{28A0092B-C50C-407E-A947-70E740481C1C}">
                <a14:useLocalDpi xmlns:a14="http://schemas.microsoft.com/office/drawing/2010/main" val="0"/>
              </a:ext>
            </a:extLst>
          </a:blip>
          <a:srcRect t="43958"/>
          <a:stretch>
            <a:fillRect/>
          </a:stretch>
        </p:blipFill>
        <p:spPr bwMode="auto">
          <a:xfrm>
            <a:off x="691971" y="1065214"/>
            <a:ext cx="10999568" cy="413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76889" y="2935289"/>
            <a:ext cx="704666"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1">
            <a:extLst>
              <a:ext uri="{28A0092B-C50C-407E-A947-70E740481C1C}">
                <a14:useLocalDpi xmlns:a14="http://schemas.microsoft.com/office/drawing/2010/main" val="0"/>
              </a:ext>
            </a:extLst>
          </a:blip>
          <a:srcRect b="38313"/>
          <a:stretch>
            <a:fillRect/>
          </a:stretch>
        </p:blipFill>
        <p:spPr bwMode="auto">
          <a:xfrm>
            <a:off x="691971" y="1065214"/>
            <a:ext cx="10999568" cy="364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21326" y="2416176"/>
            <a:ext cx="706783"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1">
            <a:extLst>
              <a:ext uri="{28A0092B-C50C-407E-A947-70E740481C1C}">
                <a14:useLocalDpi xmlns:a14="http://schemas.microsoft.com/office/drawing/2010/main" val="0"/>
              </a:ext>
            </a:extLst>
          </a:blip>
          <a:srcRect t="62761"/>
          <a:stretch>
            <a:fillRect/>
          </a:stretch>
        </p:blipFill>
        <p:spPr bwMode="auto">
          <a:xfrm>
            <a:off x="691971" y="1065213"/>
            <a:ext cx="10999568" cy="220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31908" y="1065214"/>
            <a:ext cx="706783"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87469" y="2901951"/>
            <a:ext cx="706783" cy="3778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b="42366"/>
          <a:stretch>
            <a:fillRect/>
          </a:stretch>
        </p:blipFill>
        <p:spPr bwMode="auto">
          <a:xfrm>
            <a:off x="691971" y="1065214"/>
            <a:ext cx="10999568" cy="45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29464" y="4730750"/>
            <a:ext cx="10462075" cy="104933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t="80296"/>
          <a:stretch>
            <a:fillRect/>
          </a:stretch>
        </p:blipFill>
        <p:spPr bwMode="auto">
          <a:xfrm>
            <a:off x="691971" y="1065213"/>
            <a:ext cx="1099956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84483" y="1627189"/>
            <a:ext cx="10407056" cy="10572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b="34875"/>
          <a:stretch>
            <a:fillRect/>
          </a:stretch>
        </p:blipFill>
        <p:spPr bwMode="auto">
          <a:xfrm>
            <a:off x="691971" y="1065214"/>
            <a:ext cx="10999568"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17364" y="1117600"/>
            <a:ext cx="1084720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sz="2800" b="1">
                <a:ea typeface="黑体" panose="02010609060101010101" charset="-122"/>
              </a:rPr>
              <a:t>材料一   </a:t>
            </a:r>
            <a:r>
              <a:rPr lang="zh-CN" altLang="en-US" sz="2800">
                <a:ea typeface="黑体" panose="02010609060101010101" charset="-122"/>
              </a:rPr>
              <a:t>中央外事工作会议于2014年11月28至29日召开，中共中央总书记、国家主席、中央军委主席习近平发表重要讲话，讲话进一步完善了对外工作的战略布局，一共包括七个方面，而第一个就是：抓好周边外交工作，打造周边命运共同体，秉持亲诚惠容的周边外交理念，坚持与邻为善、以邻为伴，坚持睦邻、安邻、富邻，深化同周边国家的互利合作和互联互通。 </a:t>
            </a:r>
            <a:endParaRPr lang="zh-CN" altLang="en-US" sz="280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 to="" calcmode="lin" valueType="num">
                                      <p:cBhvr>
                                        <p:cTn id="12" dur="1" fill="hold"/>
                                        <p:tgtEl>
                                          <p:spTgt spid="3891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t="65125"/>
          <a:stretch>
            <a:fillRect/>
          </a:stretch>
        </p:blipFill>
        <p:spPr bwMode="auto">
          <a:xfrm>
            <a:off x="691971" y="1065213"/>
            <a:ext cx="10999568"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4314" y="3843338"/>
            <a:ext cx="10337225" cy="175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161748" y="1484313"/>
            <a:ext cx="10529790" cy="106521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5" name="矩形 4"/>
          <p:cNvSpPr/>
          <p:nvPr/>
        </p:nvSpPr>
        <p:spPr>
          <a:xfrm>
            <a:off x="1284483" y="3800475"/>
            <a:ext cx="10407056" cy="20637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601789"/>
            <a:ext cx="10999568" cy="1368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42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2046289"/>
            <a:ext cx="8790344" cy="4794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4" name="矩形 3"/>
          <p:cNvSpPr/>
          <p:nvPr/>
        </p:nvSpPr>
        <p:spPr>
          <a:xfrm>
            <a:off x="691971" y="4513263"/>
            <a:ext cx="10999568" cy="10731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226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p:cNvPicPr>
            <a:picLocks noChangeAspect="1" noChangeArrowheads="1"/>
          </p:cNvPicPr>
          <p:nvPr/>
        </p:nvPicPr>
        <p:blipFill>
          <a:blip r:embed="rId2">
            <a:extLst>
              <a:ext uri="{28A0092B-C50C-407E-A947-70E740481C1C}">
                <a14:useLocalDpi xmlns:a14="http://schemas.microsoft.com/office/drawing/2010/main" val="0"/>
              </a:ext>
            </a:extLst>
          </a:blip>
          <a:srcRect b="42464"/>
          <a:stretch>
            <a:fillRect/>
          </a:stretch>
        </p:blipFill>
        <p:spPr bwMode="auto">
          <a:xfrm>
            <a:off x="1303527" y="3335338"/>
            <a:ext cx="10438798"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ChangeAspect="1" noChangeArrowheads="1"/>
          </p:cNvPicPr>
          <p:nvPr/>
        </p:nvPicPr>
        <p:blipFill>
          <a:blip r:embed="rId1">
            <a:extLst>
              <a:ext uri="{28A0092B-C50C-407E-A947-70E740481C1C}">
                <a14:useLocalDpi xmlns:a14="http://schemas.microsoft.com/office/drawing/2010/main" val="0"/>
              </a:ext>
            </a:extLst>
          </a:blip>
          <a:srcRect t="57536"/>
          <a:stretch>
            <a:fillRect/>
          </a:stretch>
        </p:blipFill>
        <p:spPr bwMode="auto">
          <a:xfrm>
            <a:off x="1252740" y="1065213"/>
            <a:ext cx="10438798" cy="211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b="59460"/>
          <a:stretch>
            <a:fillRect/>
          </a:stretch>
        </p:blipFill>
        <p:spPr bwMode="auto">
          <a:xfrm>
            <a:off x="691971" y="1065214"/>
            <a:ext cx="10999568"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2"/>
          <p:cNvPicPr>
            <a:picLocks noChangeAspect="1" noChangeArrowheads="1"/>
          </p:cNvPicPr>
          <p:nvPr/>
        </p:nvPicPr>
        <p:blipFill>
          <a:blip r:embed="rId1">
            <a:extLst>
              <a:ext uri="{28A0092B-C50C-407E-A947-70E740481C1C}">
                <a14:useLocalDpi xmlns:a14="http://schemas.microsoft.com/office/drawing/2010/main" val="0"/>
              </a:ext>
            </a:extLst>
          </a:blip>
          <a:srcRect t="66754"/>
          <a:stretch>
            <a:fillRect/>
          </a:stretch>
        </p:blipFill>
        <p:spPr bwMode="auto">
          <a:xfrm>
            <a:off x="691971" y="4249738"/>
            <a:ext cx="10999568" cy="194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91971" y="2022476"/>
            <a:ext cx="10999568" cy="16605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5" name="矩形 4"/>
          <p:cNvSpPr/>
          <p:nvPr/>
        </p:nvSpPr>
        <p:spPr>
          <a:xfrm>
            <a:off x="691971" y="4722814"/>
            <a:ext cx="10999568" cy="14763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333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2081213"/>
            <a:ext cx="10999568" cy="268446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2324101"/>
            <a:ext cx="10999568"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1">
            <a:extLst>
              <a:ext uri="{28A0092B-C50C-407E-A947-70E740481C1C}">
                <a14:useLocalDpi xmlns:a14="http://schemas.microsoft.com/office/drawing/2010/main" val="0"/>
              </a:ext>
            </a:extLst>
          </a:blip>
          <a:srcRect b="43681"/>
          <a:stretch>
            <a:fillRect/>
          </a:stretch>
        </p:blipFill>
        <p:spPr bwMode="auto">
          <a:xfrm>
            <a:off x="691971" y="1065214"/>
            <a:ext cx="10999568" cy="379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65765" y="2684463"/>
            <a:ext cx="683505"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73957" y="1087438"/>
            <a:ext cx="10440914"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sz="2400" b="1">
                <a:ea typeface="黑体" panose="02010609060101010101" charset="-122"/>
              </a:rPr>
              <a:t> 材料二    </a:t>
            </a:r>
            <a:r>
              <a:rPr lang="zh-CN" altLang="en-US" sz="2400">
                <a:ea typeface="黑体" panose="02010609060101010101" charset="-122"/>
              </a:rPr>
              <a:t>近年来，一些西方学者沉溺于过时的国际秩序，用历史上的只言片语预测中美关系难以跨越所谓“修昔底德陷阱”，对中国发展充满疑虑，这是错误的，也是没有必要的。习近平同志在党的十九大报告中向世界呼吁，各国人民同心协力，构建人类命运共同体。这为破解所谓“修昔底德陷阱”指明了人间正道。2017年11月，美国总统特朗普访华。中美两国领导人会晤向国际社会有力证明，中美关系不存在任何陷阱，合作共赢才是大国相处之道。</a:t>
            </a:r>
            <a:endParaRPr lang="zh-CN" altLang="en-US" sz="240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3"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3)">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1">
            <a:extLst>
              <a:ext uri="{28A0092B-C50C-407E-A947-70E740481C1C}">
                <a14:useLocalDpi xmlns:a14="http://schemas.microsoft.com/office/drawing/2010/main" val="0"/>
              </a:ext>
            </a:extLst>
          </a:blip>
          <a:srcRect t="56129"/>
          <a:stretch>
            <a:fillRect/>
          </a:stretch>
        </p:blipFill>
        <p:spPr bwMode="auto">
          <a:xfrm>
            <a:off x="691971" y="1065213"/>
            <a:ext cx="10999568" cy="29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21327" y="1946275"/>
            <a:ext cx="683506"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1">
            <a:extLst>
              <a:ext uri="{28A0092B-C50C-407E-A947-70E740481C1C}">
                <a14:useLocalDpi xmlns:a14="http://schemas.microsoft.com/office/drawing/2010/main" val="0"/>
              </a:ext>
            </a:extLst>
          </a:blip>
          <a:srcRect b="60078"/>
          <a:stretch>
            <a:fillRect/>
          </a:stretch>
        </p:blipFill>
        <p:spPr bwMode="auto">
          <a:xfrm>
            <a:off x="691971" y="1065214"/>
            <a:ext cx="10999568"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76888" y="1484314"/>
            <a:ext cx="683505" cy="4206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1">
            <a:extLst>
              <a:ext uri="{28A0092B-C50C-407E-A947-70E740481C1C}">
                <a14:useLocalDpi xmlns:a14="http://schemas.microsoft.com/office/drawing/2010/main" val="0"/>
              </a:ext>
            </a:extLst>
          </a:blip>
          <a:srcRect t="39723"/>
          <a:stretch>
            <a:fillRect/>
          </a:stretch>
        </p:blipFill>
        <p:spPr bwMode="auto">
          <a:xfrm>
            <a:off x="691971" y="1065214"/>
            <a:ext cx="10999568" cy="385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10204" y="2819400"/>
            <a:ext cx="683506"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987" y="2771775"/>
            <a:ext cx="10616552"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76346" y="2339975"/>
            <a:ext cx="683506" cy="42068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noChangeArrowheads="1"/>
          </p:cNvPicPr>
          <p:nvPr/>
        </p:nvPicPr>
        <p:blipFill>
          <a:blip r:embed="rId1">
            <a:extLst>
              <a:ext uri="{28A0092B-C50C-407E-A947-70E740481C1C}">
                <a14:useLocalDpi xmlns:a14="http://schemas.microsoft.com/office/drawing/2010/main" val="0"/>
              </a:ext>
            </a:extLst>
          </a:blip>
          <a:srcRect b="34760"/>
          <a:stretch>
            <a:fillRect/>
          </a:stretch>
        </p:blipFill>
        <p:spPr bwMode="auto">
          <a:xfrm>
            <a:off x="691971" y="1065214"/>
            <a:ext cx="10999568" cy="387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65765" y="2339975"/>
            <a:ext cx="683505" cy="42068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noChangeArrowheads="1"/>
          </p:cNvPicPr>
          <p:nvPr/>
        </p:nvPicPr>
        <p:blipFill>
          <a:blip r:embed="rId1">
            <a:extLst>
              <a:ext uri="{28A0092B-C50C-407E-A947-70E740481C1C}">
                <a14:useLocalDpi xmlns:a14="http://schemas.microsoft.com/office/drawing/2010/main" val="0"/>
              </a:ext>
            </a:extLst>
          </a:blip>
          <a:srcRect t="65240"/>
          <a:stretch>
            <a:fillRect/>
          </a:stretch>
        </p:blipFill>
        <p:spPr bwMode="auto">
          <a:xfrm>
            <a:off x="691971" y="1065214"/>
            <a:ext cx="10999568"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654642" y="1065213"/>
            <a:ext cx="683505"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noChangeArrowheads="1"/>
          </p:cNvPicPr>
          <p:nvPr/>
        </p:nvPicPr>
        <p:blipFill>
          <a:blip r:embed="rId1">
            <a:extLst>
              <a:ext uri="{28A0092B-C50C-407E-A947-70E740481C1C}">
                <a14:useLocalDpi xmlns:a14="http://schemas.microsoft.com/office/drawing/2010/main" val="0"/>
              </a:ext>
            </a:extLst>
          </a:blip>
          <a:srcRect b="36098"/>
          <a:stretch>
            <a:fillRect/>
          </a:stretch>
        </p:blipFill>
        <p:spPr bwMode="auto">
          <a:xfrm>
            <a:off x="691971" y="1065214"/>
            <a:ext cx="10999568" cy="381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99623" y="2768600"/>
            <a:ext cx="683505"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noChangeArrowheads="1"/>
          </p:cNvPicPr>
          <p:nvPr/>
        </p:nvPicPr>
        <p:blipFill>
          <a:blip r:embed="rId1">
            <a:extLst>
              <a:ext uri="{28A0092B-C50C-407E-A947-70E740481C1C}">
                <a14:useLocalDpi xmlns:a14="http://schemas.microsoft.com/office/drawing/2010/main" val="0"/>
              </a:ext>
            </a:extLst>
          </a:blip>
          <a:srcRect t="64754"/>
          <a:stretch>
            <a:fillRect/>
          </a:stretch>
        </p:blipFill>
        <p:spPr bwMode="auto">
          <a:xfrm>
            <a:off x="691971" y="1065213"/>
            <a:ext cx="10999568"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65765" y="1065213"/>
            <a:ext cx="683505"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337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76888" y="1484314"/>
            <a:ext cx="683505" cy="4206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1">
            <a:extLst>
              <a:ext uri="{28A0092B-C50C-407E-A947-70E740481C1C}">
                <a14:useLocalDpi xmlns:a14="http://schemas.microsoft.com/office/drawing/2010/main" val="0"/>
              </a:ext>
            </a:extLst>
          </a:blip>
          <a:srcRect b="46893"/>
          <a:stretch>
            <a:fillRect/>
          </a:stretch>
        </p:blipFill>
        <p:spPr bwMode="auto">
          <a:xfrm>
            <a:off x="691971" y="1065214"/>
            <a:ext cx="10999568" cy="355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76888" y="1484314"/>
            <a:ext cx="683505" cy="4206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3"/>
          <p:cNvSpPr txBox="1">
            <a:spLocks noChangeArrowheads="1"/>
          </p:cNvSpPr>
          <p:nvPr/>
        </p:nvSpPr>
        <p:spPr bwMode="auto">
          <a:xfrm>
            <a:off x="1485514" y="2190751"/>
            <a:ext cx="921568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ea typeface="黑体" panose="02010609060101010101" charset="-122"/>
              </a:rPr>
              <a:t>        小结：在经济全球化与世界多极化的进程中，各国在合作中，一些国家逐渐摒弃你输我的旧思维，既有合作、又有竞争，树立双赢、共赢的新理念。国际竞争需要各方共同遵循一定的国际规则。</a:t>
            </a:r>
            <a:endParaRPr lang="zh-CN" altLang="zh-CN" sz="2800" b="1">
              <a:ea typeface="黑体" panose="02010609060101010101" charset="-122"/>
            </a:endParaRPr>
          </a:p>
        </p:txBody>
      </p:sp>
      <p:sp>
        <p:nvSpPr>
          <p:cNvPr id="24579" name="文本框 4"/>
          <p:cNvSpPr txBox="1">
            <a:spLocks noChangeArrowheads="1"/>
          </p:cNvSpPr>
          <p:nvPr/>
        </p:nvSpPr>
        <p:spPr bwMode="auto">
          <a:xfrm>
            <a:off x="1390289" y="1339850"/>
            <a:ext cx="857661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ea typeface="黑体" panose="02010609060101010101" charset="-122"/>
              </a:rPr>
              <a:t>探究：以上两则材料共同说明了什么？</a:t>
            </a:r>
            <a:endParaRPr lang="zh-CN" altLang="en-US" sz="2800" b="1">
              <a:solidFill>
                <a:srgbClr val="FF0000"/>
              </a:solidFill>
              <a:ea typeface="黑体" panose="02010609060101010101" charset="-122"/>
            </a:endParaRPr>
          </a:p>
        </p:txBody>
      </p:sp>
      <p:pic>
        <p:nvPicPr>
          <p:cNvPr id="26628"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943247" y="4724401"/>
            <a:ext cx="1809279"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diamond(in)">
                                      <p:cBhvr>
                                        <p:cTn id="7" dur="20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wheel(4)">
                                      <p:cBhvr>
                                        <p:cTn id="12"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1">
            <a:extLst>
              <a:ext uri="{28A0092B-C50C-407E-A947-70E740481C1C}">
                <a14:useLocalDpi xmlns:a14="http://schemas.microsoft.com/office/drawing/2010/main" val="0"/>
              </a:ext>
            </a:extLst>
          </a:blip>
          <a:srcRect t="53107"/>
          <a:stretch>
            <a:fillRect/>
          </a:stretch>
        </p:blipFill>
        <p:spPr bwMode="auto">
          <a:xfrm>
            <a:off x="691971" y="1065213"/>
            <a:ext cx="10999568"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55185" y="1979613"/>
            <a:ext cx="683506"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1">
            <a:extLst>
              <a:ext uri="{28A0092B-C50C-407E-A947-70E740481C1C}">
                <a14:useLocalDpi xmlns:a14="http://schemas.microsoft.com/office/drawing/2010/main" val="0"/>
              </a:ext>
            </a:extLst>
          </a:blip>
          <a:srcRect b="60048"/>
          <a:stretch>
            <a:fillRect/>
          </a:stretch>
        </p:blipFill>
        <p:spPr bwMode="auto">
          <a:xfrm>
            <a:off x="691971" y="1065214"/>
            <a:ext cx="10999568"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76888" y="1484314"/>
            <a:ext cx="683505" cy="4206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t="40898"/>
          <a:stretch>
            <a:fillRect/>
          </a:stretch>
        </p:blipFill>
        <p:spPr bwMode="auto">
          <a:xfrm>
            <a:off x="691971" y="1065213"/>
            <a:ext cx="10999568" cy="396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76888" y="2835275"/>
            <a:ext cx="683505"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66308" y="2868613"/>
            <a:ext cx="683506" cy="4191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b="39783"/>
          <a:stretch>
            <a:fillRect/>
          </a:stretch>
        </p:blipFill>
        <p:spPr bwMode="auto">
          <a:xfrm>
            <a:off x="691971" y="1065214"/>
            <a:ext cx="10999568" cy="370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138471" y="3548063"/>
            <a:ext cx="10553068" cy="13843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t="66196"/>
          <a:stretch>
            <a:fillRect/>
          </a:stretch>
        </p:blipFill>
        <p:spPr bwMode="auto">
          <a:xfrm>
            <a:off x="691971" y="1065213"/>
            <a:ext cx="10999568"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17309" y="1912938"/>
            <a:ext cx="10574230" cy="153511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46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51167" y="1836739"/>
            <a:ext cx="10540372" cy="40100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b="46913"/>
          <a:stretch>
            <a:fillRect/>
          </a:stretch>
        </p:blipFill>
        <p:spPr bwMode="auto">
          <a:xfrm>
            <a:off x="691971" y="1065214"/>
            <a:ext cx="10999568"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06186" y="3054351"/>
            <a:ext cx="10485353" cy="13239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t="59380"/>
          <a:stretch>
            <a:fillRect/>
          </a:stretch>
        </p:blipFill>
        <p:spPr bwMode="auto">
          <a:xfrm>
            <a:off x="691971" y="1065214"/>
            <a:ext cx="10999568" cy="245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6598" y="4162426"/>
            <a:ext cx="10404940" cy="203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29464" y="1493839"/>
            <a:ext cx="10462075" cy="220503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5" name="矩形 4"/>
          <p:cNvSpPr/>
          <p:nvPr/>
        </p:nvSpPr>
        <p:spPr>
          <a:xfrm>
            <a:off x="1273902" y="4579938"/>
            <a:ext cx="10417637" cy="16192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文本框 99"/>
          <p:cNvSpPr txBox="1">
            <a:spLocks noChangeArrowheads="1"/>
          </p:cNvSpPr>
          <p:nvPr/>
        </p:nvSpPr>
        <p:spPr bwMode="auto">
          <a:xfrm>
            <a:off x="1165980" y="2492375"/>
            <a:ext cx="1020814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宋体" panose="02010600030101010101" pitchFamily="2" charset="-122"/>
              </a:rPr>
              <a:t>   1</a:t>
            </a:r>
            <a:r>
              <a:rPr lang="zh-CN" altLang="zh-CN" sz="2800" b="1">
                <a:latin typeface="宋体" panose="02010600030101010101" pitchFamily="2" charset="-122"/>
              </a:rPr>
              <a:t>、分组展示自主预习的内容，此部分可以一组展示，另一组负责评价，并予以补充完善。</a:t>
            </a:r>
            <a:endParaRPr lang="en-US" altLang="zh-CN" sz="2800" b="1">
              <a:latin typeface="宋体" panose="02010600030101010101" pitchFamily="2" charset="-122"/>
            </a:endParaRPr>
          </a:p>
          <a:p>
            <a:pPr eaLnBrk="1" hangingPunct="1"/>
            <a:r>
              <a:rPr lang="en-US" altLang="zh-CN" sz="2800" b="1">
                <a:latin typeface="宋体" panose="02010600030101010101" pitchFamily="2" charset="-122"/>
              </a:rPr>
              <a:t>    2</a:t>
            </a:r>
            <a:r>
              <a:rPr lang="zh-CN" altLang="zh-CN" sz="2800" b="1">
                <a:latin typeface="宋体" panose="02010600030101010101" pitchFamily="2" charset="-122"/>
              </a:rPr>
              <a:t>、合作探究部分，组与组之间展开竞争，评选优胜小组。</a:t>
            </a:r>
            <a:endParaRPr lang="zh-CN" altLang="en-US" sz="2800" b="1">
              <a:latin typeface="宋体" panose="02010600030101010101" pitchFamily="2" charset="-122"/>
            </a:endParaRPr>
          </a:p>
        </p:txBody>
      </p:sp>
      <p:sp>
        <p:nvSpPr>
          <p:cNvPr id="27651" name="AutoShape 2"/>
          <p:cNvSpPr>
            <a:spLocks noChangeArrowheads="1"/>
          </p:cNvSpPr>
          <p:nvPr/>
        </p:nvSpPr>
        <p:spPr bwMode="auto">
          <a:xfrm>
            <a:off x="431688" y="765176"/>
            <a:ext cx="5374933" cy="7921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wheel(8)">
                                      <p:cBhvr>
                                        <p:cTn id="7" dur="20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34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458913"/>
            <a:ext cx="10999568" cy="42545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b="20248"/>
          <a:stretch>
            <a:fillRect/>
          </a:stretch>
        </p:blipFill>
        <p:spPr bwMode="auto">
          <a:xfrm>
            <a:off x="691971" y="1039814"/>
            <a:ext cx="10999568" cy="515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91971" y="1400176"/>
            <a:ext cx="10999568" cy="479901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t="79752"/>
          <a:stretch>
            <a:fillRect/>
          </a:stretch>
        </p:blipFill>
        <p:spPr bwMode="auto">
          <a:xfrm>
            <a:off x="691971" y="1065214"/>
            <a:ext cx="10999568"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311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954213"/>
            <a:ext cx="10999568" cy="2551112"/>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b="61356"/>
          <a:stretch>
            <a:fillRect/>
          </a:stretch>
        </p:blipFill>
        <p:spPr bwMode="auto">
          <a:xfrm>
            <a:off x="691971" y="1065214"/>
            <a:ext cx="10999568" cy="294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t="38644"/>
          <a:stretch>
            <a:fillRect/>
          </a:stretch>
        </p:blipFill>
        <p:spPr bwMode="auto">
          <a:xfrm>
            <a:off x="691971" y="1065213"/>
            <a:ext cx="1099956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85025" y="1476375"/>
            <a:ext cx="10506514" cy="439578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954214"/>
            <a:ext cx="10999568" cy="19716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
        <p:nvSpPr>
          <p:cNvPr id="4" name="矩形 3"/>
          <p:cNvSpPr/>
          <p:nvPr/>
        </p:nvSpPr>
        <p:spPr>
          <a:xfrm>
            <a:off x="691971" y="4605339"/>
            <a:ext cx="10999568" cy="146843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2262188"/>
            <a:ext cx="10999568" cy="236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diamond/>
  </p:transition>
  <p:timing>
    <p:tnLst>
      <p:par>
        <p:cTn id="1" dur="indefinite" restart="never" nodeType="tmRoot"/>
      </p:par>
    </p:tn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p:cNvPicPr>
            <a:picLocks noChangeAspect="1" noChangeArrowheads="1"/>
          </p:cNvPicPr>
          <p:nvPr/>
        </p:nvPicPr>
        <p:blipFill>
          <a:blip r:embed="rId1">
            <a:extLst>
              <a:ext uri="{28A0092B-C50C-407E-A947-70E740481C1C}">
                <a14:useLocalDpi xmlns:a14="http://schemas.microsoft.com/office/drawing/2010/main" val="0"/>
              </a:ext>
            </a:extLst>
          </a:blip>
          <a:srcRect b="43979"/>
          <a:stretch>
            <a:fillRect/>
          </a:stretch>
        </p:blipFill>
        <p:spPr bwMode="auto">
          <a:xfrm>
            <a:off x="691971" y="1065213"/>
            <a:ext cx="10999568" cy="398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65766" y="1938338"/>
            <a:ext cx="662343"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p:cNvPicPr>
            <a:picLocks noChangeAspect="1" noChangeArrowheads="1"/>
          </p:cNvPicPr>
          <p:nvPr/>
        </p:nvPicPr>
        <p:blipFill>
          <a:blip r:embed="rId1">
            <a:extLst>
              <a:ext uri="{28A0092B-C50C-407E-A947-70E740481C1C}">
                <a14:useLocalDpi xmlns:a14="http://schemas.microsoft.com/office/drawing/2010/main" val="0"/>
              </a:ext>
            </a:extLst>
          </a:blip>
          <a:srcRect t="55817"/>
          <a:stretch>
            <a:fillRect/>
          </a:stretch>
        </p:blipFill>
        <p:spPr bwMode="auto">
          <a:xfrm>
            <a:off x="691971" y="1065213"/>
            <a:ext cx="10999568"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31908" y="1971675"/>
            <a:ext cx="662343"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8675"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28676"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28677" name="WordArt 10"/>
          <p:cNvSpPr>
            <a:spLocks noChangeArrowheads="1" noChangeShapeType="1" noTextEdit="1"/>
          </p:cNvSpPr>
          <p:nvPr/>
        </p:nvSpPr>
        <p:spPr bwMode="auto">
          <a:xfrm>
            <a:off x="431688" y="836614"/>
            <a:ext cx="2592242" cy="719137"/>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2663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9839" y="1989138"/>
            <a:ext cx="1026316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6630"/>
                                        </p:tgtEl>
                                        <p:attrNameLst>
                                          <p:attrName>style.visibility</p:attrName>
                                        </p:attrNameLst>
                                      </p:cBhvr>
                                      <p:to>
                                        <p:strVal val="visible"/>
                                      </p:to>
                                    </p:set>
                                    <p:anim calcmode="lin" valueType="num">
                                      <p:cBhvr additive="base">
                                        <p:cTn id="7" dur="5000" fill="hold"/>
                                        <p:tgtEl>
                                          <p:spTgt spid="26630"/>
                                        </p:tgtEl>
                                        <p:attrNameLst>
                                          <p:attrName>ppt_x</p:attrName>
                                        </p:attrNameLst>
                                      </p:cBhvr>
                                      <p:tavLst>
                                        <p:tav tm="0">
                                          <p:val>
                                            <p:strVal val="1+#ppt_w/2"/>
                                          </p:val>
                                        </p:tav>
                                        <p:tav tm="100000">
                                          <p:val>
                                            <p:strVal val="#ppt_x"/>
                                          </p:val>
                                        </p:tav>
                                      </p:tavLst>
                                    </p:anim>
                                    <p:anim calcmode="lin" valueType="num">
                                      <p:cBhvr additive="base">
                                        <p:cTn id="8" dur="5000" fill="hold"/>
                                        <p:tgtEl>
                                          <p:spTgt spid="266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p:cNvPicPr>
            <a:picLocks noChangeAspect="1" noChangeArrowheads="1"/>
          </p:cNvPicPr>
          <p:nvPr/>
        </p:nvPicPr>
        <p:blipFill>
          <a:blip r:embed="rId1">
            <a:extLst>
              <a:ext uri="{28A0092B-C50C-407E-A947-70E740481C1C}">
                <a14:useLocalDpi xmlns:a14="http://schemas.microsoft.com/office/drawing/2010/main" val="0"/>
              </a:ext>
            </a:extLst>
          </a:blip>
          <a:srcRect b="56879"/>
          <a:stretch>
            <a:fillRect/>
          </a:stretch>
        </p:blipFill>
        <p:spPr bwMode="auto">
          <a:xfrm>
            <a:off x="691971" y="1065213"/>
            <a:ext cx="10999568"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89042" y="1517650"/>
            <a:ext cx="660228" cy="395288"/>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p:cNvPicPr>
            <a:picLocks noChangeAspect="1" noChangeArrowheads="1"/>
          </p:cNvPicPr>
          <p:nvPr/>
        </p:nvPicPr>
        <p:blipFill>
          <a:blip r:embed="rId1">
            <a:extLst>
              <a:ext uri="{28A0092B-C50C-407E-A947-70E740481C1C}">
                <a14:useLocalDpi xmlns:a14="http://schemas.microsoft.com/office/drawing/2010/main" val="0"/>
              </a:ext>
            </a:extLst>
          </a:blip>
          <a:srcRect t="43581"/>
          <a:stretch>
            <a:fillRect/>
          </a:stretch>
        </p:blipFill>
        <p:spPr bwMode="auto">
          <a:xfrm>
            <a:off x="691971" y="1065213"/>
            <a:ext cx="10999568"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65766" y="2398714"/>
            <a:ext cx="662343" cy="3952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0006" y="2406651"/>
            <a:ext cx="10561533"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89042" y="2005013"/>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
          <p:cNvPicPr>
            <a:picLocks noChangeAspect="1" noChangeArrowheads="1"/>
          </p:cNvPicPr>
          <p:nvPr/>
        </p:nvPicPr>
        <p:blipFill>
          <a:blip r:embed="rId1">
            <a:extLst>
              <a:ext uri="{28A0092B-C50C-407E-A947-70E740481C1C}">
                <a14:useLocalDpi xmlns:a14="http://schemas.microsoft.com/office/drawing/2010/main" val="0"/>
              </a:ext>
            </a:extLst>
          </a:blip>
          <a:srcRect b="56403"/>
          <a:stretch>
            <a:fillRect/>
          </a:stretch>
        </p:blipFill>
        <p:spPr bwMode="auto">
          <a:xfrm>
            <a:off x="691971" y="1065213"/>
            <a:ext cx="10999568"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99623" y="1928814"/>
            <a:ext cx="660228" cy="3952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
          <p:cNvPicPr>
            <a:picLocks noChangeAspect="1" noChangeArrowheads="1"/>
          </p:cNvPicPr>
          <p:nvPr/>
        </p:nvPicPr>
        <p:blipFill>
          <a:blip r:embed="rId1">
            <a:extLst>
              <a:ext uri="{28A0092B-C50C-407E-A947-70E740481C1C}">
                <a14:useLocalDpi xmlns:a14="http://schemas.microsoft.com/office/drawing/2010/main" val="0"/>
              </a:ext>
            </a:extLst>
          </a:blip>
          <a:srcRect t="44406"/>
          <a:stretch>
            <a:fillRect/>
          </a:stretch>
        </p:blipFill>
        <p:spPr bwMode="auto">
          <a:xfrm>
            <a:off x="691971" y="1065214"/>
            <a:ext cx="10999568"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89042" y="1963738"/>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noChangeArrowheads="1"/>
          </p:cNvPicPr>
          <p:nvPr/>
        </p:nvPicPr>
        <p:blipFill>
          <a:blip r:embed="rId1">
            <a:extLst>
              <a:ext uri="{28A0092B-C50C-407E-A947-70E740481C1C}">
                <a14:useLocalDpi xmlns:a14="http://schemas.microsoft.com/office/drawing/2010/main" val="0"/>
              </a:ext>
            </a:extLst>
          </a:blip>
          <a:srcRect b="43909"/>
          <a:stretch>
            <a:fillRect/>
          </a:stretch>
        </p:blipFill>
        <p:spPr bwMode="auto">
          <a:xfrm>
            <a:off x="691971" y="1065213"/>
            <a:ext cx="10999568"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55184" y="2398714"/>
            <a:ext cx="660228" cy="3952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p:cNvPicPr>
            <a:picLocks noChangeAspect="1" noChangeArrowheads="1"/>
          </p:cNvPicPr>
          <p:nvPr/>
        </p:nvPicPr>
        <p:blipFill>
          <a:blip r:embed="rId1">
            <a:extLst>
              <a:ext uri="{28A0092B-C50C-407E-A947-70E740481C1C}">
                <a14:useLocalDpi xmlns:a14="http://schemas.microsoft.com/office/drawing/2010/main" val="0"/>
              </a:ext>
            </a:extLst>
          </a:blip>
          <a:srcRect t="56091"/>
          <a:stretch>
            <a:fillRect/>
          </a:stretch>
        </p:blipFill>
        <p:spPr bwMode="auto">
          <a:xfrm>
            <a:off x="691971" y="1065214"/>
            <a:ext cx="10999568"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44604" y="1535113"/>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1374" y="1938339"/>
            <a:ext cx="10500165"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31908" y="1501775"/>
            <a:ext cx="662343"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1">
            <a:extLst>
              <a:ext uri="{28A0092B-C50C-407E-A947-70E740481C1C}">
                <a14:useLocalDpi xmlns:a14="http://schemas.microsoft.com/office/drawing/2010/main" val="0"/>
              </a:ext>
            </a:extLst>
          </a:blip>
          <a:srcRect b="76341"/>
          <a:stretch>
            <a:fillRect/>
          </a:stretch>
        </p:blipFill>
        <p:spPr bwMode="auto">
          <a:xfrm>
            <a:off x="691971" y="1065213"/>
            <a:ext cx="1099956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21326" y="1065213"/>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1">
            <a:extLst>
              <a:ext uri="{28A0092B-C50C-407E-A947-70E740481C1C}">
                <a14:useLocalDpi xmlns:a14="http://schemas.microsoft.com/office/drawing/2010/main" val="0"/>
              </a:ext>
            </a:extLst>
          </a:blip>
          <a:srcRect t="23967" b="32814"/>
          <a:stretch>
            <a:fillRect/>
          </a:stretch>
        </p:blipFill>
        <p:spPr bwMode="auto">
          <a:xfrm>
            <a:off x="691971" y="1065214"/>
            <a:ext cx="10999568"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510746" y="1946275"/>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29699" name="AutoShape 2"/>
          <p:cNvSpPr>
            <a:spLocks noChangeArrowheads="1"/>
          </p:cNvSpPr>
          <p:nvPr/>
        </p:nvSpPr>
        <p:spPr bwMode="auto">
          <a:xfrm>
            <a:off x="336464" y="836613"/>
            <a:ext cx="5470158" cy="7921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2970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31037" y="4149725"/>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diamond(in)">
                                      <p:cBhvr>
                                        <p:cTn id="7"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1">
            <a:extLst>
              <a:ext uri="{28A0092B-C50C-407E-A947-70E740481C1C}">
                <a14:useLocalDpi xmlns:a14="http://schemas.microsoft.com/office/drawing/2010/main" val="0"/>
              </a:ext>
            </a:extLst>
          </a:blip>
          <a:srcRect t="67186"/>
          <a:stretch>
            <a:fillRect/>
          </a:stretch>
        </p:blipFill>
        <p:spPr bwMode="auto">
          <a:xfrm>
            <a:off x="691971" y="1065213"/>
            <a:ext cx="10999568" cy="309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589042" y="2416175"/>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1">
            <a:extLst>
              <a:ext uri="{28A0092B-C50C-407E-A947-70E740481C1C}">
                <a14:useLocalDpi xmlns:a14="http://schemas.microsoft.com/office/drawing/2010/main" val="0"/>
              </a:ext>
            </a:extLst>
          </a:blip>
          <a:srcRect b="51430"/>
          <a:stretch>
            <a:fillRect/>
          </a:stretch>
        </p:blipFill>
        <p:spPr bwMode="auto">
          <a:xfrm>
            <a:off x="691971" y="1050926"/>
            <a:ext cx="10999568" cy="260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0487468" y="1484314"/>
            <a:ext cx="662345" cy="395287"/>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
            <a:extLst>
              <a:ext uri="{28A0092B-C50C-407E-A947-70E740481C1C}">
                <a14:useLocalDpi xmlns:a14="http://schemas.microsoft.com/office/drawing/2010/main" val="0"/>
              </a:ext>
            </a:extLst>
          </a:blip>
          <a:srcRect t="49652"/>
          <a:stretch>
            <a:fillRect/>
          </a:stretch>
        </p:blipFill>
        <p:spPr bwMode="auto">
          <a:xfrm>
            <a:off x="691971" y="1065214"/>
            <a:ext cx="10999568"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0466307" y="1552575"/>
            <a:ext cx="660228" cy="3937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4"/>
            <a:ext cx="10999568" cy="352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263322" y="3665538"/>
            <a:ext cx="10428217" cy="13843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1">
            <a:extLst>
              <a:ext uri="{28A0092B-C50C-407E-A947-70E740481C1C}">
                <a14:useLocalDpi xmlns:a14="http://schemas.microsoft.com/office/drawing/2010/main" val="0"/>
              </a:ext>
            </a:extLst>
          </a:blip>
          <a:srcRect b="47079"/>
          <a:stretch>
            <a:fillRect/>
          </a:stretch>
        </p:blipFill>
        <p:spPr bwMode="auto">
          <a:xfrm>
            <a:off x="691971" y="1065214"/>
            <a:ext cx="10999568" cy="421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91971" y="1954213"/>
            <a:ext cx="10999568" cy="33972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1">
            <a:extLst>
              <a:ext uri="{28A0092B-C50C-407E-A947-70E740481C1C}">
                <a14:useLocalDpi xmlns:a14="http://schemas.microsoft.com/office/drawing/2010/main" val="0"/>
              </a:ext>
            </a:extLst>
          </a:blip>
          <a:srcRect t="58565"/>
          <a:stretch>
            <a:fillRect/>
          </a:stretch>
        </p:blipFill>
        <p:spPr bwMode="auto">
          <a:xfrm>
            <a:off x="691971" y="1065213"/>
            <a:ext cx="10999568" cy="330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17651"/>
            <a:ext cx="10999568" cy="312102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274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17651"/>
            <a:ext cx="10999568" cy="255111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a:extLst>
              <a:ext uri="{28A0092B-C50C-407E-A947-70E740481C1C}">
                <a14:useLocalDpi xmlns:a14="http://schemas.microsoft.com/office/drawing/2010/main" val="0"/>
              </a:ext>
            </a:extLst>
          </a:blip>
          <a:srcRect b="33757"/>
          <a:stretch>
            <a:fillRect/>
          </a:stretch>
        </p:blipFill>
        <p:spPr bwMode="auto">
          <a:xfrm>
            <a:off x="691971" y="1065214"/>
            <a:ext cx="1099956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229464" y="1892300"/>
            <a:ext cx="10462075"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2"/>
          <p:cNvPicPr>
            <a:picLocks noChangeAspect="1" noChangeArrowheads="1"/>
          </p:cNvPicPr>
          <p:nvPr/>
        </p:nvPicPr>
        <p:blipFill>
          <a:blip r:embed="rId2">
            <a:extLst>
              <a:ext uri="{28A0092B-C50C-407E-A947-70E740481C1C}">
                <a14:useLocalDpi xmlns:a14="http://schemas.microsoft.com/office/drawing/2010/main" val="0"/>
              </a:ext>
            </a:extLst>
          </a:blip>
          <a:srcRect t="67905"/>
          <a:stretch>
            <a:fillRect/>
          </a:stretch>
        </p:blipFill>
        <p:spPr bwMode="auto">
          <a:xfrm>
            <a:off x="691971" y="1065214"/>
            <a:ext cx="10999568"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37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p:cNvSpPr txBox="1">
            <a:spLocks noChangeArrowheads="1"/>
          </p:cNvSpPr>
          <p:nvPr/>
        </p:nvSpPr>
        <p:spPr bwMode="auto">
          <a:xfrm>
            <a:off x="1102498" y="2227263"/>
            <a:ext cx="9281282" cy="1823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zh-CN" altLang="zh-CN" sz="2800" b="1"/>
              <a:t>     本节课的成功之处是时政性强，体现了道德与法治的学科特点，但在国际关系的讲述上不够全面，可以列举更多的具体事例加以诠释。</a:t>
            </a:r>
            <a:endParaRPr lang="zh-CN" altLang="zh-CN" sz="2800" b="1"/>
          </a:p>
        </p:txBody>
      </p:sp>
      <p:sp>
        <p:nvSpPr>
          <p:cNvPr id="30723" name="AutoShape 2"/>
          <p:cNvSpPr>
            <a:spLocks noChangeArrowheads="1"/>
          </p:cNvSpPr>
          <p:nvPr/>
        </p:nvSpPr>
        <p:spPr bwMode="auto">
          <a:xfrm>
            <a:off x="624255" y="836613"/>
            <a:ext cx="2877917" cy="6477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2"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wheel(2)">
                                      <p:cBhvr>
                                        <p:cTn id="7"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12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17650"/>
            <a:ext cx="10999568" cy="401955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455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17651"/>
            <a:ext cx="10999568" cy="42957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91971" y="1065213"/>
            <a:ext cx="10999568"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17651"/>
            <a:ext cx="10999568" cy="2474913"/>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1">
            <a:extLst>
              <a:ext uri="{28A0092B-C50C-407E-A947-70E740481C1C}">
                <a14:useLocalDpi xmlns:a14="http://schemas.microsoft.com/office/drawing/2010/main" val="0"/>
              </a:ext>
            </a:extLst>
          </a:blip>
          <a:srcRect b="24130"/>
          <a:stretch>
            <a:fillRect/>
          </a:stretch>
        </p:blipFill>
        <p:spPr bwMode="auto">
          <a:xfrm>
            <a:off x="691971" y="1065214"/>
            <a:ext cx="10999568" cy="512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1206186" y="3598864"/>
            <a:ext cx="10485353" cy="25939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1">
            <a:extLst>
              <a:ext uri="{28A0092B-C50C-407E-A947-70E740481C1C}">
                <a14:useLocalDpi xmlns:a14="http://schemas.microsoft.com/office/drawing/2010/main" val="0"/>
              </a:ext>
            </a:extLst>
          </a:blip>
          <a:srcRect t="75870"/>
          <a:stretch>
            <a:fillRect/>
          </a:stretch>
        </p:blipFill>
        <p:spPr bwMode="auto">
          <a:xfrm>
            <a:off x="691971" y="1065213"/>
            <a:ext cx="10999568"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1">
            <a:extLst>
              <a:ext uri="{28A0092B-C50C-407E-A947-70E740481C1C}">
                <a14:useLocalDpi xmlns:a14="http://schemas.microsoft.com/office/drawing/2010/main" val="0"/>
              </a:ext>
            </a:extLst>
          </a:blip>
          <a:srcRect b="37730"/>
          <a:stretch>
            <a:fillRect/>
          </a:stretch>
        </p:blipFill>
        <p:spPr bwMode="auto">
          <a:xfrm>
            <a:off x="691971" y="1065214"/>
            <a:ext cx="10999568"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91971" y="1946275"/>
            <a:ext cx="10999568" cy="3825875"/>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1">
            <a:extLst>
              <a:ext uri="{28A0092B-C50C-407E-A947-70E740481C1C}">
                <a14:useLocalDpi xmlns:a14="http://schemas.microsoft.com/office/drawing/2010/main" val="0"/>
              </a:ext>
            </a:extLst>
          </a:blip>
          <a:srcRect t="68790"/>
          <a:stretch>
            <a:fillRect/>
          </a:stretch>
        </p:blipFill>
        <p:spPr bwMode="auto">
          <a:xfrm>
            <a:off x="691971" y="1065213"/>
            <a:ext cx="10999568"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1971" y="1517650"/>
            <a:ext cx="10999568" cy="1955800"/>
          </a:xfrm>
          <a:prstGeom prst="rect">
            <a:avLst/>
          </a:prstGeom>
          <a:ln>
            <a:noFill/>
          </a:ln>
        </p:spPr>
        <p:style>
          <a:lnRef idx="2">
            <a:schemeClr val="accent3"/>
          </a:lnRef>
          <a:fillRef idx="1">
            <a:schemeClr val="lt1"/>
          </a:fillRef>
          <a:effectRef idx="0">
            <a:schemeClr val="accent3"/>
          </a:effectRef>
          <a:fontRef idx="minor">
            <a:schemeClr val="dk1"/>
          </a:fontRef>
        </p:style>
        <p:txBody>
          <a:bodyPr anchor="ctr"/>
          <a:lstStyle/>
          <a:p>
            <a:pPr>
              <a:defRPr/>
            </a:pP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custDataLst>
              <p:tags r:id="rId1"/>
            </p:custDataLst>
          </p:nvPr>
        </p:nvGrpSpPr>
        <p:grpSpPr bwMode="auto">
          <a:xfrm>
            <a:off x="242507" y="539751"/>
            <a:ext cx="2312068" cy="1066165"/>
            <a:chOff x="0" y="0"/>
            <a:chExt cx="1557337" cy="900112"/>
          </a:xfrm>
          <a:solidFill>
            <a:srgbClr val="00B050"/>
          </a:solidFill>
        </p:grpSpPr>
        <p:grpSp>
          <p:nvGrpSpPr>
            <p:cNvPr id="5" name="组合 4"/>
            <p:cNvGrpSpPr/>
            <p:nvPr/>
          </p:nvGrpSpPr>
          <p:grpSpPr bwMode="auto">
            <a:xfrm>
              <a:off x="35719" y="0"/>
              <a:ext cx="1493837" cy="900112"/>
              <a:chOff x="0" y="0"/>
              <a:chExt cx="1493837" cy="900112"/>
            </a:xfrm>
            <a:grpFill/>
          </p:grpSpPr>
          <p:sp>
            <p:nvSpPr>
              <p:cNvPr id="7" name="任意多边形 23"/>
              <p:cNvSpPr/>
              <p:nvPr/>
            </p:nvSpPr>
            <p:spPr bwMode="auto">
              <a:xfrm>
                <a:off x="212725" y="758825"/>
                <a:ext cx="350837" cy="141287"/>
              </a:xfrm>
              <a:custGeom>
                <a:avLst/>
                <a:gdLst>
                  <a:gd name="T0" fmla="*/ 132234 w 353060"/>
                  <a:gd name="T1" fmla="*/ 0 h 126326"/>
                  <a:gd name="T2" fmla="*/ 353060 w 353060"/>
                  <a:gd name="T3" fmla="*/ 126326 h 126326"/>
                  <a:gd name="T4" fmla="*/ 0 w 353060"/>
                  <a:gd name="T5" fmla="*/ 39204 h 126326"/>
                  <a:gd name="T6" fmla="*/ 132234 w 353060"/>
                  <a:gd name="T7" fmla="*/ 0 h 126326"/>
                </a:gdLst>
                <a:ahLst/>
                <a:cxnLst>
                  <a:cxn ang="0">
                    <a:pos x="T0" y="T1"/>
                  </a:cxn>
                  <a:cxn ang="0">
                    <a:pos x="T2" y="T3"/>
                  </a:cxn>
                  <a:cxn ang="0">
                    <a:pos x="T4" y="T5"/>
                  </a:cxn>
                  <a:cxn ang="0">
                    <a:pos x="T6" y="T7"/>
                  </a:cxn>
                </a:cxnLst>
                <a:rect l="0" t="0" r="r" b="b"/>
                <a:pathLst>
                  <a:path w="353060" h="126326">
                    <a:moveTo>
                      <a:pt x="132234" y="0"/>
                    </a:moveTo>
                    <a:lnTo>
                      <a:pt x="353060" y="126326"/>
                    </a:lnTo>
                    <a:lnTo>
                      <a:pt x="0" y="39204"/>
                    </a:lnTo>
                    <a:lnTo>
                      <a:pt x="132234" y="0"/>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8" name="任意多边形 22"/>
              <p:cNvSpPr/>
              <p:nvPr/>
            </p:nvSpPr>
            <p:spPr bwMode="auto">
              <a:xfrm>
                <a:off x="95250" y="427037"/>
                <a:ext cx="269875" cy="376238"/>
              </a:xfrm>
              <a:custGeom>
                <a:avLst/>
                <a:gdLst>
                  <a:gd name="T0" fmla="*/ 0 w 420624"/>
                  <a:gd name="T1" fmla="*/ 54864 h 585216"/>
                  <a:gd name="T2" fmla="*/ 192024 w 420624"/>
                  <a:gd name="T3" fmla="*/ 585216 h 585216"/>
                  <a:gd name="T4" fmla="*/ 393192 w 420624"/>
                  <a:gd name="T5" fmla="*/ 521208 h 585216"/>
                  <a:gd name="T6" fmla="*/ 420624 w 420624"/>
                  <a:gd name="T7" fmla="*/ 0 h 585216"/>
                  <a:gd name="T8" fmla="*/ 0 w 420624"/>
                  <a:gd name="T9" fmla="*/ 54864 h 585216"/>
                </a:gdLst>
                <a:ahLst/>
                <a:cxnLst>
                  <a:cxn ang="0">
                    <a:pos x="T0" y="T1"/>
                  </a:cxn>
                  <a:cxn ang="0">
                    <a:pos x="T2" y="T3"/>
                  </a:cxn>
                  <a:cxn ang="0">
                    <a:pos x="T4" y="T5"/>
                  </a:cxn>
                  <a:cxn ang="0">
                    <a:pos x="T6" y="T7"/>
                  </a:cxn>
                  <a:cxn ang="0">
                    <a:pos x="T8" y="T9"/>
                  </a:cxn>
                </a:cxnLst>
                <a:rect l="0" t="0" r="r" b="b"/>
                <a:pathLst>
                  <a:path w="420624" h="585216">
                    <a:moveTo>
                      <a:pt x="0" y="54864"/>
                    </a:moveTo>
                    <a:lnTo>
                      <a:pt x="192024" y="585216"/>
                    </a:lnTo>
                    <a:lnTo>
                      <a:pt x="393192" y="521208"/>
                    </a:lnTo>
                    <a:lnTo>
                      <a:pt x="420624" y="0"/>
                    </a:lnTo>
                    <a:lnTo>
                      <a:pt x="0" y="54864"/>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9" name="任意多边形 21"/>
              <p:cNvSpPr/>
              <p:nvPr/>
            </p:nvSpPr>
            <p:spPr bwMode="auto">
              <a:xfrm>
                <a:off x="0" y="0"/>
                <a:ext cx="1493837" cy="627062"/>
              </a:xfrm>
              <a:custGeom>
                <a:avLst/>
                <a:gdLst>
                  <a:gd name="T0" fmla="*/ 45720 w 4562856"/>
                  <a:gd name="T1" fmla="*/ 475488 h 1911096"/>
                  <a:gd name="T2" fmla="*/ 4562856 w 4562856"/>
                  <a:gd name="T3" fmla="*/ 0 h 1911096"/>
                  <a:gd name="T4" fmla="*/ 4178808 w 4562856"/>
                  <a:gd name="T5" fmla="*/ 1417320 h 1911096"/>
                  <a:gd name="T6" fmla="*/ 0 w 4562856"/>
                  <a:gd name="T7" fmla="*/ 1911096 h 1911096"/>
                  <a:gd name="T8" fmla="*/ 45720 w 4562856"/>
                  <a:gd name="T9" fmla="*/ 475488 h 1911096"/>
                </a:gdLst>
                <a:ahLst/>
                <a:cxnLst>
                  <a:cxn ang="0">
                    <a:pos x="T0" y="T1"/>
                  </a:cxn>
                  <a:cxn ang="0">
                    <a:pos x="T2" y="T3"/>
                  </a:cxn>
                  <a:cxn ang="0">
                    <a:pos x="T4" y="T5"/>
                  </a:cxn>
                  <a:cxn ang="0">
                    <a:pos x="T6" y="T7"/>
                  </a:cxn>
                  <a:cxn ang="0">
                    <a:pos x="T8" y="T9"/>
                  </a:cxn>
                </a:cxnLst>
                <a:rect l="0" t="0" r="r" b="b"/>
                <a:pathLst>
                  <a:path w="4562856" h="1911096">
                    <a:moveTo>
                      <a:pt x="45720" y="475488"/>
                    </a:moveTo>
                    <a:lnTo>
                      <a:pt x="4562856" y="0"/>
                    </a:lnTo>
                    <a:lnTo>
                      <a:pt x="4178808" y="1417320"/>
                    </a:lnTo>
                    <a:lnTo>
                      <a:pt x="0" y="1911096"/>
                    </a:lnTo>
                    <a:lnTo>
                      <a:pt x="45720" y="475488"/>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grpSp>
        <p:sp>
          <p:nvSpPr>
            <p:cNvPr id="6" name="任意多边形 37"/>
            <p:cNvSpPr>
              <a:spLocks noChangeArrowheads="1"/>
            </p:cNvSpPr>
            <p:nvPr/>
          </p:nvSpPr>
          <p:spPr bwMode="auto">
            <a:xfrm rot="21196639">
              <a:off x="0" y="27127"/>
              <a:ext cx="1557337" cy="465137"/>
            </a:xfrm>
            <a:custGeom>
              <a:avLst/>
              <a:gdLst>
                <a:gd name="T0" fmla="*/ 130646 w 2353768"/>
                <a:gd name="T1" fmla="*/ 1553 h 703073"/>
                <a:gd name="T2" fmla="*/ 115609 w 2353768"/>
                <a:gd name="T3" fmla="*/ 38967 h 703073"/>
                <a:gd name="T4" fmla="*/ 0 w 2353768"/>
                <a:gd name="T5" fmla="*/ 39000 h 703073"/>
                <a:gd name="T6" fmla="*/ 5865 w 2353768"/>
                <a:gd name="T7" fmla="*/ 0 h 703073"/>
                <a:gd name="T8" fmla="*/ 0 60000 65536"/>
                <a:gd name="T9" fmla="*/ 0 60000 65536"/>
                <a:gd name="T10" fmla="*/ 0 60000 65536"/>
                <a:gd name="T11" fmla="*/ 0 60000 65536"/>
                <a:gd name="T12" fmla="*/ 0 w 2353768"/>
                <a:gd name="T13" fmla="*/ 0 h 703073"/>
                <a:gd name="T14" fmla="*/ 2353768 w 2353768"/>
                <a:gd name="T15" fmla="*/ 703073 h 703073"/>
              </a:gdLst>
              <a:ahLst/>
              <a:cxnLst>
                <a:cxn ang="T8">
                  <a:pos x="T0" y="T1"/>
                </a:cxn>
                <a:cxn ang="T9">
                  <a:pos x="T2" y="T3"/>
                </a:cxn>
                <a:cxn ang="T10">
                  <a:pos x="T4" y="T5"/>
                </a:cxn>
                <a:cxn ang="T11">
                  <a:pos x="T6" y="T7"/>
                </a:cxn>
              </a:cxnLst>
              <a:rect l="T12" t="T13" r="T14" b="T15"/>
              <a:pathLst>
                <a:path w="2353768" h="703073">
                  <a:moveTo>
                    <a:pt x="2353768" y="28003"/>
                  </a:moveTo>
                  <a:lnTo>
                    <a:pt x="2082849" y="702482"/>
                  </a:lnTo>
                  <a:lnTo>
                    <a:pt x="0" y="703073"/>
                  </a:lnTo>
                  <a:lnTo>
                    <a:pt x="105662" y="0"/>
                  </a:lnTo>
                  <a:lnTo>
                    <a:pt x="2353768" y="28003"/>
                  </a:lnTo>
                  <a:close/>
                </a:path>
              </a:pathLst>
            </a:custGeom>
            <a:grpFill/>
            <a:ln>
              <a:noFill/>
            </a:ln>
          </p:spPr>
          <p:txBody>
            <a:bodyPr lIns="0" tIns="0" rIns="0" bIns="0" anchor="ctr"/>
            <a:lstStyle>
              <a:lvl1pPr>
                <a:spcBef>
                  <a:spcPct val="20000"/>
                </a:spcBef>
                <a:buChar char="•"/>
                <a:defRPr sz="3200">
                  <a:solidFill>
                    <a:srgbClr val="856241"/>
                  </a:solidFill>
                  <a:latin typeface="Arial" panose="020B0604020202020204" pitchFamily="34" charset="0"/>
                  <a:ea typeface="黑体" panose="02010609060101010101"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200" b="0" i="0" u="none" strike="noStrike" kern="1200" cap="none" spc="0" normalizeH="0" baseline="0" noProof="0" dirty="0">
                <a:ln>
                  <a:noFill/>
                </a:ln>
                <a:solidFill>
                  <a:schemeClr val="bg1"/>
                </a:solidFill>
                <a:effectLst/>
                <a:uLnTx/>
                <a:uFillTx/>
                <a:latin typeface="+mn-lt"/>
                <a:ea typeface="+mn-ea"/>
                <a:cs typeface="+mn-cs"/>
                <a:sym typeface="Arial" panose="020B0604020202020204" pitchFamily="34" charset="0"/>
              </a:endParaRPr>
            </a:p>
          </p:txBody>
        </p:sp>
      </p:grpSp>
      <p:sp>
        <p:nvSpPr>
          <p:cNvPr id="4" name="文本框 3"/>
          <p:cNvSpPr txBox="1"/>
          <p:nvPr/>
        </p:nvSpPr>
        <p:spPr>
          <a:xfrm>
            <a:off x="267266" y="619125"/>
            <a:ext cx="2263820" cy="583565"/>
          </a:xfrm>
          <a:prstGeom prst="rect">
            <a:avLst/>
          </a:prstGeom>
          <a:noFill/>
        </p:spPr>
        <p:txBody>
          <a:bodyPr wrap="square" rtlCol="0">
            <a:spAutoFit/>
          </a:bodyPr>
          <a:lstStyle/>
          <a:p>
            <a:r>
              <a:rPr lang="zh-CN" altLang="zh-CN" sz="3200" b="1">
                <a:solidFill>
                  <a:srgbClr val="FF0000"/>
                </a:solidFill>
                <a:latin typeface="+mn-ea"/>
                <a:ea typeface="+mn-ea"/>
              </a:rPr>
              <a:t>探究分享</a:t>
            </a:r>
            <a:endParaRPr lang="zh-CN" altLang="zh-CN" sz="3200" b="1">
              <a:solidFill>
                <a:srgbClr val="FF0000"/>
              </a:solidFill>
              <a:latin typeface="+mn-ea"/>
              <a:ea typeface="+mn-ea"/>
            </a:endParaRPr>
          </a:p>
        </p:txBody>
      </p:sp>
      <p:sp>
        <p:nvSpPr>
          <p:cNvPr id="2" name="文本框 1"/>
          <p:cNvSpPr txBox="1"/>
          <p:nvPr/>
        </p:nvSpPr>
        <p:spPr>
          <a:xfrm>
            <a:off x="82529" y="1202690"/>
            <a:ext cx="12023768" cy="5507990"/>
          </a:xfrm>
          <a:prstGeom prst="rect">
            <a:avLst/>
          </a:prstGeom>
          <a:noFill/>
          <a:ln w="12700" cmpd="sng">
            <a:solidFill>
              <a:schemeClr val="accent1">
                <a:shade val="50000"/>
              </a:schemeClr>
            </a:solidFill>
            <a:prstDash val="solid"/>
          </a:ln>
        </p:spPr>
        <p:txBody>
          <a:bodyPr wrap="square" rtlCol="0" anchor="t">
            <a:spAutoFit/>
          </a:bodyPr>
          <a:lstStyle/>
          <a:p>
            <a:pPr eaLnBrk="1" latinLnBrk="0" hangingPunct="1">
              <a:lnSpc>
                <a:spcPct val="100000"/>
              </a:lnSpc>
            </a:pPr>
            <a:r>
              <a:rPr lang="en-US" altLang="zh-CN" sz="3200" dirty="0">
                <a:latin typeface="+mn-ea"/>
                <a:ea typeface="+mn-ea"/>
                <a:cs typeface="+mn-ea"/>
                <a:sym typeface="+mn-ea"/>
              </a:rPr>
              <a:t>    </a:t>
            </a:r>
            <a:r>
              <a:rPr lang="en-US" altLang="zh-CN" sz="3200" b="1" dirty="0">
                <a:latin typeface="+mn-ea"/>
                <a:ea typeface="+mn-ea"/>
                <a:cs typeface="+mn-ea"/>
                <a:sym typeface="+mn-ea"/>
              </a:rPr>
              <a:t>“</a:t>
            </a:r>
            <a:r>
              <a:rPr lang="zh-CN" altLang="en-US" sz="3200" b="1" dirty="0">
                <a:latin typeface="+mn-ea"/>
                <a:ea typeface="+mn-ea"/>
                <a:cs typeface="+mn-ea"/>
                <a:sym typeface="+mn-ea"/>
              </a:rPr>
              <a:t>为孩子找水杯</a:t>
            </a:r>
            <a:r>
              <a:rPr lang="en-US" altLang="zh-CN" sz="3200" b="1" dirty="0">
                <a:latin typeface="+mn-ea"/>
                <a:ea typeface="+mn-ea"/>
                <a:cs typeface="+mn-ea"/>
                <a:sym typeface="+mn-ea"/>
              </a:rPr>
              <a:t>”</a:t>
            </a:r>
            <a:r>
              <a:rPr lang="zh-CN" altLang="en-US" sz="3200" b="1" dirty="0">
                <a:latin typeface="+mn-ea"/>
                <a:ea typeface="+mn-ea"/>
                <a:cs typeface="+mn-ea"/>
                <a:sym typeface="+mn-ea"/>
              </a:rPr>
              <a:t>一场爱心接力席卷了全球网络。英国一名患自闭症的儿童，从</a:t>
            </a:r>
            <a:r>
              <a:rPr lang="en-US" altLang="zh-CN" sz="3200" b="1" dirty="0">
                <a:latin typeface="+mn-ea"/>
                <a:ea typeface="+mn-ea"/>
                <a:cs typeface="+mn-ea"/>
                <a:sym typeface="+mn-ea"/>
              </a:rPr>
              <a:t>2</a:t>
            </a:r>
            <a:r>
              <a:rPr lang="zh-CN" altLang="en-US" sz="3200" b="1" dirty="0">
                <a:latin typeface="+mn-ea"/>
                <a:ea typeface="+mn-ea"/>
                <a:cs typeface="+mn-ea"/>
                <a:sym typeface="+mn-ea"/>
              </a:rPr>
              <a:t>岁开始一直使用一个珠光绿色水杯喝水，如果没有这个杯子，他甚至不喝一口水。有一天，他不慎弄丢了杯子。</a:t>
            </a:r>
            <a:endParaRPr lang="zh-CN" altLang="en-US" sz="3200" b="1" dirty="0">
              <a:latin typeface="+mn-ea"/>
              <a:ea typeface="+mn-ea"/>
              <a:cs typeface="+mn-ea"/>
              <a:sym typeface="+mn-ea"/>
            </a:endParaRPr>
          </a:p>
          <a:p>
            <a:pPr eaLnBrk="1" latinLnBrk="0" hangingPunct="1">
              <a:lnSpc>
                <a:spcPct val="100000"/>
              </a:lnSpc>
            </a:pPr>
            <a:r>
              <a:rPr lang="zh-CN" altLang="en-US" sz="3200" b="1" dirty="0">
                <a:latin typeface="+mn-ea"/>
                <a:ea typeface="+mn-ea"/>
                <a:cs typeface="+mn-ea"/>
                <a:sym typeface="+mn-ea"/>
              </a:rPr>
              <a:t>   他身边的朋友纷纷想办法：他一口水也不喝，再给他买一个杯子吧；这个看似普通的杯子，是英国一家公司以前在中国定制的，可是原生产厂家早已不生产这样的杯子了；我在网上发文求助，希望能找到同款同色的杯子。</a:t>
            </a:r>
            <a:endParaRPr lang="zh-CN" altLang="en-US" sz="3200" b="1" dirty="0">
              <a:latin typeface="+mn-ea"/>
              <a:ea typeface="+mn-ea"/>
              <a:cs typeface="+mn-ea"/>
              <a:sym typeface="+mn-ea"/>
            </a:endParaRPr>
          </a:p>
          <a:p>
            <a:pPr eaLnBrk="1" latinLnBrk="0" hangingPunct="1">
              <a:lnSpc>
                <a:spcPct val="100000"/>
              </a:lnSpc>
            </a:pPr>
            <a:r>
              <a:rPr lang="zh-CN" altLang="en-US" sz="3200" b="1" dirty="0">
                <a:latin typeface="+mn-ea"/>
                <a:ea typeface="+mn-ea"/>
                <a:cs typeface="+mn-ea"/>
                <a:sym typeface="+mn-ea"/>
              </a:rPr>
              <a:t>    这一消息通过网络迅速传遍全球，一天后，当年生产水杯的中国厂家得知孩子的困境后，仅用</a:t>
            </a:r>
            <a:r>
              <a:rPr lang="en-US" altLang="zh-CN" sz="3200" b="1" dirty="0">
                <a:latin typeface="+mn-ea"/>
                <a:ea typeface="+mn-ea"/>
                <a:cs typeface="+mn-ea"/>
                <a:sym typeface="+mn-ea"/>
              </a:rPr>
              <a:t>20</a:t>
            </a:r>
            <a:r>
              <a:rPr lang="zh-CN" altLang="en-US" sz="3200" b="1" dirty="0">
                <a:latin typeface="+mn-ea"/>
                <a:ea typeface="+mn-ea"/>
                <a:cs typeface="+mn-ea"/>
                <a:sym typeface="+mn-ea"/>
              </a:rPr>
              <a:t>分钟就找到了</a:t>
            </a:r>
            <a:r>
              <a:rPr lang="en-US" altLang="zh-CN" sz="3200" b="1" dirty="0">
                <a:latin typeface="+mn-ea"/>
                <a:ea typeface="+mn-ea"/>
                <a:cs typeface="+mn-ea"/>
                <a:sym typeface="+mn-ea"/>
              </a:rPr>
              <a:t>13</a:t>
            </a:r>
            <a:r>
              <a:rPr lang="zh-CN" altLang="en-US" sz="3200" b="1" dirty="0">
                <a:latin typeface="+mn-ea"/>
                <a:ea typeface="+mn-ea"/>
                <a:cs typeface="+mn-ea"/>
                <a:sym typeface="+mn-ea"/>
              </a:rPr>
              <a:t>年前的模具，然后重启生产线，以最快的速度生产出一个一模一样的杯子，并寄往英国。</a:t>
            </a:r>
            <a:endParaRPr lang="zh-CN" altLang="en-US" sz="3200" b="1" dirty="0">
              <a:latin typeface="+mn-ea"/>
              <a:ea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341439"/>
            <a:ext cx="10385895" cy="347662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第一单元  我们共同的世界</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第二课  构建人类命运共同体</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第1课时  推动和平与发展</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1000">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box(in)">
                                      <p:cBhvr>
                                        <p:cTn id="11"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24256" y="765176"/>
            <a:ext cx="2721324" cy="8493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1199839" y="2276476"/>
            <a:ext cx="1046419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800" b="1"/>
              <a:t>1、体会到战争给人类带来的巨大灾难，珍惜今天来之不易的和平，积极表达爱好和平的愿望。</a:t>
            </a:r>
            <a:endParaRPr lang="zh-CN" altLang="zh-CN" sz="2800" b="1"/>
          </a:p>
          <a:p>
            <a:pPr eaLnBrk="1" hangingPunct="1"/>
            <a:r>
              <a:rPr lang="zh-CN" altLang="zh-CN" sz="2800" b="1"/>
              <a:t>2、明确当今世界人们越来越致力于以和平谈判代替武力解决争端的意义。</a:t>
            </a:r>
            <a:endParaRPr lang="zh-CN" altLang="zh-CN" sz="2800" b="1"/>
          </a:p>
          <a:p>
            <a:pPr eaLnBrk="1" hangingPunct="1"/>
            <a:r>
              <a:rPr lang="zh-CN" altLang="zh-CN" sz="2800" b="1"/>
              <a:t>3、探究消除贫困促发展的积极措施，促进可持续发展。</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wheel(3)">
                                      <p:cBhvr>
                                        <p:cTn id="7"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9877" y="1916113"/>
            <a:ext cx="956907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每一天，全球都有许多父母在想方设法为他们的孩子提供更营养的饭食。在这个世界上，我们生产的粮食足以让每个人都填饱肚子，然而还是有8.15亿人（世界人口的九分之一）在挨饿，每天晚上他们都会空着肚子上床睡觉。患有各类营养不良症的人口更多达全世界总人口的三分之一。对此，你有何感想？</a:t>
            </a:r>
            <a:endParaRPr lang="zh-CN" altLang="en-US" sz="2000" b="1">
              <a:ea typeface="黑体" panose="02010609060101010101" charset="-122"/>
            </a:endParaRPr>
          </a:p>
          <a:p>
            <a:pPr>
              <a:lnSpc>
                <a:spcPct val="150000"/>
              </a:lnSpc>
            </a:pPr>
            <a:r>
              <a:rPr lang="zh-CN" altLang="en-US" sz="2000" b="1">
                <a:ea typeface="黑体" panose="02010609060101010101" charset="-122"/>
              </a:rPr>
              <a:t>       联合国世界粮食计划署提出了“零饥饿”的目标——到2030年实现消除饥饿的全球目标。如何才能完成这一目标？</a:t>
            </a:r>
            <a:endParaRPr lang="zh-CN" altLang="en-US" sz="2000" b="1">
              <a:ea typeface="黑体" panose="02010609060101010101" charset="-122"/>
            </a:endParaRPr>
          </a:p>
        </p:txBody>
      </p:sp>
      <p:sp>
        <p:nvSpPr>
          <p:cNvPr id="4099" name="AutoShape 2"/>
          <p:cNvSpPr>
            <a:spLocks noChangeArrowheads="1"/>
          </p:cNvSpPr>
          <p:nvPr/>
        </p:nvSpPr>
        <p:spPr bwMode="auto">
          <a:xfrm>
            <a:off x="431688" y="765176"/>
            <a:ext cx="5662725" cy="7921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8916">
                                            <p:txEl>
                                              <p:pRg st="0" end="0"/>
                                            </p:txEl>
                                          </p:spTgt>
                                        </p:tgtEl>
                                        <p:attrNameLst>
                                          <p:attrName>style.visibility</p:attrName>
                                        </p:attrNameLst>
                                      </p:cBhvr>
                                      <p:to>
                                        <p:strVal val="visible"/>
                                      </p:to>
                                    </p:set>
                                    <p:anim calcmode="lin" valueType="num">
                                      <p:cBhvr additive="base">
                                        <p:cTn id="12" dur="500" fill="hold"/>
                                        <p:tgtEl>
                                          <p:spTgt spid="3891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89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38916">
                                            <p:txEl>
                                              <p:pRg st="1" end="1"/>
                                            </p:txEl>
                                          </p:spTgt>
                                        </p:tgtEl>
                                        <p:attrNameLst>
                                          <p:attrName>style.visibility</p:attrName>
                                        </p:attrNameLst>
                                      </p:cBhvr>
                                      <p:to>
                                        <p:strVal val="visible"/>
                                      </p:to>
                                    </p:set>
                                    <p:animEffect transition="in" filter="diamond(in)">
                                      <p:cBhvr>
                                        <p:cTn id="18" dur="2000"/>
                                        <p:tgtEl>
                                          <p:spTgt spid="389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内容占位符 2"/>
          <p:cNvSpPr>
            <a:spLocks noGrp="1" noChangeArrowheads="1"/>
          </p:cNvSpPr>
          <p:nvPr>
            <p:ph idx="4294967295"/>
          </p:nvPr>
        </p:nvSpPr>
        <p:spPr>
          <a:xfrm>
            <a:off x="1912969" y="2924175"/>
            <a:ext cx="8360773" cy="1347788"/>
          </a:xfrm>
        </p:spPr>
        <p:txBody>
          <a:bodyPr/>
          <a:lstStyle/>
          <a:p>
            <a:pPr marL="0" indent="0" algn="ctr" eaLnBrk="1" hangingPunct="1">
              <a:buFontTx/>
              <a:buNone/>
            </a:pPr>
            <a:r>
              <a:rPr lang="zh-CN" altLang="en-US" sz="5400" b="1" smtClean="0">
                <a:solidFill>
                  <a:srgbClr val="FF0000"/>
                </a:solidFill>
              </a:rPr>
              <a:t>人类的共同愿望</a:t>
            </a:r>
            <a:endParaRPr lang="zh-CN" altLang="en-US" sz="5400" b="1" smtClean="0">
              <a:solidFill>
                <a:srgbClr val="FF0000"/>
              </a:solidFill>
            </a:endParaRPr>
          </a:p>
        </p:txBody>
      </p:sp>
      <p:sp>
        <p:nvSpPr>
          <p:cNvPr id="5123" name="WordArt 10"/>
          <p:cNvSpPr>
            <a:spLocks noChangeArrowheads="1" noChangeShapeType="1" noTextEdit="1"/>
          </p:cNvSpPr>
          <p:nvPr/>
        </p:nvSpPr>
        <p:spPr bwMode="auto">
          <a:xfrm>
            <a:off x="624255" y="908050"/>
            <a:ext cx="2592241" cy="719138"/>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512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336464" y="2205038"/>
            <a:ext cx="1151590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1、维护世界和平：①二战后，饱受战争之苦的各国人民深深感受到</a:t>
            </a:r>
            <a:r>
              <a:rPr lang="zh-CN" altLang="en-US" b="1" u="sng">
                <a:solidFill>
                  <a:srgbClr val="FF0000"/>
                </a:solidFill>
                <a:ea typeface="黑体" panose="02010609060101010101" charset="-122"/>
              </a:rPr>
              <a:t>                  </a:t>
            </a:r>
            <a:r>
              <a:rPr lang="zh-CN" altLang="en-US" b="1">
                <a:ea typeface="黑体" panose="02010609060101010101" charset="-122"/>
              </a:rPr>
              <a:t>的可贵。②当今世界，人们越来越致力于以</a:t>
            </a:r>
            <a:r>
              <a:rPr lang="zh-CN" altLang="en-US" b="1" u="sng">
                <a:solidFill>
                  <a:srgbClr val="FF0000"/>
                </a:solidFill>
                <a:ea typeface="黑体" panose="02010609060101010101" charset="-122"/>
              </a:rPr>
              <a:t>                    </a:t>
            </a:r>
            <a:r>
              <a:rPr lang="zh-CN" altLang="en-US" b="1">
                <a:ea typeface="黑体" panose="02010609060101010101" charset="-122"/>
              </a:rPr>
              <a:t>代替武力解决争端。世界上维护和平的力量不断壮大，和平与发展成为时代的主题。③当前，世界整体上维持和平的态势，但局部战争与冲突从未间断，霸权主义、民族问题，宗教冲突、领土争端和</a:t>
            </a:r>
            <a:r>
              <a:rPr lang="zh-CN" altLang="en-US" b="1" u="sng">
                <a:solidFill>
                  <a:srgbClr val="FF0000"/>
                </a:solidFill>
                <a:ea typeface="黑体" panose="02010609060101010101" charset="-122"/>
              </a:rPr>
              <a:t>                     </a:t>
            </a:r>
            <a:r>
              <a:rPr lang="zh-CN" altLang="en-US" b="1">
                <a:ea typeface="黑体" panose="02010609060101010101" charset="-122"/>
              </a:rPr>
              <a:t>等威胁和平的种种因素依然存在。④我们要看到和平来之不易，珍惜今天的</a:t>
            </a:r>
            <a:r>
              <a:rPr lang="zh-CN" altLang="en-US" b="1" u="sng">
                <a:solidFill>
                  <a:srgbClr val="FF0000"/>
                </a:solidFill>
                <a:ea typeface="黑体" panose="02010609060101010101" charset="-122"/>
              </a:rPr>
              <a:t>                 </a:t>
            </a:r>
            <a:r>
              <a:rPr lang="zh-CN" altLang="en-US" b="1">
                <a:ea typeface="黑体" panose="02010609060101010101" charset="-122"/>
              </a:rPr>
              <a:t>，积极表达爱好和平的愿望，主动承担维护世界和平的责任。</a:t>
            </a:r>
            <a:endParaRPr lang="zh-CN" altLang="en-US" b="1">
              <a:ea typeface="黑体" panose="02010609060101010101" charset="-122"/>
            </a:endParaRPr>
          </a:p>
        </p:txBody>
      </p:sp>
      <p:sp>
        <p:nvSpPr>
          <p:cNvPr id="6147" name="AutoShape 2"/>
          <p:cNvSpPr>
            <a:spLocks noChangeArrowheads="1"/>
          </p:cNvSpPr>
          <p:nvPr/>
        </p:nvSpPr>
        <p:spPr bwMode="auto">
          <a:xfrm>
            <a:off x="624256" y="692151"/>
            <a:ext cx="4989800" cy="7207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400" b="1">
                <a:solidFill>
                  <a:schemeClr val="bg1"/>
                </a:solidFill>
              </a:rPr>
              <a:t>自主学习      梳理新知</a:t>
            </a:r>
            <a:endParaRPr lang="zh-CN" altLang="en-US" sz="2400" b="1">
              <a:solidFill>
                <a:schemeClr val="bg1"/>
              </a:solidFill>
            </a:endParaRPr>
          </a:p>
        </p:txBody>
      </p:sp>
      <p:sp>
        <p:nvSpPr>
          <p:cNvPr id="114721" name="文本框 114720"/>
          <p:cNvSpPr txBox="1">
            <a:spLocks noChangeArrowheads="1"/>
          </p:cNvSpPr>
          <p:nvPr/>
        </p:nvSpPr>
        <p:spPr bwMode="auto">
          <a:xfrm>
            <a:off x="9550030" y="2276475"/>
            <a:ext cx="220710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和平发展</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5806621" y="2636839"/>
            <a:ext cx="156381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和平谈判</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912046" y="3789363"/>
            <a:ext cx="191931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恐怖主义</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2063214" y="4292600"/>
            <a:ext cx="1163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和平</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719479" y="1773238"/>
            <a:ext cx="11037658"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2000" b="1">
                <a:ea typeface="黑体" panose="02010609060101010101" charset="-122"/>
              </a:rPr>
              <a:t>2、推动可持续发展：①消除贫困，建设</a:t>
            </a:r>
            <a:r>
              <a:rPr lang="zh-CN" altLang="en-US" sz="2000" b="1" u="sng">
                <a:solidFill>
                  <a:srgbClr val="FF0000"/>
                </a:solidFill>
                <a:ea typeface="黑体" panose="02010609060101010101" charset="-122"/>
              </a:rPr>
              <a:t>             </a:t>
            </a:r>
            <a:r>
              <a:rPr lang="zh-CN" altLang="en-US" sz="2000" b="1">
                <a:ea typeface="黑体" panose="02010609060101010101" charset="-122"/>
              </a:rPr>
              <a:t>、公正、包容的社会，是当今人类必须共同面对的发展课题。②世界经济发展</a:t>
            </a:r>
            <a:r>
              <a:rPr lang="zh-CN" altLang="en-US" sz="2000" b="1" u="sng">
                <a:solidFill>
                  <a:srgbClr val="FF0000"/>
                </a:solidFill>
                <a:ea typeface="黑体" panose="02010609060101010101" charset="-122"/>
              </a:rPr>
              <a:t>                 </a:t>
            </a:r>
            <a:r>
              <a:rPr lang="zh-CN" altLang="en-US" sz="2000" b="1">
                <a:ea typeface="黑体" panose="02010609060101010101" charset="-122"/>
              </a:rPr>
              <a:t>的现象日趋严重，频发的战争、恶劣的自然环境、落后的教育等请多因素导致贫困的国家越来越贫穷。③面对问题，世界各国积极行动，为消除一切形式的</a:t>
            </a:r>
            <a:r>
              <a:rPr lang="zh-CN" altLang="en-US" sz="2000" b="1" u="sng">
                <a:solidFill>
                  <a:srgbClr val="FF0000"/>
                </a:solidFill>
                <a:ea typeface="黑体" panose="02010609060101010101" charset="-122"/>
              </a:rPr>
              <a:t>                   </a:t>
            </a:r>
            <a:r>
              <a:rPr lang="zh-CN" altLang="en-US" sz="2000" b="1">
                <a:ea typeface="黑体" panose="02010609060101010101" charset="-122"/>
              </a:rPr>
              <a:t>、改善教育和医疗卫生条件、促进可持续发展共同努力，取得了阶段性成果。</a:t>
            </a:r>
            <a:endParaRPr lang="zh-CN" altLang="en-US" sz="2000" b="1">
              <a:ea typeface="黑体" panose="02010609060101010101" charset="-122"/>
            </a:endParaRPr>
          </a:p>
        </p:txBody>
      </p:sp>
      <p:sp>
        <p:nvSpPr>
          <p:cNvPr id="3" name="文本框 4"/>
          <p:cNvSpPr txBox="1">
            <a:spLocks noChangeArrowheads="1"/>
          </p:cNvSpPr>
          <p:nvPr/>
        </p:nvSpPr>
        <p:spPr bwMode="auto">
          <a:xfrm>
            <a:off x="6767337" y="1916114"/>
            <a:ext cx="116174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和平</a:t>
            </a:r>
            <a:endParaRPr lang="zh-CN" altLang="en-US" sz="2000" b="1">
              <a:solidFill>
                <a:srgbClr val="FF0000"/>
              </a:solidFill>
              <a:ea typeface="黑体" panose="02010609060101010101" charset="-122"/>
              <a:sym typeface="宋体" panose="02010600030101010101" pitchFamily="2" charset="-122"/>
            </a:endParaRPr>
          </a:p>
        </p:txBody>
      </p:sp>
      <p:sp>
        <p:nvSpPr>
          <p:cNvPr id="4" name="文本框 5"/>
          <p:cNvSpPr txBox="1">
            <a:spLocks noChangeArrowheads="1"/>
          </p:cNvSpPr>
          <p:nvPr/>
        </p:nvSpPr>
        <p:spPr bwMode="auto">
          <a:xfrm>
            <a:off x="9069671" y="2276475"/>
            <a:ext cx="182409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不 平衡</a:t>
            </a:r>
            <a:endParaRPr lang="zh-CN" altLang="en-US" sz="2000" b="1">
              <a:solidFill>
                <a:srgbClr val="FF0000"/>
              </a:solidFill>
              <a:ea typeface="黑体" panose="02010609060101010101" charset="-122"/>
              <a:sym typeface="宋体" panose="02010600030101010101" pitchFamily="2" charset="-122"/>
            </a:endParaRPr>
          </a:p>
        </p:txBody>
      </p:sp>
      <p:sp>
        <p:nvSpPr>
          <p:cNvPr id="5" name="文本框 6"/>
          <p:cNvSpPr txBox="1">
            <a:spLocks noChangeArrowheads="1"/>
          </p:cNvSpPr>
          <p:nvPr/>
        </p:nvSpPr>
        <p:spPr bwMode="auto">
          <a:xfrm>
            <a:off x="2158438" y="3716338"/>
            <a:ext cx="116174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FF0000"/>
                </a:solidFill>
                <a:ea typeface="黑体" panose="02010609060101010101" charset="-122"/>
                <a:sym typeface="宋体" panose="02010600030101010101" pitchFamily="2" charset="-122"/>
              </a:rPr>
              <a:t>贫困</a:t>
            </a:r>
            <a:endParaRPr lang="zh-CN" altLang="en-US" sz="2000"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19461"/>
          <p:cNvSpPr txBox="1">
            <a:spLocks noChangeArrowheads="1"/>
          </p:cNvSpPr>
          <p:nvPr/>
        </p:nvSpPr>
        <p:spPr bwMode="auto">
          <a:xfrm>
            <a:off x="2926589" y="2492376"/>
            <a:ext cx="533030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探究一：维护世界和平</a:t>
            </a:r>
            <a:endParaRPr lang="zh-CN" altLang="en-US" sz="4000" b="1">
              <a:solidFill>
                <a:srgbClr val="FF0000"/>
              </a:solidFill>
              <a:latin typeface="黑体" panose="02010609060101010101" charset="-122"/>
              <a:ea typeface="黑体" panose="02010609060101010101" charset="-122"/>
            </a:endParaRPr>
          </a:p>
        </p:txBody>
      </p:sp>
      <p:sp>
        <p:nvSpPr>
          <p:cNvPr id="7171" name="文本框 1"/>
          <p:cNvSpPr txBox="1">
            <a:spLocks noChangeArrowheads="1"/>
          </p:cNvSpPr>
          <p:nvPr/>
        </p:nvSpPr>
        <p:spPr bwMode="auto">
          <a:xfrm>
            <a:off x="2484319" y="3616325"/>
            <a:ext cx="8718396"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600" b="1">
                <a:latin typeface="黑体" panose="02010609060101010101" charset="-122"/>
                <a:ea typeface="黑体" panose="02010609060101010101" charset="-122"/>
              </a:rPr>
              <a:t>活动（一）：和平来之不易</a:t>
            </a:r>
            <a:endParaRPr lang="zh-CN" altLang="en-US" sz="3600" b="1">
              <a:latin typeface="黑体" panose="02010609060101010101" charset="-122"/>
              <a:ea typeface="黑体" panose="02010609060101010101" charset="-122"/>
            </a:endParaRPr>
          </a:p>
        </p:txBody>
      </p:sp>
      <p:sp>
        <p:nvSpPr>
          <p:cNvPr id="8196" name="AutoShape 2"/>
          <p:cNvSpPr>
            <a:spLocks noChangeArrowheads="1"/>
          </p:cNvSpPr>
          <p:nvPr/>
        </p:nvSpPr>
        <p:spPr bwMode="auto">
          <a:xfrm>
            <a:off x="431688" y="908050"/>
            <a:ext cx="5662725" cy="86518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20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 calcmode="lin" valueType="num">
                                      <p:cBhvr additive="base">
                                        <p:cTn id="12" dur="500" fill="hold"/>
                                        <p:tgtEl>
                                          <p:spTgt spid="7171"/>
                                        </p:tgtEl>
                                        <p:attrNameLst>
                                          <p:attrName>ppt_x</p:attrName>
                                        </p:attrNameLst>
                                      </p:cBhvr>
                                      <p:tavLst>
                                        <p:tav tm="0">
                                          <p:val>
                                            <p:strVal val="0-#ppt_w/2"/>
                                          </p:val>
                                        </p:tav>
                                        <p:tav tm="100000">
                                          <p:val>
                                            <p:strVal val="#ppt_x"/>
                                          </p:val>
                                        </p:tav>
                                      </p:tavLst>
                                    </p:anim>
                                    <p:anim calcmode="lin" valueType="num">
                                      <p:cBhvr additive="base">
                                        <p:cTn id="13"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二战中最惨的一次战役！伤亡了200多万人！-国语流畅.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904504" y="1714500"/>
            <a:ext cx="8868641" cy="374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48020" y="1090613"/>
            <a:ext cx="10292786"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ea typeface="黑体" panose="02010609060101010101" charset="-122"/>
              </a:rPr>
              <a:t>      材料一    第二次世界大战（1939年9月1日—1945年9月2日）范围从欧洲到亚洲，从大西洋到太平洋，先后有61个国家和地区、20亿以上的人口被卷入战争，作战区域面积2200万平方千米。据不完全统计，战争中军民共伤亡9000余万人，5万多亿美元付诸东流，是人类历史上规模最大的世界战争。</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6">
                                            <p:txEl>
                                              <p:pRg st="0" end="0"/>
                                            </p:txEl>
                                          </p:spTgt>
                                        </p:tgtEl>
                                        <p:attrNameLst>
                                          <p:attrName>style.visibility</p:attrName>
                                        </p:attrNameLst>
                                      </p:cBhvr>
                                      <p:to>
                                        <p:strVal val="visible"/>
                                      </p:to>
                                    </p:set>
                                    <p:animEffect transition="in" filter="blinds(horizontal)">
                                      <p:cBhvr>
                                        <p:cTn id="12" dur="500"/>
                                        <p:tgtEl>
                                          <p:spTgt spid="389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原子弹殇——一场可以避免的空前大灾难-国语流畅.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898157" y="1785938"/>
            <a:ext cx="8392514" cy="354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265362" y="1503680"/>
            <a:ext cx="11458130" cy="1198880"/>
          </a:xfrm>
          <a:prstGeom prst="rect">
            <a:avLst/>
          </a:prstGeom>
          <a:solidFill>
            <a:srgbClr val="FF0000"/>
          </a:solidFill>
          <a:ln w="9525">
            <a:noFill/>
          </a:ln>
        </p:spPr>
        <p:txBody>
          <a:bodyPr wrap="square" anchor="t">
            <a:spAutoFit/>
          </a:bodyPr>
          <a:lstStyle/>
          <a:p>
            <a:r>
              <a:rPr lang="en-US" altLang="zh-CN" sz="3600" b="1">
                <a:solidFill>
                  <a:schemeClr val="bg1"/>
                </a:solidFill>
                <a:latin typeface="Calibri" panose="020F0502020204030204" charset="0"/>
                <a:ea typeface="宋体" panose="02010600030101010101" pitchFamily="2" charset="-122"/>
              </a:rPr>
              <a:t>        </a:t>
            </a:r>
            <a:r>
              <a:rPr lang="zh-CN" altLang="zh-CN" sz="3600" b="1">
                <a:solidFill>
                  <a:schemeClr val="bg1"/>
                </a:solidFill>
                <a:latin typeface="Calibri" panose="020F0502020204030204" charset="0"/>
                <a:ea typeface="宋体" panose="02010600030101010101" pitchFamily="2" charset="-122"/>
              </a:rPr>
              <a:t>是什么使</a:t>
            </a:r>
            <a:r>
              <a:rPr lang="en-US" altLang="zh-CN" sz="3600" b="1">
                <a:solidFill>
                  <a:schemeClr val="bg1"/>
                </a:solidFill>
                <a:latin typeface="Calibri" panose="020F0502020204030204" charset="0"/>
                <a:ea typeface="宋体" panose="02010600030101010101" pitchFamily="2" charset="-122"/>
              </a:rPr>
              <a:t>“</a:t>
            </a:r>
            <a:r>
              <a:rPr lang="zh-CN" altLang="en-US" sz="3600" b="1">
                <a:solidFill>
                  <a:schemeClr val="bg1"/>
                </a:solidFill>
                <a:latin typeface="Calibri" panose="020F0502020204030204" charset="0"/>
                <a:ea typeface="宋体" panose="02010600030101010101" pitchFamily="2" charset="-122"/>
              </a:rPr>
              <a:t>为孩子找杯子</a:t>
            </a:r>
            <a:r>
              <a:rPr lang="en-US" altLang="zh-CN" sz="3600" b="1">
                <a:solidFill>
                  <a:schemeClr val="bg1"/>
                </a:solidFill>
                <a:latin typeface="Calibri" panose="020F0502020204030204" charset="0"/>
                <a:ea typeface="宋体" panose="02010600030101010101" pitchFamily="2" charset="-122"/>
              </a:rPr>
              <a:t>”</a:t>
            </a:r>
            <a:r>
              <a:rPr lang="zh-CN" altLang="zh-CN" sz="3600" b="1">
                <a:solidFill>
                  <a:schemeClr val="bg1"/>
                </a:solidFill>
                <a:latin typeface="Calibri" panose="020F0502020204030204" charset="0"/>
                <a:ea typeface="宋体" panose="02010600030101010101" pitchFamily="2" charset="-122"/>
              </a:rPr>
              <a:t>？这一难题得到解决？其它国家的事情与我们有什么联系？</a:t>
            </a:r>
            <a:endParaRPr lang="zh-CN" altLang="zh-CN" sz="3600" b="1">
              <a:solidFill>
                <a:schemeClr val="bg1"/>
              </a:solidFill>
              <a:latin typeface="Calibri" panose="020F0502020204030204" charset="0"/>
              <a:ea typeface="宋体" panose="02010600030101010101" pitchFamily="2" charset="-122"/>
            </a:endParaRPr>
          </a:p>
        </p:txBody>
      </p:sp>
      <p:sp>
        <p:nvSpPr>
          <p:cNvPr id="2" name="文本框 1"/>
          <p:cNvSpPr txBox="1"/>
          <p:nvPr/>
        </p:nvSpPr>
        <p:spPr>
          <a:xfrm>
            <a:off x="265362" y="3069590"/>
            <a:ext cx="11458130" cy="1938020"/>
          </a:xfrm>
          <a:prstGeom prst="rect">
            <a:avLst/>
          </a:prstGeom>
          <a:noFill/>
          <a:ln w="12700" cmpd="sng">
            <a:solidFill>
              <a:schemeClr val="accent1">
                <a:shade val="50000"/>
              </a:schemeClr>
            </a:solidFill>
            <a:prstDash val="solid"/>
          </a:ln>
        </p:spPr>
        <p:txBody>
          <a:bodyPr wrap="square" rtlCol="0" anchor="t">
            <a:spAutoFit/>
          </a:bodyPr>
          <a:lstStyle/>
          <a:p>
            <a:pPr eaLnBrk="1" latinLnBrk="0" hangingPunct="1">
              <a:lnSpc>
                <a:spcPct val="100000"/>
              </a:lnSpc>
            </a:pPr>
            <a:r>
              <a:rPr lang="en-US" altLang="zh-CN" sz="4000" b="1" dirty="0">
                <a:latin typeface="+mn-ea"/>
                <a:ea typeface="+mn-ea"/>
                <a:cs typeface="+mn-ea"/>
                <a:sym typeface="+mn-ea"/>
              </a:rPr>
              <a:t>    </a:t>
            </a:r>
            <a:r>
              <a:rPr lang="zh-CN" altLang="en-US" sz="4000" b="1" dirty="0">
                <a:latin typeface="+mn-ea"/>
                <a:ea typeface="+mn-ea"/>
                <a:cs typeface="+mn-ea"/>
                <a:sym typeface="+mn-ea"/>
              </a:rPr>
              <a:t>世界的变化给我们国家发展带来深远影响，也与我们生活息息相关，世界上发生的事情以各种方式影响着我们的生活。</a:t>
            </a:r>
            <a:endParaRPr lang="zh-CN" altLang="en-US" sz="4000" b="1" dirty="0">
              <a:latin typeface="+mn-ea"/>
              <a:ea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73957" y="1493838"/>
            <a:ext cx="1044091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1">
                <a:ea typeface="黑体" panose="02010609060101010101" charset="-122"/>
              </a:rPr>
              <a:t>       </a:t>
            </a:r>
            <a:r>
              <a:rPr lang="zh-CN" altLang="en-US" sz="2000" b="1">
                <a:ea typeface="黑体" panose="02010609060101010101" charset="-122"/>
              </a:rPr>
              <a:t>材料二    1945年8月6、9日，美国分别向日本的广岛、长崎投掷了最新研制成功的原子弹小男孩和胖子，使两座城市倾刻间化为一片焦热的火海。原子弹在广岛的爆炸造成了广岛一般民众极大的伤亡， 7 万 4 千人失去了生命，7 万 5 千人身负创伤，勉强死里逃生活下来的人们，还要面对贫困和歧视而痛苦，至今身心仍受到放射线所造成的残障的威胁，战争没有胜败，有的只是毁灭！长崎全城27万人，当日便死去6万余人。原子弹的杀伤力令整个世界震惊。原子弹的投放，迫使天皇裕仁于8月15日宣布日本无条件投降。</a:t>
            </a:r>
            <a:endParaRPr lang="zh-CN" altLang="en-US"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3"/>
          <p:cNvSpPr txBox="1">
            <a:spLocks noChangeArrowheads="1"/>
          </p:cNvSpPr>
          <p:nvPr/>
        </p:nvSpPr>
        <p:spPr bwMode="auto">
          <a:xfrm>
            <a:off x="1680196" y="2205039"/>
            <a:ext cx="817243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第二次世界大战是人类历史上规模空前的全球性战争，也是人类历史上的一场浩劫。各国人民深深感受到战争给人类带来的巨大灾难，追求和平日益成为世界人民的共同愿望。我们要看到和平来之不易，珍惜今天的和平。</a:t>
            </a:r>
            <a:endParaRPr lang="zh-CN" altLang="zh-CN" sz="2400" b="1">
              <a:ea typeface="黑体" panose="02010609060101010101" charset="-122"/>
            </a:endParaRPr>
          </a:p>
        </p:txBody>
      </p:sp>
      <p:sp>
        <p:nvSpPr>
          <p:cNvPr id="11267" name="文本框 4"/>
          <p:cNvSpPr txBox="1">
            <a:spLocks noChangeArrowheads="1"/>
          </p:cNvSpPr>
          <p:nvPr/>
        </p:nvSpPr>
        <p:spPr bwMode="auto">
          <a:xfrm>
            <a:off x="1652688" y="1557339"/>
            <a:ext cx="63161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00"/>
                </a:solidFill>
                <a:ea typeface="黑体" panose="02010609060101010101" charset="-122"/>
              </a:rPr>
              <a:t>探究：以上两则材料共同说明了什么？</a:t>
            </a:r>
            <a:endParaRPr lang="zh-CN" altLang="en-US" sz="2800" b="1">
              <a:solidFill>
                <a:srgbClr val="FF0000"/>
              </a:solidFill>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arn(inVertical)">
                                      <p:cBhvr>
                                        <p:cTn id="7" dur="500"/>
                                        <p:tgtEl>
                                          <p:spTgt spid="112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additive="base">
                                        <p:cTn id="12" dur="500" fill="hold"/>
                                        <p:tgtEl>
                                          <p:spTgt spid="11266"/>
                                        </p:tgtEl>
                                        <p:attrNameLst>
                                          <p:attrName>ppt_x</p:attrName>
                                        </p:attrNameLst>
                                      </p:cBhvr>
                                      <p:tavLst>
                                        <p:tav tm="0">
                                          <p:val>
                                            <p:strVal val="#ppt_x"/>
                                          </p:val>
                                        </p:tav>
                                        <p:tav tm="100000">
                                          <p:val>
                                            <p:strVal val="#ppt_x"/>
                                          </p:val>
                                        </p:tav>
                                      </p:tavLst>
                                    </p:anim>
                                    <p:anim calcmode="lin" valueType="num">
                                      <p:cBhvr additive="base">
                                        <p:cTn id="13" dur="500" fill="hold"/>
                                        <p:tgtEl>
                                          <p:spTgt spid="112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
          <p:cNvSpPr txBox="1">
            <a:spLocks noChangeArrowheads="1"/>
          </p:cNvSpPr>
          <p:nvPr/>
        </p:nvSpPr>
        <p:spPr bwMode="auto">
          <a:xfrm>
            <a:off x="2484319" y="299561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solidFill>
                  <a:srgbClr val="FF0000"/>
                </a:solidFill>
                <a:latin typeface="黑体" panose="02010609060101010101" charset="-122"/>
                <a:ea typeface="黑体" panose="02010609060101010101" charset="-122"/>
              </a:rPr>
              <a:t>活动（二）：谋求持久和平</a:t>
            </a:r>
            <a:endParaRPr lang="zh-CN" altLang="en-US" sz="3200" b="1">
              <a:solidFill>
                <a:srgbClr val="FF0000"/>
              </a:solidFill>
              <a:latin typeface="黑体" panose="02010609060101010101" charset="-122"/>
              <a:ea typeface="黑体" panose="02010609060101010101" charset="-122"/>
            </a:endParaRPr>
          </a:p>
        </p:txBody>
      </p:sp>
      <p:sp>
        <p:nvSpPr>
          <p:cNvPr id="14339" name="AutoShape 2"/>
          <p:cNvSpPr>
            <a:spLocks noChangeArrowheads="1"/>
          </p:cNvSpPr>
          <p:nvPr/>
        </p:nvSpPr>
        <p:spPr bwMode="auto">
          <a:xfrm>
            <a:off x="239122" y="836614"/>
            <a:ext cx="6157896" cy="10763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1000">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7760" y="1412875"/>
            <a:ext cx="957119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材料一    由于第二次世界大战的惨烈，根据雅尔塔会议协定，为了维护国际和平与安全，中、英、美、苏、法为首的同盟国在1945年10月24日发起成立了联合国，中、美、苏、英、法则成为了安理会常任理事国。1948年以来，安理会共授权进行了60余项维和行动。另外，联合国还先后组织制定了从不扩散核武器到和平利用外层空间等数百个国际条约。</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916">
                                            <p:txEl>
                                              <p:pRg st="0" end="0"/>
                                            </p:txEl>
                                          </p:spTgt>
                                        </p:tgtEl>
                                        <p:attrNameLst>
                                          <p:attrName>style.visibility</p:attrName>
                                        </p:attrNameLst>
                                      </p:cBhvr>
                                      <p:to>
                                        <p:strVal val="visible"/>
                                      </p:to>
                                    </p:set>
                                    <p:animEffect transition="in" filter="blinds(horizontal)">
                                      <p:cBhvr>
                                        <p:cTn id="12" dur="500"/>
                                        <p:tgtEl>
                                          <p:spTgt spid="389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925665" y="1009650"/>
            <a:ext cx="8819969"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path" presetSubtype="0" accel="50000" decel="50000" fill="hold" nodeType="clickEffect">
                                  <p:stCondLst>
                                    <p:cond delay="0"/>
                                  </p:stCondLst>
                                  <p:childTnLst>
                                    <p:animMotion origin="layout" path="M 0 0 L 0.073 -0.073 L 0.177 -0.073 L 0.25 0 L 0.25 0.104 L 0.177 0.177 L 0.073 0.177 L 0 0.104 L 0 0 Z" pathEditMode="relative" rAng="0" ptsTypes="">
                                      <p:cBhvr>
                                        <p:cTn id="6" dur="2000" fill="hold"/>
                                        <p:tgtEl>
                                          <p:spTgt spid="15362"/>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487631" y="1196975"/>
            <a:ext cx="956907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材料二    联合国维持和平部队是根据有关联合国决议建立的跨国界的特种部队。第一支联合国维持和平部队，成立于1956年苏伊士危机之际。它受联合国大会或安全理事会的委派，活跃于国际上有冲突的地区。维和部队士兵头戴天蓝色钢盔或蓝色贝雷帽，上有联合国英文缩写“UN”，臂章缀有“地球与橄榄枝”图案。</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1" nodeType="clickEffect">
                                  <p:stCondLst>
                                    <p:cond delay="0"/>
                                  </p:stCondLst>
                                  <p:childTnLst>
                                    <p:set>
                                      <p:cBhvr>
                                        <p:cTn id="11" dur="1000" fill="hold">
                                          <p:stCondLst>
                                            <p:cond delay="0"/>
                                          </p:stCondLst>
                                        </p:cTn>
                                        <p:tgtEl>
                                          <p:spTgt spid="38916"/>
                                        </p:tgtEl>
                                        <p:attrNameLst>
                                          <p:attrName>style.visibility</p:attrName>
                                        </p:attrNameLst>
                                      </p:cBhvr>
                                      <p:to>
                                        <p:strVal val="visible"/>
                                      </p:to>
                                    </p:set>
                                    <p:animEffect transition="in" filter="wheel(1)">
                                      <p:cBhvr>
                                        <p:cTn id="12" dur="1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7760" y="1373188"/>
            <a:ext cx="957119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zh-CN" sz="2400" b="1">
                <a:ea typeface="黑体" panose="02010609060101010101" charset="-122"/>
              </a:rPr>
              <a:t>材料三    截至2013年11月底，中国“蓝盔”部队已参加了中国共参与联合国18项维和行动，共派出维和士兵九千多名，在维护世界和平方面做出了应有的贡献。11名军（警）官和5名士兵在执行维和任务中牺牲。我军共有10支维和分队1546人部署在4个联合国任务区，是联合国安理会常任理事国中派出维和官兵最多的国家之一。</a:t>
            </a:r>
            <a:endParaRPr lang="zh-CN" altLang="zh-CN"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2" nodeType="clickEffect">
                                  <p:stCondLst>
                                    <p:cond delay="0"/>
                                  </p:stCondLst>
                                  <p:childTnLst>
                                    <p:set>
                                      <p:cBhvr>
                                        <p:cTn id="16" dur="500" fill="hold">
                                          <p:stCondLst>
                                            <p:cond delay="0"/>
                                          </p:stCondLst>
                                        </p:cTn>
                                        <p:tgtEl>
                                          <p:spTgt spid="38916"/>
                                        </p:tgtEl>
                                        <p:attrNameLst>
                                          <p:attrName>style.visibility</p:attrName>
                                        </p:attrNameLst>
                                      </p:cBhvr>
                                      <p:to>
                                        <p:strVal val="visible"/>
                                      </p:to>
                                    </p:set>
                                    <p:anim calcmode="lin" valueType="num">
                                      <p:cBhvr additive="base">
                                        <p:cTn id="17" dur="500" fill="hold"/>
                                        <p:tgtEl>
                                          <p:spTgt spid="38916"/>
                                        </p:tgtEl>
                                        <p:attrNameLst>
                                          <p:attrName>ppt_x</p:attrName>
                                        </p:attrNameLst>
                                      </p:cBhvr>
                                      <p:tavLst>
                                        <p:tav tm="0">
                                          <p:val>
                                            <p:strVal val="#ppt_x"/>
                                          </p:val>
                                        </p:tav>
                                        <p:tav tm="100000">
                                          <p:val>
                                            <p:strVal val="#ppt_x"/>
                                          </p:val>
                                        </p:tav>
                                      </p:tavLst>
                                    </p:anim>
                                    <p:anim calcmode="lin" valueType="num">
                                      <p:cBhvr additive="base">
                                        <p:cTn id="18"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P spid="38916" grpId="2"/>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3"/>
          <p:cNvSpPr txBox="1">
            <a:spLocks noChangeArrowheads="1"/>
          </p:cNvSpPr>
          <p:nvPr/>
        </p:nvSpPr>
        <p:spPr bwMode="auto">
          <a:xfrm>
            <a:off x="1485514" y="3357564"/>
            <a:ext cx="921568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1600" b="1">
                <a:ea typeface="黑体" panose="02010609060101010101" charset="-122"/>
              </a:rPr>
              <a:t> </a:t>
            </a:r>
            <a:r>
              <a:rPr lang="zh-CN" altLang="zh-CN" sz="2000" b="1">
                <a:ea typeface="黑体" panose="02010609060101010101" charset="-122"/>
              </a:rPr>
              <a:t>    小结：材料一说明了成立联合国，不断建立健全维护和平的机制；材料二说明了人类运用派驻维和部队等多种方式维护和平，为实现和平不断进行新的探素。材料三说明中国主动承相维护世界和平的责任，为维护世界和平作出重要贡献。三则材料共同表明了当今世界，人们越来越致力于以和平谈判代替武力解决争端。</a:t>
            </a:r>
            <a:endParaRPr lang="zh-CN" altLang="zh-CN" sz="2000" b="1">
              <a:ea typeface="黑体" panose="02010609060101010101" charset="-122"/>
            </a:endParaRPr>
          </a:p>
        </p:txBody>
      </p:sp>
      <p:sp>
        <p:nvSpPr>
          <p:cNvPr id="18435" name="文本框 4"/>
          <p:cNvSpPr txBox="1">
            <a:spLocks noChangeArrowheads="1"/>
          </p:cNvSpPr>
          <p:nvPr/>
        </p:nvSpPr>
        <p:spPr bwMode="auto">
          <a:xfrm>
            <a:off x="1199839" y="2349500"/>
            <a:ext cx="703750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solidFill>
                  <a:srgbClr val="FF0000"/>
                </a:solidFill>
                <a:ea typeface="黑体" panose="02010609060101010101" charset="-122"/>
              </a:rPr>
              <a:t>探究：以上三则材料分别说明了哪些观点？</a:t>
            </a:r>
            <a:endParaRPr lang="zh-CN" altLang="en-US" sz="2800" b="1">
              <a:solidFill>
                <a:srgbClr val="FF0000"/>
              </a:solidFill>
              <a:ea typeface="黑体" panose="02010609060101010101" charset="-122"/>
            </a:endParaRPr>
          </a:p>
        </p:txBody>
      </p:sp>
      <p:sp>
        <p:nvSpPr>
          <p:cNvPr id="2" name="矩形 1"/>
          <p:cNvSpPr/>
          <p:nvPr/>
        </p:nvSpPr>
        <p:spPr>
          <a:xfrm rot="1439234">
            <a:off x="10161372" y="1484354"/>
            <a:ext cx="1210588" cy="70788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buFontTx/>
              <a:buNone/>
              <a:defRPr/>
            </a:pPr>
            <a:r>
              <a:rPr lang="zh-CN" altLang="en-US" sz="4000" dirty="0">
                <a:ln w="11430"/>
                <a:solidFill>
                  <a:srgbClr val="FF0000"/>
                </a:solidFill>
                <a:effectLst>
                  <a:outerShdw blurRad="50800" dist="39000" dir="5460000" algn="tl">
                    <a:srgbClr val="000000">
                      <a:alpha val="38000"/>
                    </a:srgbClr>
                  </a:outerShdw>
                </a:effectLst>
                <a:latin typeface="Arial" panose="020B0604020202020204" pitchFamily="34" charset="0"/>
              </a:rPr>
              <a:t>讨论</a:t>
            </a:r>
            <a:endParaRPr lang="zh-CN" altLang="en-US" sz="4000" dirty="0">
              <a:ln w="11430"/>
              <a:solidFill>
                <a:srgbClr val="FF0000"/>
              </a:solidFill>
              <a:effectLst>
                <a:outerShdw blurRad="50800" dist="39000" dir="5460000" algn="tl">
                  <a:srgbClr val="000000">
                    <a:alpha val="38000"/>
                  </a:srgbClr>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8434"/>
                                        </p:tgtEl>
                                        <p:attrNameLst>
                                          <p:attrName>style.visibility</p:attrName>
                                        </p:attrNameLst>
                                      </p:cBhvr>
                                      <p:to>
                                        <p:strVal val="visible"/>
                                      </p:to>
                                    </p:set>
                                    <p:animEffect transition="in" filter="strips(downLeft)">
                                      <p:cBhvr>
                                        <p:cTn id="12"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9461"/>
          <p:cNvSpPr txBox="1">
            <a:spLocks noChangeArrowheads="1"/>
          </p:cNvSpPr>
          <p:nvPr/>
        </p:nvSpPr>
        <p:spPr bwMode="auto">
          <a:xfrm>
            <a:off x="1967988" y="2349501"/>
            <a:ext cx="58464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探究二  推动可持续发展</a:t>
            </a:r>
            <a:endParaRPr lang="zh-CN" altLang="en-US" sz="4000" b="1">
              <a:solidFill>
                <a:srgbClr val="FF0000"/>
              </a:solidFill>
              <a:latin typeface="黑体" panose="02010609060101010101" charset="-122"/>
              <a:ea typeface="黑体" panose="02010609060101010101" charset="-122"/>
            </a:endParaRPr>
          </a:p>
        </p:txBody>
      </p:sp>
      <p:sp>
        <p:nvSpPr>
          <p:cNvPr id="19459" name="文本框 1"/>
          <p:cNvSpPr txBox="1">
            <a:spLocks noChangeArrowheads="1"/>
          </p:cNvSpPr>
          <p:nvPr/>
        </p:nvSpPr>
        <p:spPr bwMode="auto">
          <a:xfrm>
            <a:off x="863376" y="3573464"/>
            <a:ext cx="1108633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活动（三）  探究制约贫困国家发展的因素</a:t>
            </a:r>
            <a:endParaRPr lang="zh-CN" altLang="en-US" sz="3200" b="1">
              <a:latin typeface="黑体" panose="02010609060101010101" charset="-122"/>
              <a:ea typeface="黑体" panose="02010609060101010101" charset="-122"/>
            </a:endParaRPr>
          </a:p>
        </p:txBody>
      </p:sp>
      <p:sp>
        <p:nvSpPr>
          <p:cNvPr id="20484" name="AutoShape 2"/>
          <p:cNvSpPr>
            <a:spLocks noChangeArrowheads="1"/>
          </p:cNvSpPr>
          <p:nvPr/>
        </p:nvSpPr>
        <p:spPr bwMode="auto">
          <a:xfrm>
            <a:off x="431688" y="692150"/>
            <a:ext cx="5470159" cy="86518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ox(in)">
                                      <p:cBhvr>
                                        <p:cTn id="7" dur="20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randombar(horizontal)">
                                      <p:cBhvr>
                                        <p:cTn id="12" dur="5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TOJKJ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26589" y="1628775"/>
            <a:ext cx="8654912"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timgCAIL1LA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255" y="981076"/>
            <a:ext cx="7262508"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path" presetSubtype="0" accel="50000" decel="50000" fill="hold" nodeType="clickEffect">
                                  <p:stCondLst>
                                    <p:cond delay="0"/>
                                  </p:stCondLst>
                                  <p:childTnLst>
                                    <p:animMotion origin="layout" path="M 0 0 L 0.125 0.216 L -0.125 0.216 L 0 0 Z" pathEditMode="relative" rAng="0" ptsTypes="">
                                      <p:cBhvr>
                                        <p:cTn id="6" dur="2000" fill="hold"/>
                                        <p:tgtEl>
                                          <p:spTgt spid="2"/>
                                        </p:tgtEl>
                                        <p:attrNameLst>
                                          <p:attrName>ppt_x</p:attrName>
                                          <p:attrName>ppt_y</p:attrName>
                                        </p:attrNameLst>
                                      </p:cBhvr>
                                      <p:rCtr x="0" y="0"/>
                                    </p:animMotion>
                                  </p:childTnLst>
                                </p:cTn>
                              </p:par>
                            </p:childTnLst>
                          </p:cTn>
                        </p:par>
                      </p:childTnLst>
                    </p:cTn>
                  </p:par>
                  <p:par>
                    <p:cTn id="7" fill="hold">
                      <p:stCondLst>
                        <p:cond delay="indefinite"/>
                      </p:stCondLst>
                      <p:childTnLst>
                        <p:par>
                          <p:cTn id="8" fill="hold">
                            <p:stCondLst>
                              <p:cond delay="0"/>
                            </p:stCondLst>
                            <p:childTnLst>
                              <p:par>
                                <p:cTn id="9" presetID="3" presetClass="path" presetSubtype="0" accel="50000" decel="50000" fill="hold" nodeType="clickEffect">
                                  <p:stCondLst>
                                    <p:cond delay="0"/>
                                  </p:stCondLst>
                                  <p:childTnLst>
                                    <p:animMotion origin="layout" path="M 0 0 L 0.125 -0.084 L 0.25 0 L 0.125 0.084 L 0 0 Z" pathEditMode="relative" rAng="0" ptsTypes="">
                                      <p:cBhvr>
                                        <p:cTn id="10" dur="2000" fill="hold"/>
                                        <p:tgtEl>
                                          <p:spTgt spid="3"/>
                                        </p:tgtEl>
                                        <p:attrNameLst>
                                          <p:attrName>ppt_x</p:attrName>
                                          <p:attrName>ppt_y</p:attrName>
                                        </p:attrNameLst>
                                      </p:cBhvr>
                                      <p:rCtr x="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
          <p:cNvGrpSpPr/>
          <p:nvPr>
            <p:custDataLst>
              <p:tags r:id="rId1"/>
            </p:custDataLst>
          </p:nvPr>
        </p:nvGrpSpPr>
        <p:grpSpPr bwMode="auto">
          <a:xfrm>
            <a:off x="242507" y="539751"/>
            <a:ext cx="2312068" cy="1066165"/>
            <a:chOff x="0" y="0"/>
            <a:chExt cx="1557337" cy="900112"/>
          </a:xfrm>
          <a:solidFill>
            <a:srgbClr val="00B050"/>
          </a:solidFill>
        </p:grpSpPr>
        <p:grpSp>
          <p:nvGrpSpPr>
            <p:cNvPr id="5" name="组合 4"/>
            <p:cNvGrpSpPr/>
            <p:nvPr/>
          </p:nvGrpSpPr>
          <p:grpSpPr bwMode="auto">
            <a:xfrm>
              <a:off x="35719" y="0"/>
              <a:ext cx="1493837" cy="900112"/>
              <a:chOff x="0" y="0"/>
              <a:chExt cx="1493837" cy="900112"/>
            </a:xfrm>
            <a:grpFill/>
          </p:grpSpPr>
          <p:sp>
            <p:nvSpPr>
              <p:cNvPr id="7" name="任意多边形 23"/>
              <p:cNvSpPr/>
              <p:nvPr/>
            </p:nvSpPr>
            <p:spPr bwMode="auto">
              <a:xfrm>
                <a:off x="212725" y="758825"/>
                <a:ext cx="350837" cy="141287"/>
              </a:xfrm>
              <a:custGeom>
                <a:avLst/>
                <a:gdLst>
                  <a:gd name="T0" fmla="*/ 132234 w 353060"/>
                  <a:gd name="T1" fmla="*/ 0 h 126326"/>
                  <a:gd name="T2" fmla="*/ 353060 w 353060"/>
                  <a:gd name="T3" fmla="*/ 126326 h 126326"/>
                  <a:gd name="T4" fmla="*/ 0 w 353060"/>
                  <a:gd name="T5" fmla="*/ 39204 h 126326"/>
                  <a:gd name="T6" fmla="*/ 132234 w 353060"/>
                  <a:gd name="T7" fmla="*/ 0 h 126326"/>
                </a:gdLst>
                <a:ahLst/>
                <a:cxnLst>
                  <a:cxn ang="0">
                    <a:pos x="T0" y="T1"/>
                  </a:cxn>
                  <a:cxn ang="0">
                    <a:pos x="T2" y="T3"/>
                  </a:cxn>
                  <a:cxn ang="0">
                    <a:pos x="T4" y="T5"/>
                  </a:cxn>
                  <a:cxn ang="0">
                    <a:pos x="T6" y="T7"/>
                  </a:cxn>
                </a:cxnLst>
                <a:rect l="0" t="0" r="r" b="b"/>
                <a:pathLst>
                  <a:path w="353060" h="126326">
                    <a:moveTo>
                      <a:pt x="132234" y="0"/>
                    </a:moveTo>
                    <a:lnTo>
                      <a:pt x="353060" y="126326"/>
                    </a:lnTo>
                    <a:lnTo>
                      <a:pt x="0" y="39204"/>
                    </a:lnTo>
                    <a:lnTo>
                      <a:pt x="132234" y="0"/>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8" name="任意多边形 22"/>
              <p:cNvSpPr/>
              <p:nvPr/>
            </p:nvSpPr>
            <p:spPr bwMode="auto">
              <a:xfrm>
                <a:off x="95250" y="427037"/>
                <a:ext cx="269875" cy="376238"/>
              </a:xfrm>
              <a:custGeom>
                <a:avLst/>
                <a:gdLst>
                  <a:gd name="T0" fmla="*/ 0 w 420624"/>
                  <a:gd name="T1" fmla="*/ 54864 h 585216"/>
                  <a:gd name="T2" fmla="*/ 192024 w 420624"/>
                  <a:gd name="T3" fmla="*/ 585216 h 585216"/>
                  <a:gd name="T4" fmla="*/ 393192 w 420624"/>
                  <a:gd name="T5" fmla="*/ 521208 h 585216"/>
                  <a:gd name="T6" fmla="*/ 420624 w 420624"/>
                  <a:gd name="T7" fmla="*/ 0 h 585216"/>
                  <a:gd name="T8" fmla="*/ 0 w 420624"/>
                  <a:gd name="T9" fmla="*/ 54864 h 585216"/>
                </a:gdLst>
                <a:ahLst/>
                <a:cxnLst>
                  <a:cxn ang="0">
                    <a:pos x="T0" y="T1"/>
                  </a:cxn>
                  <a:cxn ang="0">
                    <a:pos x="T2" y="T3"/>
                  </a:cxn>
                  <a:cxn ang="0">
                    <a:pos x="T4" y="T5"/>
                  </a:cxn>
                  <a:cxn ang="0">
                    <a:pos x="T6" y="T7"/>
                  </a:cxn>
                  <a:cxn ang="0">
                    <a:pos x="T8" y="T9"/>
                  </a:cxn>
                </a:cxnLst>
                <a:rect l="0" t="0" r="r" b="b"/>
                <a:pathLst>
                  <a:path w="420624" h="585216">
                    <a:moveTo>
                      <a:pt x="0" y="54864"/>
                    </a:moveTo>
                    <a:lnTo>
                      <a:pt x="192024" y="585216"/>
                    </a:lnTo>
                    <a:lnTo>
                      <a:pt x="393192" y="521208"/>
                    </a:lnTo>
                    <a:lnTo>
                      <a:pt x="420624" y="0"/>
                    </a:lnTo>
                    <a:lnTo>
                      <a:pt x="0" y="54864"/>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sp>
            <p:nvSpPr>
              <p:cNvPr id="9" name="任意多边形 21"/>
              <p:cNvSpPr/>
              <p:nvPr/>
            </p:nvSpPr>
            <p:spPr bwMode="auto">
              <a:xfrm>
                <a:off x="0" y="0"/>
                <a:ext cx="1493837" cy="627062"/>
              </a:xfrm>
              <a:custGeom>
                <a:avLst/>
                <a:gdLst>
                  <a:gd name="T0" fmla="*/ 45720 w 4562856"/>
                  <a:gd name="T1" fmla="*/ 475488 h 1911096"/>
                  <a:gd name="T2" fmla="*/ 4562856 w 4562856"/>
                  <a:gd name="T3" fmla="*/ 0 h 1911096"/>
                  <a:gd name="T4" fmla="*/ 4178808 w 4562856"/>
                  <a:gd name="T5" fmla="*/ 1417320 h 1911096"/>
                  <a:gd name="T6" fmla="*/ 0 w 4562856"/>
                  <a:gd name="T7" fmla="*/ 1911096 h 1911096"/>
                  <a:gd name="T8" fmla="*/ 45720 w 4562856"/>
                  <a:gd name="T9" fmla="*/ 475488 h 1911096"/>
                </a:gdLst>
                <a:ahLst/>
                <a:cxnLst>
                  <a:cxn ang="0">
                    <a:pos x="T0" y="T1"/>
                  </a:cxn>
                  <a:cxn ang="0">
                    <a:pos x="T2" y="T3"/>
                  </a:cxn>
                  <a:cxn ang="0">
                    <a:pos x="T4" y="T5"/>
                  </a:cxn>
                  <a:cxn ang="0">
                    <a:pos x="T6" y="T7"/>
                  </a:cxn>
                  <a:cxn ang="0">
                    <a:pos x="T8" y="T9"/>
                  </a:cxn>
                </a:cxnLst>
                <a:rect l="0" t="0" r="r" b="b"/>
                <a:pathLst>
                  <a:path w="4562856" h="1911096">
                    <a:moveTo>
                      <a:pt x="45720" y="475488"/>
                    </a:moveTo>
                    <a:lnTo>
                      <a:pt x="4562856" y="0"/>
                    </a:lnTo>
                    <a:lnTo>
                      <a:pt x="4178808" y="1417320"/>
                    </a:lnTo>
                    <a:lnTo>
                      <a:pt x="0" y="1911096"/>
                    </a:lnTo>
                    <a:lnTo>
                      <a:pt x="45720" y="475488"/>
                    </a:lnTo>
                    <a:close/>
                  </a:path>
                </a:pathLst>
              </a:custGeom>
              <a:grpFill/>
              <a:ln>
                <a:noFill/>
              </a:ln>
            </p:spPr>
            <p:txBody>
              <a:bodyPr lIns="0" tIns="0" rIns="0" bIns="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sym typeface="Arial" panose="020B0604020202020204" pitchFamily="34" charset="0"/>
                </a:endParaRPr>
              </a:p>
            </p:txBody>
          </p:sp>
        </p:grpSp>
        <p:sp>
          <p:nvSpPr>
            <p:cNvPr id="6" name="任意多边形 37"/>
            <p:cNvSpPr>
              <a:spLocks noChangeArrowheads="1"/>
            </p:cNvSpPr>
            <p:nvPr/>
          </p:nvSpPr>
          <p:spPr bwMode="auto">
            <a:xfrm rot="21196639">
              <a:off x="0" y="27127"/>
              <a:ext cx="1557337" cy="465137"/>
            </a:xfrm>
            <a:custGeom>
              <a:avLst/>
              <a:gdLst>
                <a:gd name="T0" fmla="*/ 130646 w 2353768"/>
                <a:gd name="T1" fmla="*/ 1553 h 703073"/>
                <a:gd name="T2" fmla="*/ 115609 w 2353768"/>
                <a:gd name="T3" fmla="*/ 38967 h 703073"/>
                <a:gd name="T4" fmla="*/ 0 w 2353768"/>
                <a:gd name="T5" fmla="*/ 39000 h 703073"/>
                <a:gd name="T6" fmla="*/ 5865 w 2353768"/>
                <a:gd name="T7" fmla="*/ 0 h 703073"/>
                <a:gd name="T8" fmla="*/ 0 60000 65536"/>
                <a:gd name="T9" fmla="*/ 0 60000 65536"/>
                <a:gd name="T10" fmla="*/ 0 60000 65536"/>
                <a:gd name="T11" fmla="*/ 0 60000 65536"/>
                <a:gd name="T12" fmla="*/ 0 w 2353768"/>
                <a:gd name="T13" fmla="*/ 0 h 703073"/>
                <a:gd name="T14" fmla="*/ 2353768 w 2353768"/>
                <a:gd name="T15" fmla="*/ 703073 h 703073"/>
              </a:gdLst>
              <a:ahLst/>
              <a:cxnLst>
                <a:cxn ang="T8">
                  <a:pos x="T0" y="T1"/>
                </a:cxn>
                <a:cxn ang="T9">
                  <a:pos x="T2" y="T3"/>
                </a:cxn>
                <a:cxn ang="T10">
                  <a:pos x="T4" y="T5"/>
                </a:cxn>
                <a:cxn ang="T11">
                  <a:pos x="T6" y="T7"/>
                </a:cxn>
              </a:cxnLst>
              <a:rect l="T12" t="T13" r="T14" b="T15"/>
              <a:pathLst>
                <a:path w="2353768" h="703073">
                  <a:moveTo>
                    <a:pt x="2353768" y="28003"/>
                  </a:moveTo>
                  <a:lnTo>
                    <a:pt x="2082849" y="702482"/>
                  </a:lnTo>
                  <a:lnTo>
                    <a:pt x="0" y="703073"/>
                  </a:lnTo>
                  <a:lnTo>
                    <a:pt x="105662" y="0"/>
                  </a:lnTo>
                  <a:lnTo>
                    <a:pt x="2353768" y="28003"/>
                  </a:lnTo>
                  <a:close/>
                </a:path>
              </a:pathLst>
            </a:custGeom>
            <a:grpFill/>
            <a:ln>
              <a:noFill/>
            </a:ln>
          </p:spPr>
          <p:txBody>
            <a:bodyPr lIns="0" tIns="0" rIns="0" bIns="0" anchor="ctr"/>
            <a:lstStyle>
              <a:lvl1pPr>
                <a:spcBef>
                  <a:spcPct val="20000"/>
                </a:spcBef>
                <a:buChar char="•"/>
                <a:defRPr sz="3200">
                  <a:solidFill>
                    <a:srgbClr val="856241"/>
                  </a:solidFill>
                  <a:latin typeface="Arial" panose="020B0604020202020204" pitchFamily="34" charset="0"/>
                  <a:ea typeface="黑体" panose="02010609060101010101" charset="-122"/>
                </a:defRPr>
              </a:lvl1pPr>
              <a:lvl2pPr marL="742950" indent="-285750">
                <a:spcBef>
                  <a:spcPct val="20000"/>
                </a:spcBef>
                <a:buChar char="–"/>
                <a:defRPr sz="2800">
                  <a:solidFill>
                    <a:srgbClr val="856241"/>
                  </a:solidFill>
                  <a:latin typeface="Arial" panose="020B0604020202020204" pitchFamily="34" charset="0"/>
                  <a:ea typeface="黑体" panose="02010609060101010101" charset="-122"/>
                </a:defRPr>
              </a:lvl2pPr>
              <a:lvl3pPr marL="1143000" indent="-228600">
                <a:spcBef>
                  <a:spcPct val="20000"/>
                </a:spcBef>
                <a:buChar char="•"/>
                <a:defRPr sz="2400">
                  <a:solidFill>
                    <a:srgbClr val="856241"/>
                  </a:solidFill>
                  <a:latin typeface="Arial" panose="020B0604020202020204" pitchFamily="34" charset="0"/>
                  <a:ea typeface="黑体" panose="02010609060101010101" charset="-122"/>
                </a:defRPr>
              </a:lvl3pPr>
              <a:lvl4pPr marL="1600200" indent="-228600">
                <a:spcBef>
                  <a:spcPct val="20000"/>
                </a:spcBef>
                <a:buChar char="–"/>
                <a:defRPr sz="2000">
                  <a:solidFill>
                    <a:srgbClr val="856241"/>
                  </a:solidFill>
                  <a:latin typeface="Arial" panose="020B0604020202020204" pitchFamily="34" charset="0"/>
                  <a:ea typeface="黑体" panose="02010609060101010101" charset="-122"/>
                </a:defRPr>
              </a:lvl4pPr>
              <a:lvl5pPr marL="2057400" indent="-228600">
                <a:spcBef>
                  <a:spcPct val="20000"/>
                </a:spcBef>
                <a:buChar char="»"/>
                <a:defRPr sz="2000">
                  <a:solidFill>
                    <a:srgbClr val="85624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har char="»"/>
                <a:defRPr sz="2000">
                  <a:solidFill>
                    <a:srgbClr val="856241"/>
                  </a:solidFill>
                  <a:latin typeface="Arial" panose="020B0604020202020204" pitchFamily="34" charset="0"/>
                  <a:ea typeface="黑体" panose="02010609060101010101"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3200" b="0" i="0" u="none" strike="noStrike" kern="1200" cap="none" spc="0" normalizeH="0" baseline="0" noProof="0" dirty="0">
                <a:ln>
                  <a:noFill/>
                </a:ln>
                <a:solidFill>
                  <a:schemeClr val="bg1"/>
                </a:solidFill>
                <a:effectLst/>
                <a:uLnTx/>
                <a:uFillTx/>
                <a:latin typeface="+mn-lt"/>
                <a:ea typeface="+mn-ea"/>
                <a:cs typeface="+mn-cs"/>
                <a:sym typeface="Arial" panose="020B0604020202020204" pitchFamily="34" charset="0"/>
              </a:endParaRPr>
            </a:p>
          </p:txBody>
        </p:sp>
      </p:grpSp>
      <p:sp>
        <p:nvSpPr>
          <p:cNvPr id="4" name="文本框 3"/>
          <p:cNvSpPr txBox="1"/>
          <p:nvPr/>
        </p:nvSpPr>
        <p:spPr>
          <a:xfrm>
            <a:off x="267266" y="619125"/>
            <a:ext cx="2263820" cy="583565"/>
          </a:xfrm>
          <a:prstGeom prst="rect">
            <a:avLst/>
          </a:prstGeom>
          <a:noFill/>
        </p:spPr>
        <p:txBody>
          <a:bodyPr wrap="square" rtlCol="0">
            <a:spAutoFit/>
          </a:bodyPr>
          <a:lstStyle/>
          <a:p>
            <a:r>
              <a:rPr lang="zh-CN" altLang="zh-CN" sz="3200" b="1">
                <a:solidFill>
                  <a:srgbClr val="FF0000"/>
                </a:solidFill>
                <a:latin typeface="+mn-ea"/>
                <a:ea typeface="+mn-ea"/>
              </a:rPr>
              <a:t>探究分享</a:t>
            </a:r>
            <a:endParaRPr lang="zh-CN" altLang="zh-CN" sz="3200" b="1">
              <a:solidFill>
                <a:srgbClr val="FF0000"/>
              </a:solidFill>
              <a:latin typeface="+mn-ea"/>
              <a:ea typeface="+mn-ea"/>
            </a:endParaRPr>
          </a:p>
        </p:txBody>
      </p:sp>
      <p:sp>
        <p:nvSpPr>
          <p:cNvPr id="2" name="文本框 1"/>
          <p:cNvSpPr txBox="1"/>
          <p:nvPr/>
        </p:nvSpPr>
        <p:spPr>
          <a:xfrm>
            <a:off x="82529" y="1202690"/>
            <a:ext cx="12023768" cy="3538220"/>
          </a:xfrm>
          <a:prstGeom prst="rect">
            <a:avLst/>
          </a:prstGeom>
          <a:noFill/>
          <a:ln w="12700" cmpd="sng">
            <a:solidFill>
              <a:schemeClr val="accent1">
                <a:shade val="50000"/>
              </a:schemeClr>
            </a:solidFill>
            <a:prstDash val="solid"/>
          </a:ln>
        </p:spPr>
        <p:txBody>
          <a:bodyPr wrap="square" rtlCol="0" anchor="t">
            <a:spAutoFit/>
          </a:bodyPr>
          <a:lstStyle/>
          <a:p>
            <a:pPr algn="ctr" eaLnBrk="1" latinLnBrk="0" hangingPunct="1">
              <a:lnSpc>
                <a:spcPct val="100000"/>
              </a:lnSpc>
            </a:pPr>
            <a:r>
              <a:rPr lang="en-US" altLang="zh-CN" sz="3200" dirty="0">
                <a:latin typeface="+mn-ea"/>
                <a:ea typeface="+mn-ea"/>
                <a:cs typeface="+mn-ea"/>
                <a:sym typeface="+mn-ea"/>
              </a:rPr>
              <a:t>    </a:t>
            </a:r>
            <a:r>
              <a:rPr lang="zh-CN" altLang="zh-CN" sz="3200" b="1" dirty="0">
                <a:latin typeface="+mn-ea"/>
                <a:ea typeface="+mn-ea"/>
                <a:cs typeface="+mn-ea"/>
                <a:sym typeface="+mn-ea"/>
              </a:rPr>
              <a:t>一双鞋子的旅行</a:t>
            </a:r>
            <a:endParaRPr lang="zh-CN" altLang="zh-CN" sz="3200" b="1" dirty="0">
              <a:latin typeface="+mn-ea"/>
              <a:ea typeface="+mn-ea"/>
              <a:cs typeface="+mn-ea"/>
              <a:sym typeface="+mn-ea"/>
            </a:endParaRPr>
          </a:p>
          <a:p>
            <a:pPr algn="l" eaLnBrk="1" latinLnBrk="0" hangingPunct="1">
              <a:lnSpc>
                <a:spcPct val="100000"/>
              </a:lnSpc>
            </a:pPr>
            <a:r>
              <a:rPr lang="en-US" altLang="zh-CN" sz="3200" b="1" dirty="0">
                <a:latin typeface="+mn-ea"/>
                <a:ea typeface="+mn-ea"/>
                <a:cs typeface="+mn-ea"/>
                <a:sym typeface="+mn-ea"/>
              </a:rPr>
              <a:t>1</a:t>
            </a:r>
            <a:r>
              <a:rPr lang="zh-CN" altLang="en-US" sz="3200" b="1" dirty="0">
                <a:latin typeface="+mn-ea"/>
                <a:ea typeface="+mn-ea"/>
                <a:cs typeface="+mn-ea"/>
                <a:sym typeface="+mn-ea"/>
              </a:rPr>
              <a:t>、</a:t>
            </a:r>
            <a:r>
              <a:rPr lang="zh-CN" altLang="zh-CN" sz="3200" b="1" dirty="0">
                <a:latin typeface="+mn-ea"/>
                <a:ea typeface="+mn-ea"/>
                <a:cs typeface="+mn-ea"/>
                <a:sym typeface="+mn-ea"/>
              </a:rPr>
              <a:t>德国研发中心的工作人员设计出鞋子的独特外观和功能，此时鞋子还只是一张设计图。</a:t>
            </a:r>
            <a:endParaRPr lang="zh-CN" altLang="zh-CN" sz="3200" b="1" dirty="0">
              <a:latin typeface="+mn-ea"/>
              <a:ea typeface="+mn-ea"/>
              <a:cs typeface="+mn-ea"/>
              <a:sym typeface="+mn-ea"/>
            </a:endParaRPr>
          </a:p>
          <a:p>
            <a:pPr algn="l" eaLnBrk="1" latinLnBrk="0" hangingPunct="1">
              <a:lnSpc>
                <a:spcPct val="100000"/>
              </a:lnSpc>
            </a:pPr>
            <a:r>
              <a:rPr lang="en-US" altLang="zh-CN" sz="3200" b="1" dirty="0">
                <a:latin typeface="+mn-ea"/>
                <a:ea typeface="+mn-ea"/>
                <a:cs typeface="+mn-ea"/>
                <a:sym typeface="+mn-ea"/>
              </a:rPr>
              <a:t>2</a:t>
            </a:r>
            <a:r>
              <a:rPr lang="zh-CN" altLang="en-US" sz="3200" b="1" dirty="0">
                <a:latin typeface="+mn-ea"/>
                <a:ea typeface="+mn-ea"/>
                <a:cs typeface="+mn-ea"/>
                <a:sym typeface="+mn-ea"/>
              </a:rPr>
              <a:t>、中</a:t>
            </a:r>
            <a:r>
              <a:rPr lang="zh-CN" altLang="zh-CN" sz="3200" b="1" dirty="0">
                <a:latin typeface="+mn-ea"/>
                <a:ea typeface="+mn-ea"/>
                <a:cs typeface="+mn-ea"/>
                <a:sym typeface="+mn-ea"/>
              </a:rPr>
              <a:t>国研发中心的工作人员则研究出鞋子的生产流程。</a:t>
            </a:r>
            <a:endParaRPr lang="zh-CN" altLang="zh-CN" sz="3200" b="1" dirty="0">
              <a:latin typeface="+mn-ea"/>
              <a:ea typeface="+mn-ea"/>
              <a:cs typeface="+mn-ea"/>
              <a:sym typeface="+mn-ea"/>
            </a:endParaRPr>
          </a:p>
          <a:p>
            <a:pPr algn="l" eaLnBrk="1" latinLnBrk="0" hangingPunct="1">
              <a:lnSpc>
                <a:spcPct val="100000"/>
              </a:lnSpc>
            </a:pPr>
            <a:r>
              <a:rPr lang="en-US" altLang="zh-CN" sz="3200" b="1" dirty="0">
                <a:latin typeface="+mn-ea"/>
                <a:ea typeface="+mn-ea"/>
                <a:cs typeface="+mn-ea"/>
                <a:sym typeface="+mn-ea"/>
              </a:rPr>
              <a:t>3</a:t>
            </a:r>
            <a:r>
              <a:rPr lang="zh-CN" altLang="en-US" sz="3200" b="1" dirty="0">
                <a:latin typeface="+mn-ea"/>
                <a:ea typeface="+mn-ea"/>
                <a:cs typeface="+mn-ea"/>
                <a:sym typeface="+mn-ea"/>
              </a:rPr>
              <a:t>、图纸和生产流程交给东南亚的一些国家，鞋子将在这些国家生产出来。</a:t>
            </a:r>
            <a:endParaRPr lang="zh-CN" altLang="en-US" sz="3200" b="1" dirty="0">
              <a:latin typeface="+mn-ea"/>
              <a:ea typeface="+mn-ea"/>
              <a:cs typeface="+mn-ea"/>
              <a:sym typeface="+mn-ea"/>
            </a:endParaRPr>
          </a:p>
          <a:p>
            <a:pPr algn="l" eaLnBrk="1" latinLnBrk="0" hangingPunct="1">
              <a:lnSpc>
                <a:spcPct val="100000"/>
              </a:lnSpc>
            </a:pPr>
            <a:r>
              <a:rPr lang="en-US" altLang="zh-CN" sz="3200" b="1" dirty="0">
                <a:latin typeface="+mn-ea"/>
                <a:ea typeface="+mn-ea"/>
                <a:cs typeface="+mn-ea"/>
                <a:sym typeface="+mn-ea"/>
              </a:rPr>
              <a:t>4</a:t>
            </a:r>
            <a:r>
              <a:rPr lang="zh-CN" altLang="en-US" sz="3200" b="1" dirty="0">
                <a:latin typeface="+mn-ea"/>
                <a:ea typeface="+mn-ea"/>
                <a:cs typeface="+mn-ea"/>
                <a:sym typeface="+mn-ea"/>
              </a:rPr>
              <a:t>、鞋子被装载一艘美国的货船并运往沙特，放在货架上出售。</a:t>
            </a:r>
            <a:endParaRPr lang="zh-CN" altLang="en-US" sz="3200" b="1" dirty="0">
              <a:latin typeface="+mn-ea"/>
              <a:ea typeface="+mn-ea"/>
              <a:cs typeface="+mn-ea"/>
              <a:sym typeface="+mn-ea"/>
            </a:endParaRPr>
          </a:p>
        </p:txBody>
      </p:sp>
      <p:sp>
        <p:nvSpPr>
          <p:cNvPr id="19" name="KSO_Shape"/>
          <p:cNvSpPr/>
          <p:nvPr/>
        </p:nvSpPr>
        <p:spPr>
          <a:xfrm>
            <a:off x="436767" y="4962525"/>
            <a:ext cx="9652661" cy="692150"/>
          </a:xfrm>
          <a:prstGeom prst="roundRect">
            <a:avLst>
              <a:gd name="adj" fmla="val 50000"/>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 </a:t>
            </a:r>
            <a:r>
              <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rPr>
              <a:t>思考：为什么一双鞋子会以这种方式进行？</a:t>
            </a:r>
            <a:endParaRPr kumimoji="0" lang="zh-CN" altLang="en-US" sz="3600" b="1" i="0" u="none" strike="noStrike" kern="1200" cap="none" spc="0" normalizeH="0" baseline="0" noProof="0" dirty="0">
              <a:ln>
                <a:noFill/>
              </a:ln>
              <a:solidFill>
                <a:srgbClr val="FF0000"/>
              </a:solidFill>
              <a:effectLst/>
              <a:uLnTx/>
              <a:uFillTx/>
              <a:latin typeface="+mn-ea"/>
              <a:cs typeface="等线" panose="02010600030101010101" charset="-122"/>
              <a:sym typeface="+mn-ea"/>
            </a:endParaRPr>
          </a:p>
        </p:txBody>
      </p:sp>
      <p:sp>
        <p:nvSpPr>
          <p:cNvPr id="10" name="矩形 15"/>
          <p:cNvSpPr/>
          <p:nvPr/>
        </p:nvSpPr>
        <p:spPr>
          <a:xfrm>
            <a:off x="436766" y="5822951"/>
            <a:ext cx="9652026" cy="583565"/>
          </a:xfrm>
          <a:prstGeom prst="rect">
            <a:avLst/>
          </a:prstGeom>
          <a:solidFill>
            <a:srgbClr val="FFFF00"/>
          </a:solidFill>
          <a:ln w="9525">
            <a:noFill/>
          </a:ln>
        </p:spPr>
        <p:txBody>
          <a:bodyPr wrap="square" anchor="t">
            <a:spAutoFit/>
          </a:bodyPr>
          <a:lstStyle/>
          <a:p>
            <a:pPr eaLnBrk="0" hangingPunct="0"/>
            <a:r>
              <a:rPr lang="zh-CN" altLang="zh-CN" sz="3200" b="1" dirty="0">
                <a:solidFill>
                  <a:srgbClr val="C00000"/>
                </a:solidFill>
                <a:latin typeface="宋体" panose="02010600030101010101" pitchFamily="2" charset="-122"/>
                <a:ea typeface="宋体" panose="02010600030101010101" pitchFamily="2" charset="-122"/>
              </a:rPr>
              <a:t>经济全球化的表现一：商品生产在全球范围内完成。</a:t>
            </a:r>
            <a:endParaRPr lang="zh-CN" altLang="zh-CN" sz="3200" b="1" dirty="0">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bldLvl="0" animBg="1"/>
      <p:bldP spid="10"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309877" y="1096963"/>
            <a:ext cx="956907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材料一    索马里内战是指非洲索马里联邦共和国国内爆发的武装冲突，始于1986年，延续至今。内战起因是反对索马里总统穆罕默德·西亚德·巴雷高压政策，后随之埃塞俄比亚、美国、基地组织等外部势力的加入，逐渐演变为地区性冲突。越来越多的暴力，令混乱的局面演变成为一场人道主义危机。270万人面临严重的饥饿威胁，逾50万人处于饥荒边缘，而国家则处于无政府状态。</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814705" y="1196976"/>
            <a:ext cx="1103765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400" b="1">
                <a:ea typeface="黑体" panose="02010609060101010101" charset="-122"/>
              </a:rPr>
              <a:t>        </a:t>
            </a:r>
            <a:r>
              <a:rPr lang="zh-CN" altLang="en-US" sz="2400" b="1">
                <a:ea typeface="黑体" panose="02010609060101010101" charset="-122"/>
              </a:rPr>
              <a:t>材料二    2013年12月15日，南苏丹总统卫队中来自丁卡族和努维尔族的士兵在首都朱巴发生枪战。南苏丹总统府次日发表声明称，15日晚和16日在朱巴发生的武装冲突是一起政变阴谋，其幕后策划者是2013年7月被解职的前副总统里克·马沙尔。这场冲突已经导致超过500人死亡。分析人士认为，南苏丹当前局势出现动荡，虽然直接原因似乎是该国领导层内部矛盾激化，但从更深层看，也与该国官员缺乏治国经验、部族影响力巨大、政府对军队缺乏控制等因素有着不容忽视的关系。</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54911" y="692151"/>
            <a:ext cx="5239502"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timg[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4412" y="692151"/>
            <a:ext cx="5004614"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descr="timg[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862" y="3644900"/>
            <a:ext cx="5495551"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19480" y="1844676"/>
            <a:ext cx="10749866"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a:ea typeface="黑体" panose="02010609060101010101" charset="-122"/>
              </a:rPr>
              <a:t>        </a:t>
            </a:r>
            <a:r>
              <a:rPr lang="zh-CN" altLang="zh-CN" sz="2800" b="1">
                <a:ea typeface="黑体" panose="02010609060101010101" charset="-122"/>
              </a:rPr>
              <a:t>材料三   据联合国世界粮食计划署统计，叙利亚7年战争让大约650万人食不果腹。尼日利亚博尔诺州（Borno）、约贝州（Yobe）和阿达马瓦州（Adamawa）总计520万人面临饥饿威胁。</a:t>
            </a:r>
            <a:endParaRPr lang="zh-CN" altLang="zh-CN"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3"/>
          <p:cNvSpPr txBox="1">
            <a:spLocks noChangeArrowheads="1"/>
          </p:cNvSpPr>
          <p:nvPr/>
        </p:nvSpPr>
        <p:spPr bwMode="auto">
          <a:xfrm>
            <a:off x="1199839" y="3644900"/>
            <a:ext cx="1065252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400" b="1">
                <a:ea typeface="黑体" panose="02010609060101010101" charset="-122"/>
              </a:rPr>
              <a:t>       小结：世界经济发展不平衡的现象日趋严重，频发的战争、恶劣的自然环境、落后的教育等请多因素导致贫困的国家越来越贫穷。最不发达国家深受贫困及其行生出来的饥饿、疾病、社会冲突、社会动荡等一系列问题的困扰。这些问题成为制约类发展的重要因素。</a:t>
            </a:r>
            <a:endParaRPr lang="zh-CN" altLang="zh-CN" sz="2400" b="1">
              <a:ea typeface="黑体" panose="02010609060101010101" charset="-122"/>
            </a:endParaRPr>
          </a:p>
        </p:txBody>
      </p:sp>
      <p:sp>
        <p:nvSpPr>
          <p:cNvPr id="24579" name="文本框 4"/>
          <p:cNvSpPr txBox="1">
            <a:spLocks noChangeArrowheads="1"/>
          </p:cNvSpPr>
          <p:nvPr/>
        </p:nvSpPr>
        <p:spPr bwMode="auto">
          <a:xfrm>
            <a:off x="1102497" y="1989139"/>
            <a:ext cx="104620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solidFill>
                  <a:srgbClr val="FF0000"/>
                </a:solidFill>
                <a:ea typeface="黑体" panose="02010609060101010101" charset="-122"/>
              </a:rPr>
              <a:t>       </a:t>
            </a:r>
            <a:r>
              <a:rPr lang="zh-CN" altLang="en-US" sz="2400" b="1">
                <a:solidFill>
                  <a:srgbClr val="FF0000"/>
                </a:solidFill>
                <a:ea typeface="黑体" panose="02010609060101010101" charset="-122"/>
              </a:rPr>
              <a:t>探究：消除贫困，是人类自古以来梦寐以求的目标，是各国人民追求幸福生活的基本权利，也是当今人类必须共同面对的发展课题。通过以上三则材料，可以看出制约贫困国家发展的因素有哪些？</a:t>
            </a:r>
            <a:endParaRPr lang="zh-CN" altLang="en-US" sz="2400" b="1">
              <a:solidFill>
                <a:srgbClr val="FF0000"/>
              </a:solidFill>
              <a:ea typeface="黑体" panose="02010609060101010101" charset="-122"/>
            </a:endParaRPr>
          </a:p>
        </p:txBody>
      </p:sp>
      <p:sp>
        <p:nvSpPr>
          <p:cNvPr id="26628" name="WordArt 10"/>
          <p:cNvSpPr>
            <a:spLocks noChangeArrowheads="1" noChangeShapeType="1" noTextEdit="1"/>
          </p:cNvSpPr>
          <p:nvPr/>
        </p:nvSpPr>
        <p:spPr bwMode="auto">
          <a:xfrm>
            <a:off x="622138" y="909639"/>
            <a:ext cx="2592242" cy="719137"/>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down)">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barn(inVertical)">
                                      <p:cBhvr>
                                        <p:cTn id="12"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1"/>
          <p:cNvSpPr txBox="1">
            <a:spLocks noChangeArrowheads="1"/>
          </p:cNvSpPr>
          <p:nvPr/>
        </p:nvSpPr>
        <p:spPr bwMode="auto">
          <a:xfrm>
            <a:off x="1870646" y="3090863"/>
            <a:ext cx="8718396"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solidFill>
                  <a:srgbClr val="FF0000"/>
                </a:solidFill>
                <a:latin typeface="黑体" panose="02010609060101010101" charset="-122"/>
                <a:ea typeface="黑体" panose="02010609060101010101" charset="-122"/>
              </a:rPr>
              <a:t>活动（四）  如何消除贫困与饥饿</a:t>
            </a:r>
            <a:endParaRPr lang="zh-CN" altLang="en-US" sz="3200" b="1">
              <a:solidFill>
                <a:srgbClr val="FF0000"/>
              </a:solidFill>
              <a:latin typeface="黑体" panose="02010609060101010101" charset="-122"/>
              <a:ea typeface="黑体" panose="02010609060101010101" charset="-122"/>
            </a:endParaRPr>
          </a:p>
        </p:txBody>
      </p:sp>
      <p:sp>
        <p:nvSpPr>
          <p:cNvPr id="27651" name="AutoShape 2"/>
          <p:cNvSpPr>
            <a:spLocks noChangeArrowheads="1"/>
          </p:cNvSpPr>
          <p:nvPr/>
        </p:nvSpPr>
        <p:spPr bwMode="auto">
          <a:xfrm>
            <a:off x="336463" y="836613"/>
            <a:ext cx="5374933" cy="8636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xit" presetSubtype="32" fill="hold" grpId="0" nodeType="clickEffect">
                                  <p:stCondLst>
                                    <p:cond delay="0"/>
                                  </p:stCondLst>
                                  <p:childTnLst>
                                    <p:animEffect transition="out" filter="diamond(out)">
                                      <p:cBhvr>
                                        <p:cTn id="6" dur="2000"/>
                                        <p:tgtEl>
                                          <p:spTgt spid="25602"/>
                                        </p:tgtEl>
                                      </p:cBhvr>
                                    </p:animEffect>
                                    <p:set>
                                      <p:cBhvr>
                                        <p:cTn id="7" dur="1" fill="hold">
                                          <p:stCondLst>
                                            <p:cond delay="1999"/>
                                          </p:stCondLst>
                                        </p:cTn>
                                        <p:tgtEl>
                                          <p:spTgt spid="256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67011" y="836613"/>
            <a:ext cx="9454804" cy="531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wheel(1)">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912047" y="1695451"/>
            <a:ext cx="1036473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a:ea typeface="黑体" panose="02010609060101010101" charset="-122"/>
              </a:rPr>
              <a:t>       材料   联合国世界粮食计划署（wFP）是联合国在全球开展粮食接助活动的机构。它的宗旨是帮助受国实现粮食自给，消灭饥饿和贫困。它的行动有：每年向2000万学龄儿童提供餐食克、食品换资产目、食品换培训项目等。</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diamond(in)">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540532" y="2492375"/>
            <a:ext cx="9107761"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b="1">
                <a:ea typeface="黑体" panose="02010609060101010101" charset="-122"/>
              </a:rPr>
              <a:t> </a:t>
            </a:r>
            <a:r>
              <a:rPr lang="zh-CN" altLang="en-US" sz="2000" b="1">
                <a:solidFill>
                  <a:srgbClr val="FF0000"/>
                </a:solidFill>
                <a:ea typeface="黑体" panose="02010609060101010101" charset="-122"/>
              </a:rPr>
              <a:t>         </a:t>
            </a:r>
            <a:r>
              <a:rPr lang="zh-CN" altLang="en-US" sz="3200" b="1">
                <a:solidFill>
                  <a:srgbClr val="FF0000"/>
                </a:solidFill>
                <a:ea typeface="黑体" panose="02010609060101010101" charset="-122"/>
              </a:rPr>
              <a:t>探究：联合国世界粮食计划署还可以采取些行动帮助贫困的人们解决饥饿问题？请写下你的方案。</a:t>
            </a:r>
            <a:endParaRPr lang="zh-CN" altLang="en-US" sz="3200" b="1">
              <a:solidFill>
                <a:srgbClr val="FF0000"/>
              </a:solidFill>
              <a:ea typeface="黑体" panose="02010609060101010101" charset="-122"/>
            </a:endParaRPr>
          </a:p>
        </p:txBody>
      </p:sp>
      <p:sp>
        <p:nvSpPr>
          <p:cNvPr id="30723" name="WordArt 10"/>
          <p:cNvSpPr>
            <a:spLocks noChangeArrowheads="1" noChangeShapeType="1" noTextEdit="1"/>
          </p:cNvSpPr>
          <p:nvPr/>
        </p:nvSpPr>
        <p:spPr bwMode="auto">
          <a:xfrm>
            <a:off x="336464" y="1125539"/>
            <a:ext cx="2592241" cy="719137"/>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3"/>
          <p:cNvSpPr txBox="1">
            <a:spLocks noChangeArrowheads="1"/>
          </p:cNvSpPr>
          <p:nvPr/>
        </p:nvSpPr>
        <p:spPr bwMode="auto">
          <a:xfrm>
            <a:off x="1007271" y="1844676"/>
            <a:ext cx="1026950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a:ea typeface="黑体" panose="02010609060101010101" charset="-122"/>
              </a:rPr>
              <a:t>    小结：如为灾区和难民提供粮食紧急援助；救济与重建；关注妇幼营养，从母亲怀孕到孩子第二个生日的这1000天的营养问题；与多个国家和国际非政府组织建立了合作关系，共同提供粮食援助，共同应对饥饿问题的根源。</a:t>
            </a:r>
            <a:endParaRPr lang="zh-CN" altLang="zh-CN"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linds(horizontal)">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u11ntitled"/>
          <p:cNvPicPr>
            <a:picLocks noChangeAspect="1"/>
          </p:cNvPicPr>
          <p:nvPr/>
        </p:nvPicPr>
        <p:blipFill>
          <a:blip r:embed="rId1"/>
          <a:stretch>
            <a:fillRect/>
          </a:stretch>
        </p:blipFill>
        <p:spPr>
          <a:xfrm>
            <a:off x="5963637" y="698500"/>
            <a:ext cx="5972524" cy="3059430"/>
          </a:xfrm>
          <a:prstGeom prst="rect">
            <a:avLst/>
          </a:prstGeom>
        </p:spPr>
      </p:pic>
      <p:pic>
        <p:nvPicPr>
          <p:cNvPr id="4" name="图片 3" descr="u=795175002,1355031662&amp;fm=26&amp;gp=0"/>
          <p:cNvPicPr>
            <a:picLocks noChangeAspect="1"/>
          </p:cNvPicPr>
          <p:nvPr/>
        </p:nvPicPr>
        <p:blipFill>
          <a:blip r:embed="rId2"/>
          <a:stretch>
            <a:fillRect/>
          </a:stretch>
        </p:blipFill>
        <p:spPr>
          <a:xfrm>
            <a:off x="213304" y="698500"/>
            <a:ext cx="5597972" cy="3059430"/>
          </a:xfrm>
          <a:prstGeom prst="rect">
            <a:avLst/>
          </a:prstGeom>
        </p:spPr>
      </p:pic>
      <p:sp>
        <p:nvSpPr>
          <p:cNvPr id="12" name="圆角矩形 11"/>
          <p:cNvSpPr/>
          <p:nvPr/>
        </p:nvSpPr>
        <p:spPr>
          <a:xfrm>
            <a:off x="74910" y="4974590"/>
            <a:ext cx="1943864" cy="1146810"/>
          </a:xfrm>
          <a:prstGeom prst="roundRect">
            <a:avLst>
              <a:gd name="adj" fmla="val 16667"/>
            </a:avLst>
          </a:prstGeom>
          <a:solidFill>
            <a:srgbClr val="FBE5D6"/>
          </a:solidFill>
          <a:ln w="9525" cap="flat" cmpd="sng">
            <a:solidFill>
              <a:srgbClr val="ADB9CA"/>
            </a:solidFill>
            <a:prstDash val="solid"/>
            <a:round/>
            <a:headEnd type="none" w="med" len="med"/>
            <a:tailEnd type="none" w="med" len="med"/>
          </a:ln>
        </p:spPr>
        <p:txBody>
          <a:bodyPr wrap="square" lIns="91440" tIns="45720" rIns="91440" bIns="45720" anchor="t"/>
          <a:lstStyle/>
          <a:p>
            <a:pPr defTabSz="914400">
              <a:buFont typeface="Arial" panose="020B0604020202020204" pitchFamily="34" charset="0"/>
              <a:buNone/>
            </a:pPr>
            <a:r>
              <a:rPr lang="zh-CN" altLang="en-US" sz="3200" b="1" dirty="0">
                <a:latin typeface="黑体" panose="02010609060101010101" charset="-122"/>
                <a:ea typeface="黑体" panose="02010609060101010101" charset="-122"/>
              </a:rPr>
              <a:t>经济全球</a:t>
            </a:r>
            <a:endParaRPr lang="zh-CN" altLang="en-US" sz="3200" b="1" dirty="0">
              <a:latin typeface="黑体" panose="02010609060101010101" charset="-122"/>
              <a:ea typeface="黑体" panose="02010609060101010101" charset="-122"/>
            </a:endParaRPr>
          </a:p>
          <a:p>
            <a:pPr defTabSz="914400">
              <a:buFont typeface="Arial" panose="020B0604020202020204" pitchFamily="34" charset="0"/>
              <a:buNone/>
            </a:pPr>
            <a:r>
              <a:rPr lang="zh-CN" altLang="en-US" sz="3200" b="1" dirty="0">
                <a:latin typeface="黑体" panose="02010609060101010101" charset="-122"/>
                <a:ea typeface="黑体" panose="02010609060101010101" charset="-122"/>
              </a:rPr>
              <a:t>化的表现</a:t>
            </a:r>
            <a:endParaRPr lang="zh-CN" altLang="en-US" sz="3200" b="1" dirty="0">
              <a:latin typeface="黑体" panose="02010609060101010101" charset="-122"/>
              <a:ea typeface="黑体" panose="02010609060101010101" charset="-122"/>
            </a:endParaRPr>
          </a:p>
        </p:txBody>
      </p:sp>
      <p:sp>
        <p:nvSpPr>
          <p:cNvPr id="16" name="右箭头 15"/>
          <p:cNvSpPr/>
          <p:nvPr/>
        </p:nvSpPr>
        <p:spPr>
          <a:xfrm>
            <a:off x="2018774" y="5133340"/>
            <a:ext cx="959870" cy="8293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5"/>
          <p:cNvSpPr/>
          <p:nvPr/>
        </p:nvSpPr>
        <p:spPr>
          <a:xfrm>
            <a:off x="2978645" y="4646295"/>
            <a:ext cx="1850543" cy="1568450"/>
          </a:xfrm>
          <a:prstGeom prst="rect">
            <a:avLst/>
          </a:prstGeom>
          <a:solidFill>
            <a:srgbClr val="FFFF00"/>
          </a:solidFill>
          <a:ln w="9525">
            <a:noFill/>
          </a:ln>
        </p:spPr>
        <p:txBody>
          <a:bodyPr wrap="square" anchor="t">
            <a:spAutoFit/>
          </a:bodyPr>
          <a:lstStyle/>
          <a:p>
            <a:pPr eaLnBrk="0" hangingPunct="0"/>
            <a:r>
              <a:rPr lang="zh-CN" altLang="zh-CN" sz="3200" b="1" dirty="0">
                <a:solidFill>
                  <a:srgbClr val="C00000"/>
                </a:solidFill>
                <a:latin typeface="宋体" panose="02010600030101010101" pitchFamily="2" charset="-122"/>
                <a:ea typeface="宋体" panose="02010600030101010101" pitchFamily="2" charset="-122"/>
              </a:rPr>
              <a:t>商品贸易</a:t>
            </a:r>
            <a:endParaRPr lang="zh-CN" altLang="zh-CN" sz="3200" b="1" dirty="0">
              <a:solidFill>
                <a:srgbClr val="C00000"/>
              </a:solidFill>
              <a:latin typeface="宋体" panose="02010600030101010101" pitchFamily="2" charset="-122"/>
              <a:ea typeface="宋体" panose="02010600030101010101" pitchFamily="2" charset="-122"/>
            </a:endParaRPr>
          </a:p>
          <a:p>
            <a:pPr eaLnBrk="0" hangingPunct="0"/>
            <a:r>
              <a:rPr lang="zh-CN" altLang="zh-CN" sz="3200" b="1" dirty="0">
                <a:solidFill>
                  <a:srgbClr val="C00000"/>
                </a:solidFill>
                <a:latin typeface="宋体" panose="02010600030101010101" pitchFamily="2" charset="-122"/>
                <a:ea typeface="宋体" panose="02010600030101010101" pitchFamily="2" charset="-122"/>
              </a:rPr>
              <a:t>在全球范</a:t>
            </a:r>
            <a:endParaRPr lang="zh-CN" altLang="zh-CN" sz="3200" b="1" dirty="0">
              <a:solidFill>
                <a:srgbClr val="C00000"/>
              </a:solidFill>
              <a:latin typeface="宋体" panose="02010600030101010101" pitchFamily="2" charset="-122"/>
              <a:ea typeface="宋体" panose="02010600030101010101" pitchFamily="2" charset="-122"/>
            </a:endParaRPr>
          </a:p>
          <a:p>
            <a:pPr eaLnBrk="0" hangingPunct="0"/>
            <a:r>
              <a:rPr lang="zh-CN" altLang="zh-CN" sz="3200" b="1" dirty="0">
                <a:solidFill>
                  <a:srgbClr val="C00000"/>
                </a:solidFill>
                <a:latin typeface="宋体" panose="02010600030101010101" pitchFamily="2" charset="-122"/>
                <a:ea typeface="宋体" panose="02010600030101010101" pitchFamily="2" charset="-122"/>
              </a:rPr>
              <a:t>围内进行</a:t>
            </a:r>
            <a:endParaRPr lang="zh-CN" altLang="zh-CN" sz="3200" b="1" dirty="0">
              <a:solidFill>
                <a:srgbClr val="C00000"/>
              </a:solidFill>
              <a:latin typeface="宋体" panose="02010600030101010101" pitchFamily="2" charset="-122"/>
              <a:ea typeface="宋体" panose="02010600030101010101" pitchFamily="2" charset="-122"/>
            </a:endParaRPr>
          </a:p>
        </p:txBody>
      </p:sp>
      <p:cxnSp>
        <p:nvCxnSpPr>
          <p:cNvPr id="10" name="直接连接符 9"/>
          <p:cNvCxnSpPr/>
          <p:nvPr/>
        </p:nvCxnSpPr>
        <p:spPr>
          <a:xfrm flipV="1">
            <a:off x="4829187" y="4646296"/>
            <a:ext cx="576430" cy="282575"/>
          </a:xfrm>
          <a:prstGeom prst="line">
            <a:avLst/>
          </a:prstGeom>
          <a:ln w="38100" cap="flat" cmpd="sng">
            <a:solidFill>
              <a:schemeClr val="tx1"/>
            </a:solidFill>
            <a:prstDash val="dash"/>
            <a:round/>
            <a:headEnd type="none" w="med" len="med"/>
            <a:tailEnd type="none" w="med" len="med"/>
          </a:ln>
        </p:spPr>
      </p:cxnSp>
      <p:cxnSp>
        <p:nvCxnSpPr>
          <p:cNvPr id="11" name="直接连接符 10"/>
          <p:cNvCxnSpPr/>
          <p:nvPr/>
        </p:nvCxnSpPr>
        <p:spPr>
          <a:xfrm>
            <a:off x="4859659" y="5739766"/>
            <a:ext cx="545958" cy="222885"/>
          </a:xfrm>
          <a:prstGeom prst="line">
            <a:avLst/>
          </a:prstGeom>
          <a:ln w="38100" cap="flat" cmpd="sng">
            <a:solidFill>
              <a:schemeClr val="tx1"/>
            </a:solidFill>
            <a:prstDash val="dash"/>
            <a:round/>
            <a:headEnd type="none" w="med" len="med"/>
            <a:tailEnd type="none" w="med" len="med"/>
          </a:ln>
        </p:spPr>
      </p:cxnSp>
      <p:sp>
        <p:nvSpPr>
          <p:cNvPr id="15" name="文本框 14"/>
          <p:cNvSpPr txBox="1"/>
          <p:nvPr/>
        </p:nvSpPr>
        <p:spPr>
          <a:xfrm>
            <a:off x="5503382" y="4057016"/>
            <a:ext cx="6432779" cy="1076325"/>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生产者：借助各种手段和渠道把商品销售到世界各地</a:t>
            </a:r>
            <a:endParaRPr lang="zh-CN" altLang="en-US" sz="3200" b="1">
              <a:solidFill>
                <a:srgbClr val="FF0000"/>
              </a:solidFill>
              <a:latin typeface="Calibri" panose="020F0502020204030204" charset="0"/>
              <a:ea typeface="宋体" panose="02010600030101010101" pitchFamily="2" charset="-122"/>
            </a:endParaRPr>
          </a:p>
        </p:txBody>
      </p:sp>
      <p:sp>
        <p:nvSpPr>
          <p:cNvPr id="6" name="文本框 5"/>
          <p:cNvSpPr txBox="1"/>
          <p:nvPr/>
        </p:nvSpPr>
        <p:spPr>
          <a:xfrm>
            <a:off x="5503382" y="5500371"/>
            <a:ext cx="6432779" cy="1076325"/>
          </a:xfrm>
          <a:prstGeom prst="rect">
            <a:avLst/>
          </a:prstGeom>
          <a:noFill/>
          <a:ln w="38100" cap="flat" cmpd="sng">
            <a:solidFill>
              <a:schemeClr val="tx1"/>
            </a:solidFill>
            <a:prstDash val="solid"/>
            <a:round/>
            <a:headEnd type="none" w="med" len="med"/>
            <a:tailEnd type="none" w="med" len="med"/>
          </a:ln>
        </p:spPr>
        <p:txBody>
          <a:bodyPr wrap="square" anchor="t">
            <a:spAutoFit/>
          </a:bodyPr>
          <a:lstStyle/>
          <a:p>
            <a:r>
              <a:rPr lang="zh-CN" altLang="en-US" sz="3200" b="1">
                <a:solidFill>
                  <a:srgbClr val="FF0000"/>
                </a:solidFill>
                <a:latin typeface="Calibri" panose="020F0502020204030204" charset="0"/>
                <a:ea typeface="宋体" panose="02010600030101010101" pitchFamily="2" charset="-122"/>
              </a:rPr>
              <a:t>消费者：可以购买到来自世界各地的商品</a:t>
            </a:r>
            <a:endParaRPr lang="zh-CN" altLang="en-US" sz="3200" b="1">
              <a:solidFill>
                <a:srgbClr val="FF0000"/>
              </a:solidFill>
              <a:latin typeface="Calibri" panose="020F050202020403020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6" grpId="0" bldLvl="0" animBg="1"/>
      <p:bldP spid="5" grpId="0" bldLvl="0" animBg="1"/>
      <p:bldP spid="15" grpId="0" bldLvl="0" animBg="1"/>
      <p:bldP spid="6"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文本框 99"/>
          <p:cNvSpPr txBox="1">
            <a:spLocks noChangeArrowheads="1"/>
          </p:cNvSpPr>
          <p:nvPr/>
        </p:nvSpPr>
        <p:spPr bwMode="auto">
          <a:xfrm>
            <a:off x="624255" y="2492375"/>
            <a:ext cx="1026950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667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b="1">
                <a:latin typeface="宋体" panose="02010600030101010101" pitchFamily="2" charset="-122"/>
              </a:rPr>
              <a:t>   1</a:t>
            </a:r>
            <a:r>
              <a:rPr lang="zh-CN" altLang="zh-CN" sz="3200" b="1">
                <a:latin typeface="宋体" panose="02010600030101010101" pitchFamily="2" charset="-122"/>
              </a:rPr>
              <a:t>、分组展示自主预习的内容，此部分可以一组展示，另一组负责评价，并予以补充完善。</a:t>
            </a:r>
            <a:endParaRPr lang="en-US" altLang="zh-CN" sz="3200" b="1">
              <a:latin typeface="宋体" panose="02010600030101010101" pitchFamily="2" charset="-122"/>
            </a:endParaRPr>
          </a:p>
          <a:p>
            <a:pPr eaLnBrk="1" hangingPunct="1"/>
            <a:r>
              <a:rPr lang="en-US" altLang="zh-CN" sz="3200" b="1">
                <a:latin typeface="宋体" panose="02010600030101010101" pitchFamily="2" charset="-122"/>
              </a:rPr>
              <a:t>    2</a:t>
            </a:r>
            <a:r>
              <a:rPr lang="zh-CN" altLang="zh-CN" sz="3200" b="1">
                <a:latin typeface="宋体" panose="02010600030101010101" pitchFamily="2" charset="-122"/>
              </a:rPr>
              <a:t>、合作探究部分，组与组之间展开竞争，评选优胜小组。</a:t>
            </a:r>
            <a:endParaRPr lang="zh-CN" altLang="en-US" sz="3200" b="1">
              <a:latin typeface="宋体" panose="02010600030101010101" pitchFamily="2" charset="-122"/>
            </a:endParaRPr>
          </a:p>
        </p:txBody>
      </p:sp>
      <p:sp>
        <p:nvSpPr>
          <p:cNvPr id="32771" name="AutoShape 2"/>
          <p:cNvSpPr>
            <a:spLocks noChangeArrowheads="1"/>
          </p:cNvSpPr>
          <p:nvPr/>
        </p:nvSpPr>
        <p:spPr bwMode="auto">
          <a:xfrm>
            <a:off x="239122" y="836614"/>
            <a:ext cx="6157896" cy="1074737"/>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交流展示     提升能力</a:t>
            </a:r>
            <a:endParaRPr lang="zh-CN" altLang="en-US" sz="2800" b="1">
              <a:solidFill>
                <a:schemeClr val="bg1"/>
              </a:solidFill>
            </a:endParaRPr>
          </a:p>
        </p:txBody>
      </p:sp>
    </p:spTree>
  </p:cSld>
  <p:clrMapOvr>
    <a:masterClrMapping/>
  </p:clrMapOvr>
  <p:transition spd="slow" advClick="0" advTm="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checkerboard(across)">
                                      <p:cBhvr>
                                        <p:cTn id="7"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框 3074"/>
          <p:cNvSpPr txBox="1">
            <a:spLocks noChangeArrowheads="1"/>
          </p:cNvSpPr>
          <p:nvPr/>
        </p:nvSpPr>
        <p:spPr bwMode="auto">
          <a:xfrm>
            <a:off x="7008575" y="3276600"/>
            <a:ext cx="43676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33795" name="文本框 3075"/>
          <p:cNvSpPr txBox="1">
            <a:spLocks noChangeArrowheads="1"/>
          </p:cNvSpPr>
          <p:nvPr/>
        </p:nvSpPr>
        <p:spPr bwMode="auto">
          <a:xfrm>
            <a:off x="6094413" y="2819401"/>
            <a:ext cx="4773956" cy="94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en-US" altLang="zh-CN">
              <a:latin typeface="Times New Roman" panose="02020603050405020304" pitchFamily="18" charset="0"/>
            </a:endParaRPr>
          </a:p>
          <a:p>
            <a:pPr eaLnBrk="1" hangingPunct="1">
              <a:spcBef>
                <a:spcPct val="50000"/>
              </a:spcBef>
            </a:pPr>
            <a:endParaRPr lang="en-US" altLang="zh-CN" sz="2400">
              <a:latin typeface="Times New Roman" panose="02020603050405020304" pitchFamily="18" charset="0"/>
            </a:endParaRPr>
          </a:p>
        </p:txBody>
      </p:sp>
      <p:sp>
        <p:nvSpPr>
          <p:cNvPr id="33796" name="文本框 3079"/>
          <p:cNvSpPr txBox="1">
            <a:spLocks noChangeArrowheads="1"/>
          </p:cNvSpPr>
          <p:nvPr/>
        </p:nvSpPr>
        <p:spPr bwMode="auto">
          <a:xfrm>
            <a:off x="5891266" y="4800600"/>
            <a:ext cx="477395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2400">
              <a:latin typeface="Times New Roman" panose="02020603050405020304" pitchFamily="18" charset="0"/>
            </a:endParaRPr>
          </a:p>
        </p:txBody>
      </p:sp>
      <p:sp>
        <p:nvSpPr>
          <p:cNvPr id="33797" name="WordArt 10"/>
          <p:cNvSpPr>
            <a:spLocks noChangeArrowheads="1" noChangeShapeType="1" noTextEdit="1"/>
          </p:cNvSpPr>
          <p:nvPr/>
        </p:nvSpPr>
        <p:spPr bwMode="auto">
          <a:xfrm>
            <a:off x="431688" y="836614"/>
            <a:ext cx="2592242" cy="719137"/>
          </a:xfrm>
          <a:prstGeom prst="rect">
            <a:avLst/>
          </a:prstGeom>
        </p:spPr>
        <p:txBody>
          <a:bodyPr wrap="none" fromWordArt="1">
            <a:prstTxWarp prst="textCascadeUp">
              <a:avLst>
                <a:gd name="adj" fmla="val 44444"/>
              </a:avLst>
            </a:prstTxWarp>
            <a:scene3d>
              <a:camera prst="legacyPerspectiveFront">
                <a:rot lat="20519985"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板书设计：</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pic>
        <p:nvPicPr>
          <p:cNvPr id="3277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1483" y="1844675"/>
            <a:ext cx="11405862"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5000" fill="hold">
                                          <p:stCondLst>
                                            <p:cond delay="0"/>
                                          </p:stCondLst>
                                        </p:cTn>
                                        <p:tgtEl>
                                          <p:spTgt spid="32774"/>
                                        </p:tgtEl>
                                        <p:attrNameLst>
                                          <p:attrName>style.visibility</p:attrName>
                                        </p:attrNameLst>
                                      </p:cBhvr>
                                      <p:to>
                                        <p:strVal val="visible"/>
                                      </p:to>
                                    </p:set>
                                    <p:anim calcmode="lin" valueType="num">
                                      <p:cBhvr additive="base">
                                        <p:cTn id="7" dur="5000" fill="hold"/>
                                        <p:tgtEl>
                                          <p:spTgt spid="32774"/>
                                        </p:tgtEl>
                                        <p:attrNameLst>
                                          <p:attrName>ppt_x</p:attrName>
                                        </p:attrNameLst>
                                      </p:cBhvr>
                                      <p:tavLst>
                                        <p:tav tm="0">
                                          <p:val>
                                            <p:strVal val="1+#ppt_w/2"/>
                                          </p:val>
                                        </p:tav>
                                        <p:tav tm="100000">
                                          <p:val>
                                            <p:strVal val="#ppt_x"/>
                                          </p:val>
                                        </p:tav>
                                      </p:tavLst>
                                    </p:anim>
                                    <p:anim calcmode="lin" valueType="num">
                                      <p:cBhvr additive="base">
                                        <p:cTn id="8" dur="5000" fill="hold"/>
                                        <p:tgtEl>
                                          <p:spTgt spid="327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1" name="Text Box 3"/>
          <p:cNvSpPr txBox="1">
            <a:spLocks noChangeArrowheads="1"/>
          </p:cNvSpPr>
          <p:nvPr/>
        </p:nvSpPr>
        <p:spPr bwMode="auto">
          <a:xfrm>
            <a:off x="1269670" y="2714625"/>
            <a:ext cx="9649486" cy="706438"/>
          </a:xfrm>
          <a:prstGeom prst="rect">
            <a:avLst/>
          </a:prstGeom>
          <a:noFill/>
          <a:ln w="9525">
            <a:noFill/>
            <a:miter lim="800000"/>
          </a:ln>
          <a:effectLst/>
        </p:spPr>
        <p:txBody>
          <a:bodyPr>
            <a:spAutoFit/>
          </a:bodyPr>
          <a:lstStyle/>
          <a:p>
            <a:pPr algn="ctr">
              <a:buFontTx/>
              <a:buNone/>
              <a:defRPr/>
            </a:pPr>
            <a:r>
              <a:rPr kumimoji="1" lang="zh-CN" altLang="en-US" sz="4000">
                <a:solidFill>
                  <a:srgbClr val="000000"/>
                </a:solidFill>
                <a:effectLst>
                  <a:outerShdw blurRad="38100" dist="38100" dir="2700000" algn="tl">
                    <a:srgbClr val="C0C0C0"/>
                  </a:outerShdw>
                </a:effectLst>
                <a:latin typeface="华文新魏" pitchFamily="2" charset="-122"/>
                <a:ea typeface="华文新魏" pitchFamily="2" charset="-122"/>
              </a:rPr>
              <a:t>  </a:t>
            </a:r>
            <a:r>
              <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rPr>
              <a:t>见学生用书。</a:t>
            </a:r>
            <a:endParaRPr kumimoji="1" lang="zh-CN" altLang="en-US" sz="4000" b="1">
              <a:solidFill>
                <a:srgbClr val="FF0000"/>
              </a:solidFill>
              <a:effectLst>
                <a:outerShdw blurRad="38100" dist="38100" dir="2700000" algn="tl">
                  <a:srgbClr val="C0C0C0"/>
                </a:outerShdw>
              </a:effectLst>
              <a:latin typeface="华文新魏" pitchFamily="2" charset="-122"/>
              <a:ea typeface="华文新魏" pitchFamily="2" charset="-122"/>
            </a:endParaRPr>
          </a:p>
        </p:txBody>
      </p:sp>
      <p:sp>
        <p:nvSpPr>
          <p:cNvPr id="34819" name="AutoShape 2"/>
          <p:cNvSpPr>
            <a:spLocks noChangeArrowheads="1"/>
          </p:cNvSpPr>
          <p:nvPr/>
        </p:nvSpPr>
        <p:spPr bwMode="auto">
          <a:xfrm>
            <a:off x="270863" y="1019175"/>
            <a:ext cx="6157896" cy="10747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当堂演练     达成目标</a:t>
            </a:r>
            <a:endParaRPr lang="zh-CN" altLang="en-US" sz="2800" b="1">
              <a:solidFill>
                <a:schemeClr val="bg1"/>
              </a:solidFill>
            </a:endParaRPr>
          </a:p>
        </p:txBody>
      </p:sp>
      <p:pic>
        <p:nvPicPr>
          <p:cNvPr id="34820" name="Picture 5" descr="C:\Users\Administrator\AppData\Roaming\360se6\Application\User Data\temp\u=3946777795,883192706&amp;fm=21&amp;gp=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11396" y="4149725"/>
            <a:ext cx="2691699"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0531"/>
                                        </p:tgtEl>
                                        <p:attrNameLst>
                                          <p:attrName>style.visibility</p:attrName>
                                        </p:attrNameLst>
                                      </p:cBhvr>
                                      <p:to>
                                        <p:strVal val="visible"/>
                                      </p:to>
                                    </p:set>
                                    <p:animEffect transition="in" filter="box(in)">
                                      <p:cBhvr>
                                        <p:cTn id="7"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40154" y="4221164"/>
            <a:ext cx="3508519" cy="197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TextBox 1"/>
          <p:cNvSpPr txBox="1">
            <a:spLocks noChangeArrowheads="1"/>
          </p:cNvSpPr>
          <p:nvPr/>
        </p:nvSpPr>
        <p:spPr bwMode="auto">
          <a:xfrm>
            <a:off x="912046" y="2276475"/>
            <a:ext cx="9844169"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500"/>
              </a:lnSpc>
            </a:pPr>
            <a:r>
              <a:rPr lang="en-US" altLang="zh-CN" sz="2800" b="1">
                <a:solidFill>
                  <a:srgbClr val="00B050"/>
                </a:solidFill>
              </a:rPr>
              <a:t>       </a:t>
            </a:r>
            <a:r>
              <a:rPr lang="zh-CN" altLang="zh-CN" sz="2800" b="1"/>
              <a:t>本节课的成功之处是对材料的处理与把握深入浅出、举重若轻，但在“消除贫困促发展”的讲解上不够全面，需要以后改进。</a:t>
            </a:r>
            <a:endParaRPr lang="zh-CN" altLang="zh-CN" sz="2800" b="1"/>
          </a:p>
        </p:txBody>
      </p:sp>
      <p:sp>
        <p:nvSpPr>
          <p:cNvPr id="35844" name="AutoShape 2"/>
          <p:cNvSpPr>
            <a:spLocks noChangeArrowheads="1"/>
          </p:cNvSpPr>
          <p:nvPr/>
        </p:nvSpPr>
        <p:spPr bwMode="auto">
          <a:xfrm>
            <a:off x="1102497" y="765176"/>
            <a:ext cx="2784808" cy="100806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教学反思</a:t>
            </a:r>
            <a:endParaRPr lang="zh-CN" altLang="en-US" sz="2800" b="1">
              <a:solidFill>
                <a:schemeClr val="bg1"/>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dissolve">
                                      <p:cBhvr>
                                        <p:cTn id="7" dur="5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9"/>
          <p:cNvSpPr>
            <a:spLocks noChangeArrowheads="1"/>
          </p:cNvSpPr>
          <p:nvPr/>
        </p:nvSpPr>
        <p:spPr bwMode="auto">
          <a:xfrm>
            <a:off x="901465" y="1557339"/>
            <a:ext cx="10385895" cy="3476625"/>
          </a:xfrm>
          <a:prstGeom prst="rect">
            <a:avLst/>
          </a:prstGeom>
          <a:noFill/>
          <a:ln>
            <a:noFill/>
          </a:ln>
          <a:effectLst/>
        </p:spPr>
        <p:txBody>
          <a:bodyPr>
            <a:spAutoFit/>
          </a:bodyPr>
          <a:lstStyle>
            <a:lvl1pPr>
              <a:defRPr sz="2000" b="1">
                <a:solidFill>
                  <a:schemeClr val="tx1"/>
                </a:solidFill>
                <a:latin typeface="Arial" panose="020B0604020202020204" pitchFamily="34" charset="0"/>
                <a:ea typeface="宋体" panose="02010600030101010101" pitchFamily="2" charset="-122"/>
              </a:defRPr>
            </a:lvl1pPr>
            <a:lvl2pPr marL="742950" indent="-285750">
              <a:defRPr sz="2000" b="1">
                <a:solidFill>
                  <a:schemeClr val="tx1"/>
                </a:solidFill>
                <a:latin typeface="Arial" panose="020B0604020202020204" pitchFamily="34" charset="0"/>
                <a:ea typeface="宋体" panose="02010600030101010101" pitchFamily="2" charset="-122"/>
              </a:defRPr>
            </a:lvl2pPr>
            <a:lvl3pPr marL="1143000" indent="-228600">
              <a:defRPr sz="2000" b="1">
                <a:solidFill>
                  <a:schemeClr val="tx1"/>
                </a:solidFill>
                <a:latin typeface="Arial" panose="020B0604020202020204" pitchFamily="34" charset="0"/>
                <a:ea typeface="宋体" panose="02010600030101010101" pitchFamily="2" charset="-122"/>
              </a:defRPr>
            </a:lvl3pPr>
            <a:lvl4pPr marL="1600200" indent="-228600">
              <a:defRPr sz="2000" b="1">
                <a:solidFill>
                  <a:schemeClr val="tx1"/>
                </a:solidFill>
                <a:latin typeface="Arial" panose="020B0604020202020204" pitchFamily="34" charset="0"/>
                <a:ea typeface="宋体" panose="02010600030101010101" pitchFamily="2" charset="-122"/>
              </a:defRPr>
            </a:lvl4pPr>
            <a:lvl5pPr marL="2057400" indent="-228600">
              <a:defRPr sz="2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000" b="1">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defRPr/>
            </a:pPr>
            <a:r>
              <a:rPr lang="zh-CN" altLang="en-US" sz="4400" dirty="0" smtClean="0">
                <a:solidFill>
                  <a:srgbClr val="FF0000"/>
                </a:solidFill>
                <a:ea typeface="黑体" panose="02010609060101010101" charset="-122"/>
              </a:rPr>
              <a:t>第一单元  我们共同的世界</a:t>
            </a:r>
            <a:endParaRPr lang="zh-CN" altLang="en-US" sz="4400" dirty="0" smtClean="0">
              <a:solidFill>
                <a:srgbClr val="FF0000"/>
              </a:solidFill>
              <a:ea typeface="黑体" panose="02010609060101010101" charset="-122"/>
            </a:endParaRPr>
          </a:p>
          <a:p>
            <a:pPr algn="ctr">
              <a:buFont typeface="Arial" panose="020B0604020202020204" pitchFamily="34" charset="0"/>
              <a:buNone/>
              <a:defRPr/>
            </a:pPr>
            <a:br>
              <a:rPr lang="zh-CN" altLang="en-US" sz="4400" dirty="0" smtClean="0">
                <a:ea typeface="黑体" panose="02010609060101010101" charset="-122"/>
              </a:rPr>
            </a:br>
            <a:r>
              <a:rPr lang="zh-CN" altLang="en-US" sz="4400" dirty="0" smtClean="0">
                <a:solidFill>
                  <a:srgbClr val="FF0000"/>
                </a:solidFill>
                <a:effectLst>
                  <a:outerShdw blurRad="38100" dist="38100" dir="2700000" algn="tl">
                    <a:srgbClr val="C0C0C0"/>
                  </a:outerShdw>
                </a:effectLst>
                <a:ea typeface="黑体" panose="02010609060101010101" charset="-122"/>
              </a:rPr>
              <a:t>第二课  构建人类命运共同体</a:t>
            </a:r>
            <a:br>
              <a:rPr lang="zh-CN" altLang="en-US" sz="4400" dirty="0" smtClean="0">
                <a:effectLst>
                  <a:outerShdw blurRad="38100" dist="38100" dir="2700000" algn="tl">
                    <a:srgbClr val="C0C0C0"/>
                  </a:outerShdw>
                </a:effectLst>
                <a:ea typeface="黑体" panose="02010609060101010101" charset="-122"/>
              </a:rPr>
            </a:br>
            <a:br>
              <a:rPr lang="zh-CN" altLang="en-US" sz="4400" dirty="0" smtClean="0">
                <a:effectLst>
                  <a:outerShdw blurRad="38100" dist="38100" dir="2700000" algn="tl">
                    <a:srgbClr val="C0C0C0"/>
                  </a:outerShdw>
                </a:effectLst>
                <a:ea typeface="黑体" panose="02010609060101010101" charset="-122"/>
              </a:rPr>
            </a:br>
            <a:r>
              <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rPr>
              <a:t>第2课时  谋求互利共赢</a:t>
            </a:r>
            <a:endParaRPr lang="zh-CN" altLang="en-US" sz="4400" dirty="0" smtClean="0">
              <a:solidFill>
                <a:srgbClr val="FF0000"/>
              </a:solidFill>
              <a:effectLst>
                <a:outerShdw blurRad="38100" dist="38100" dir="2700000" algn="tl">
                  <a:srgbClr val="C0C0C0"/>
                </a:outerShdw>
              </a:effectLst>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p:cNvSpPr>
            <a:spLocks noChangeArrowheads="1"/>
          </p:cNvSpPr>
          <p:nvPr/>
        </p:nvSpPr>
        <p:spPr bwMode="auto">
          <a:xfrm>
            <a:off x="624256" y="908051"/>
            <a:ext cx="2721324" cy="849313"/>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教学目标</a:t>
            </a:r>
            <a:endParaRPr lang="zh-CN" altLang="en-US" sz="2800" b="1">
              <a:solidFill>
                <a:schemeClr val="bg1"/>
              </a:solidFill>
            </a:endParaRPr>
          </a:p>
        </p:txBody>
      </p:sp>
      <p:sp>
        <p:nvSpPr>
          <p:cNvPr id="4099" name="文本框 99"/>
          <p:cNvSpPr txBox="1">
            <a:spLocks noChangeArrowheads="1"/>
          </p:cNvSpPr>
          <p:nvPr/>
        </p:nvSpPr>
        <p:spPr bwMode="auto">
          <a:xfrm>
            <a:off x="1390289" y="2420938"/>
            <a:ext cx="9983833"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a:latin typeface="黑体" panose="02010609060101010101" charset="-122"/>
                <a:ea typeface="黑体" panose="02010609060101010101" charset="-122"/>
              </a:rPr>
              <a:t>1</a:t>
            </a:r>
            <a:r>
              <a:rPr lang="zh-CN" altLang="zh-CN" sz="2800" b="1">
                <a:latin typeface="黑体" panose="02010609060101010101" charset="-122"/>
                <a:ea typeface="黑体" panose="02010609060101010101" charset="-122"/>
              </a:rPr>
              <a:t>、了解打造人类命运共同体的必要性。</a:t>
            </a:r>
            <a:endParaRPr lang="en-US" altLang="zh-CN" sz="2800" b="1">
              <a:latin typeface="黑体" panose="02010609060101010101" charset="-122"/>
              <a:ea typeface="黑体" panose="02010609060101010101" charset="-122"/>
            </a:endParaRPr>
          </a:p>
          <a:p>
            <a:pPr eaLnBrk="1" hangingPunct="1"/>
            <a:r>
              <a:rPr lang="en-US" altLang="zh-CN" sz="2800" b="1">
                <a:latin typeface="黑体" panose="02010609060101010101" charset="-122"/>
                <a:ea typeface="黑体" panose="02010609060101010101" charset="-122"/>
              </a:rPr>
              <a:t>2</a:t>
            </a:r>
            <a:r>
              <a:rPr lang="zh-CN" altLang="zh-CN" sz="2800" b="1">
                <a:latin typeface="黑体" panose="02010609060101010101" charset="-122"/>
                <a:ea typeface="黑体" panose="02010609060101010101" charset="-122"/>
              </a:rPr>
              <a:t>、探究当今世界，各国应怎样打造人类命运共同体，人类还需要怎样努力。</a:t>
            </a:r>
            <a:endParaRPr lang="en-US" altLang="zh-CN" sz="2800" b="1">
              <a:latin typeface="黑体" panose="02010609060101010101" charset="-122"/>
              <a:ea typeface="黑体" panose="02010609060101010101" charset="-122"/>
            </a:endParaRPr>
          </a:p>
          <a:p>
            <a:pPr eaLnBrk="1" hangingPunct="1"/>
            <a:r>
              <a:rPr lang="en-US" altLang="zh-CN" sz="2800" b="1">
                <a:latin typeface="黑体" panose="02010609060101010101" charset="-122"/>
                <a:ea typeface="黑体" panose="02010609060101010101" charset="-122"/>
              </a:rPr>
              <a:t>3</a:t>
            </a:r>
            <a:r>
              <a:rPr lang="zh-CN" altLang="zh-CN" sz="2800" b="1">
                <a:latin typeface="黑体" panose="02010609060101010101" charset="-122"/>
                <a:ea typeface="黑体" panose="02010609060101010101" charset="-122"/>
              </a:rPr>
              <a:t>、培养全球意识，树立共同利益观和共同担当的价值观。</a:t>
            </a:r>
            <a:endParaRPr lang="zh-CN" altLang="en-US" sz="2800" b="1">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2"/>
          <p:cNvSpPr>
            <a:spLocks noChangeArrowheads="1"/>
          </p:cNvSpPr>
          <p:nvPr/>
        </p:nvSpPr>
        <p:spPr bwMode="auto">
          <a:xfrm>
            <a:off x="465545" y="785813"/>
            <a:ext cx="5343192" cy="779462"/>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情景导入     生成问题</a:t>
            </a:r>
            <a:endParaRPr lang="zh-CN" altLang="en-US" sz="2800" b="1">
              <a:solidFill>
                <a:schemeClr val="bg1"/>
              </a:solidFill>
            </a:endParaRPr>
          </a:p>
        </p:txBody>
      </p:sp>
      <p:sp>
        <p:nvSpPr>
          <p:cNvPr id="2" name="Text Box 6"/>
          <p:cNvSpPr txBox="1">
            <a:spLocks noChangeArrowheads="1"/>
          </p:cNvSpPr>
          <p:nvPr/>
        </p:nvSpPr>
        <p:spPr bwMode="auto">
          <a:xfrm>
            <a:off x="1870646" y="5589589"/>
            <a:ext cx="719690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a:t>
            </a:r>
            <a:r>
              <a:rPr lang="zh-CN" altLang="en-US" sz="2400" b="1">
                <a:solidFill>
                  <a:srgbClr val="FF0000"/>
                </a:solidFill>
                <a:ea typeface="黑体" panose="02010609060101010101" charset="-122"/>
              </a:rPr>
              <a:t>如图所显示的全球性问题有哪些？</a:t>
            </a:r>
            <a:endParaRPr lang="zh-CN" altLang="en-US" sz="2400" b="1">
              <a:solidFill>
                <a:srgbClr val="FF0000"/>
              </a:solidFill>
              <a:ea typeface="黑体" panose="02010609060101010101" charset="-122"/>
            </a:endParaRPr>
          </a:p>
        </p:txBody>
      </p:sp>
      <p:pic>
        <p:nvPicPr>
          <p:cNvPr id="4101" name="图片 2" descr="https://gss0.bdstatic.com/94o3dSag_xI4khGkpoWK1HF6hhy/baike/c0%3Dbaike80%2C5%2C5%2C80%2C26/sign=9778547373310a55d029d6a6d62c28cc/5243fbf2b2119313d03031306f380cd791238d3b.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638797" y="1700213"/>
            <a:ext cx="7571461"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4101"/>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1"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102498" y="1484314"/>
            <a:ext cx="1027162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800" b="1">
                <a:ea typeface="黑体" panose="02010609060101010101" charset="-122"/>
              </a:rPr>
              <a:t>        </a:t>
            </a:r>
            <a:r>
              <a:rPr lang="zh-CN" altLang="en-US" sz="2800" b="1">
                <a:ea typeface="黑体" panose="02010609060101010101" charset="-122"/>
              </a:rPr>
              <a:t>师：人类生活在同一个地球村，生活在历史和现实交汇的同一个时空，越来越成为你中有我、我中有你的跨越国界和民族的命运共同体，亟需加强国际合作。今天，我们就这一话题，展开学习——</a:t>
            </a:r>
            <a:endParaRPr lang="zh-CN" altLang="en-US" sz="28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内容占位符 2"/>
          <p:cNvSpPr>
            <a:spLocks noGrp="1" noChangeArrowheads="1"/>
          </p:cNvSpPr>
          <p:nvPr>
            <p:ph idx="4294967295"/>
          </p:nvPr>
        </p:nvSpPr>
        <p:spPr>
          <a:xfrm>
            <a:off x="1912969" y="2754314"/>
            <a:ext cx="8360773" cy="1349375"/>
          </a:xfrm>
        </p:spPr>
        <p:txBody>
          <a:bodyPr/>
          <a:lstStyle/>
          <a:p>
            <a:pPr marL="0" indent="0" algn="ctr" eaLnBrk="1" hangingPunct="1">
              <a:buFontTx/>
              <a:buNone/>
            </a:pPr>
            <a:r>
              <a:rPr lang="zh-CN" altLang="en-US" sz="5400" b="1" smtClean="0">
                <a:solidFill>
                  <a:srgbClr val="FF0000"/>
                </a:solidFill>
              </a:rPr>
              <a:t>打造命运共同体</a:t>
            </a:r>
            <a:endParaRPr lang="zh-CN" altLang="en-US" sz="5400" b="1" smtClean="0">
              <a:solidFill>
                <a:srgbClr val="FF0000"/>
              </a:solidFill>
            </a:endParaRPr>
          </a:p>
        </p:txBody>
      </p:sp>
      <p:sp>
        <p:nvSpPr>
          <p:cNvPr id="6147" name="WordArt 10"/>
          <p:cNvSpPr>
            <a:spLocks noChangeArrowheads="1" noChangeShapeType="1" noTextEdit="1"/>
          </p:cNvSpPr>
          <p:nvPr/>
        </p:nvSpPr>
        <p:spPr bwMode="auto">
          <a:xfrm>
            <a:off x="719479" y="1412875"/>
            <a:ext cx="2592242"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导入新课</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strips(upRight)">
                                      <p:cBhvr>
                                        <p:cTn id="7" dur="500"/>
                                        <p:tgtEl>
                                          <p:spTgt spid="61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624255" y="1773238"/>
            <a:ext cx="11037658"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b="1">
                <a:ea typeface="黑体" panose="02010609060101010101" charset="-122"/>
              </a:rPr>
              <a:t>1、应对全球性问题：①人类生活在同一个地球村，生活在历史和现实交汇的同一个时空，越来越成为你中有我、我中有你的</a:t>
            </a:r>
            <a:r>
              <a:rPr lang="zh-CN" altLang="en-US" b="1" u="sng">
                <a:solidFill>
                  <a:srgbClr val="FF0000"/>
                </a:solidFill>
                <a:ea typeface="黑体" panose="02010609060101010101" charset="-122"/>
              </a:rPr>
              <a:t>                  </a:t>
            </a:r>
            <a:r>
              <a:rPr lang="zh-CN" altLang="en-US" b="1">
                <a:ea typeface="黑体" panose="02010609060101010101" charset="-122"/>
              </a:rPr>
              <a:t>。②</a:t>
            </a:r>
            <a:r>
              <a:rPr lang="zh-CN" altLang="en-US" b="1" u="sng">
                <a:solidFill>
                  <a:srgbClr val="FF0000"/>
                </a:solidFill>
                <a:ea typeface="黑体" panose="02010609060101010101" charset="-122"/>
              </a:rPr>
              <a:t>                  </a:t>
            </a:r>
            <a:r>
              <a:rPr lang="zh-CN" altLang="en-US" b="1">
                <a:ea typeface="黑体" panose="02010609060101010101" charset="-122"/>
              </a:rPr>
              <a:t>、网络安全、重大传染性疾病、</a:t>
            </a:r>
            <a:r>
              <a:rPr lang="zh-CN" altLang="en-US" b="1" u="sng">
                <a:solidFill>
                  <a:srgbClr val="FF0000"/>
                </a:solidFill>
                <a:ea typeface="黑体" panose="02010609060101010101" charset="-122"/>
              </a:rPr>
              <a:t>                  </a:t>
            </a:r>
            <a:r>
              <a:rPr lang="zh-CN" altLang="en-US" b="1">
                <a:ea typeface="黑体" panose="02010609060101010101" charset="-122"/>
              </a:rPr>
              <a:t>等问题成为亟待解决的全球性问题。③由中国首倡的打造人类命运共同体理念，充分表达了人类追求</a:t>
            </a:r>
            <a:r>
              <a:rPr lang="zh-CN" altLang="en-US" b="1" u="sng">
                <a:solidFill>
                  <a:srgbClr val="FF0000"/>
                </a:solidFill>
                <a:ea typeface="黑体" panose="02010609060101010101" charset="-122"/>
              </a:rPr>
              <a:t>                     </a:t>
            </a:r>
            <a:r>
              <a:rPr lang="zh-CN" altLang="en-US" b="1">
                <a:ea typeface="黑体" panose="02010609060101010101" charset="-122"/>
              </a:rPr>
              <a:t>的愿望，为解决人类面临的共同问题提供了宝贵的思路，也为人类共同美好的未来指明了方向，得到了国际社会的广泛认同。</a:t>
            </a:r>
            <a:endParaRPr lang="zh-CN" altLang="en-US" b="1">
              <a:ea typeface="黑体" panose="02010609060101010101" charset="-122"/>
            </a:endParaRPr>
          </a:p>
        </p:txBody>
      </p:sp>
      <p:sp>
        <p:nvSpPr>
          <p:cNvPr id="7171" name="AutoShape 2"/>
          <p:cNvSpPr>
            <a:spLocks noChangeArrowheads="1"/>
          </p:cNvSpPr>
          <p:nvPr/>
        </p:nvSpPr>
        <p:spPr bwMode="auto">
          <a:xfrm>
            <a:off x="480359" y="714375"/>
            <a:ext cx="5614054" cy="7826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
        <p:nvSpPr>
          <p:cNvPr id="114721" name="文本框 114720"/>
          <p:cNvSpPr txBox="1">
            <a:spLocks noChangeArrowheads="1"/>
          </p:cNvSpPr>
          <p:nvPr/>
        </p:nvSpPr>
        <p:spPr bwMode="auto">
          <a:xfrm>
            <a:off x="6733479" y="2276475"/>
            <a:ext cx="2048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命运共同体</a:t>
            </a:r>
            <a:endParaRPr lang="zh-CN" altLang="en-US" b="1">
              <a:solidFill>
                <a:srgbClr val="FF0000"/>
              </a:solidFill>
              <a:ea typeface="黑体" panose="02010609060101010101" charset="-122"/>
              <a:sym typeface="宋体" panose="02010600030101010101" pitchFamily="2" charset="-122"/>
            </a:endParaRPr>
          </a:p>
        </p:txBody>
      </p:sp>
      <p:sp>
        <p:nvSpPr>
          <p:cNvPr id="2" name="文本框 1"/>
          <p:cNvSpPr txBox="1">
            <a:spLocks noChangeArrowheads="1"/>
          </p:cNvSpPr>
          <p:nvPr/>
        </p:nvSpPr>
        <p:spPr bwMode="auto">
          <a:xfrm>
            <a:off x="8974446" y="2276475"/>
            <a:ext cx="176695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恐怖主义</a:t>
            </a:r>
            <a:endParaRPr lang="zh-CN" altLang="en-US" b="1">
              <a:solidFill>
                <a:srgbClr val="FF0000"/>
              </a:solidFill>
              <a:ea typeface="黑体" panose="02010609060101010101" charset="-122"/>
              <a:sym typeface="宋体" panose="02010600030101010101" pitchFamily="2" charset="-122"/>
            </a:endParaRPr>
          </a:p>
        </p:txBody>
      </p:sp>
      <p:sp>
        <p:nvSpPr>
          <p:cNvPr id="3" name="文本框 2"/>
          <p:cNvSpPr txBox="1">
            <a:spLocks noChangeArrowheads="1"/>
          </p:cNvSpPr>
          <p:nvPr/>
        </p:nvSpPr>
        <p:spPr bwMode="auto">
          <a:xfrm>
            <a:off x="3982529" y="2636838"/>
            <a:ext cx="1726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气候变化</a:t>
            </a:r>
            <a:endParaRPr lang="zh-CN" altLang="en-US" b="1">
              <a:solidFill>
                <a:srgbClr val="FF0000"/>
              </a:solidFill>
              <a:ea typeface="黑体" panose="02010609060101010101" charset="-122"/>
              <a:sym typeface="宋体" panose="02010600030101010101" pitchFamily="2" charset="-122"/>
            </a:endParaRPr>
          </a:p>
        </p:txBody>
      </p:sp>
      <p:sp>
        <p:nvSpPr>
          <p:cNvPr id="4" name="文本框 3"/>
          <p:cNvSpPr txBox="1">
            <a:spLocks noChangeArrowheads="1"/>
          </p:cNvSpPr>
          <p:nvPr/>
        </p:nvSpPr>
        <p:spPr bwMode="auto">
          <a:xfrm>
            <a:off x="8301522" y="3060700"/>
            <a:ext cx="19679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FF0000"/>
                </a:solidFill>
                <a:ea typeface="黑体" panose="02010609060101010101" charset="-122"/>
                <a:sym typeface="宋体" panose="02010600030101010101" pitchFamily="2" charset="-122"/>
              </a:rPr>
              <a:t>和平与发展</a:t>
            </a:r>
            <a:endParaRPr lang="zh-CN" altLang="en-US" b="1">
              <a:solidFill>
                <a:srgbClr val="FF0000"/>
              </a:solidFill>
              <a:ea typeface="黑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4721"/>
                                        </p:tgtEl>
                                        <p:attrNameLst>
                                          <p:attrName>style.visibility</p:attrName>
                                        </p:attrNameLst>
                                      </p:cBhvr>
                                      <p:to>
                                        <p:strVal val="visible"/>
                                      </p:to>
                                    </p:set>
                                    <p:anim calcmode="lin" valueType="num">
                                      <p:cBhvr>
                                        <p:cTn id="12" dur="500" fill="hold"/>
                                        <p:tgtEl>
                                          <p:spTgt spid="114721"/>
                                        </p:tgtEl>
                                        <p:attrNameLst>
                                          <p:attrName>ppt_x</p:attrName>
                                        </p:attrNameLst>
                                      </p:cBhvr>
                                      <p:tavLst>
                                        <p:tav tm="0">
                                          <p:val>
                                            <p:strVal val="#ppt_x"/>
                                          </p:val>
                                        </p:tav>
                                        <p:tav tm="100000">
                                          <p:val>
                                            <p:strVal val="#ppt_x"/>
                                          </p:val>
                                        </p:tav>
                                      </p:tavLst>
                                    </p:anim>
                                    <p:anim calcmode="lin" valueType="num">
                                      <p:cBhvr>
                                        <p:cTn id="13" dur="500" fill="hold"/>
                                        <p:tgtEl>
                                          <p:spTgt spid="11472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ppt_x</p:attrName>
                                        </p:attrNameLst>
                                      </p:cBhvr>
                                      <p:tavLst>
                                        <p:tav tm="0">
                                          <p:val>
                                            <p:strVal val="#ppt_x"/>
                                          </p:val>
                                        </p:tav>
                                        <p:tav tm="100000">
                                          <p:val>
                                            <p:strVal val="#ppt_x"/>
                                          </p:val>
                                        </p:tav>
                                      </p:tavLst>
                                    </p:anim>
                                    <p:anim calcmode="lin" valueType="num">
                                      <p:cBhvr>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114721" grpId="0"/>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剪去单角的矩形 5"/>
          <p:cNvSpPr/>
          <p:nvPr/>
        </p:nvSpPr>
        <p:spPr>
          <a:xfrm rot="10800000" flipV="1">
            <a:off x="100939" y="517525"/>
            <a:ext cx="4511770" cy="863600"/>
          </a:xfrm>
          <a:prstGeom prst="snip1Rect">
            <a:avLst>
              <a:gd name="adj" fmla="val 50000"/>
            </a:avLst>
          </a:prstGeom>
          <a:solidFill>
            <a:srgbClr val="DB2232"/>
          </a:solidFill>
          <a:ln w="9525" cap="flat" cmpd="sng" algn="ctr">
            <a:solidFill>
              <a:srgbClr val="DB2232"/>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3600" b="1" i="0" u="none" strike="noStrike" cap="none" normalizeH="0" baseline="0" dirty="0" smtClean="0">
                <a:ln>
                  <a:noFill/>
                </a:ln>
                <a:solidFill>
                  <a:schemeClr val="bg1"/>
                </a:solidFill>
                <a:effectLst/>
                <a:latin typeface="微软雅黑" panose="020B0503020204020204" charset="-122"/>
                <a:ea typeface="微软雅黑" panose="020B0503020204020204" charset="-122"/>
              </a:rPr>
              <a:t>二、放眼全球经济</a:t>
            </a:r>
            <a:endParaRPr kumimoji="0" lang="en-US" altLang="zh-CN" sz="3600" b="1" i="0" u="none" strike="noStrike" cap="none" normalizeH="0" baseline="0" dirty="0" smtClean="0">
              <a:ln>
                <a:noFill/>
              </a:ln>
              <a:solidFill>
                <a:schemeClr val="bg1"/>
              </a:solidFill>
              <a:effectLst/>
              <a:latin typeface="微软雅黑" panose="020B0503020204020204" charset="-122"/>
              <a:ea typeface="微软雅黑" panose="020B0503020204020204" charset="-122"/>
            </a:endParaRPr>
          </a:p>
        </p:txBody>
      </p:sp>
      <p:sp>
        <p:nvSpPr>
          <p:cNvPr id="8" name="梯形 7"/>
          <p:cNvSpPr/>
          <p:nvPr/>
        </p:nvSpPr>
        <p:spPr>
          <a:xfrm>
            <a:off x="3014195" y="1471295"/>
            <a:ext cx="4648259" cy="762000"/>
          </a:xfrm>
          <a:prstGeom prst="trapezoid">
            <a:avLst>
              <a:gd name="adj" fmla="val 39214"/>
            </a:avLst>
          </a:prstGeom>
          <a:solidFill>
            <a:schemeClr val="accent1">
              <a:lumMod val="40000"/>
              <a:lumOff val="60000"/>
            </a:schemeClr>
          </a:solidFill>
          <a:ln w="9525" cap="flat" cmpd="sng" algn="ctr">
            <a:solidFill>
              <a:schemeClr val="accent1">
                <a:lumMod val="40000"/>
                <a:lumOff val="60000"/>
              </a:schemeClr>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sz="3600" b="1" dirty="0">
                <a:solidFill>
                  <a:schemeClr val="tx1"/>
                </a:solidFill>
                <a:latin typeface="楷体" panose="02010609060101010101" pitchFamily="49" charset="-122"/>
                <a:ea typeface="楷体" panose="02010609060101010101" pitchFamily="49" charset="-122"/>
                <a:sym typeface="+mn-ea"/>
              </a:rPr>
              <a:t>经济全球化的表现</a:t>
            </a:r>
            <a:endParaRPr kumimoji="0" lang="zh-CN" altLang="en-US" sz="36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矩形 15"/>
          <p:cNvSpPr/>
          <p:nvPr/>
        </p:nvSpPr>
        <p:spPr>
          <a:xfrm>
            <a:off x="265361" y="2891155"/>
            <a:ext cx="11166741" cy="1568450"/>
          </a:xfrm>
          <a:prstGeom prst="rect">
            <a:avLst/>
          </a:prstGeom>
          <a:solidFill>
            <a:srgbClr val="FFFF00"/>
          </a:solidFill>
          <a:ln w="9525">
            <a:noFill/>
          </a:ln>
        </p:spPr>
        <p:txBody>
          <a:bodyPr wrap="square" anchor="t">
            <a:spAutoFit/>
          </a:bodyPr>
          <a:lstStyle/>
          <a:p>
            <a:pPr eaLnBrk="0" hangingPunct="0"/>
            <a:r>
              <a:rPr lang="en-US" altLang="zh-CN" sz="3200" b="1" dirty="0">
                <a:solidFill>
                  <a:srgbClr val="C00000"/>
                </a:solidFill>
                <a:latin typeface="宋体" panose="02010600030101010101" pitchFamily="2" charset="-122"/>
                <a:ea typeface="宋体" panose="02010600030101010101" pitchFamily="2" charset="-122"/>
              </a:rPr>
              <a:t>    </a:t>
            </a:r>
            <a:r>
              <a:rPr lang="zh-CN" altLang="zh-CN" sz="3200" b="1" dirty="0">
                <a:solidFill>
                  <a:srgbClr val="C00000"/>
                </a:solidFill>
                <a:latin typeface="宋体" panose="02010600030101010101" pitchFamily="2" charset="-122"/>
                <a:ea typeface="宋体" panose="02010600030101010101" pitchFamily="2" charset="-122"/>
              </a:rPr>
              <a:t>第一，商品生产在全球范围内完成；</a:t>
            </a:r>
            <a:endParaRPr lang="zh-CN" altLang="zh-CN" sz="3200" b="1" dirty="0">
              <a:solidFill>
                <a:srgbClr val="C00000"/>
              </a:solidFill>
              <a:latin typeface="宋体" panose="02010600030101010101" pitchFamily="2" charset="-122"/>
              <a:ea typeface="宋体" panose="02010600030101010101" pitchFamily="2" charset="-122"/>
            </a:endParaRPr>
          </a:p>
          <a:p>
            <a:pPr eaLnBrk="0" hangingPunct="0"/>
            <a:endParaRPr lang="zh-CN" altLang="zh-CN" sz="3200" b="1" dirty="0">
              <a:solidFill>
                <a:srgbClr val="C00000"/>
              </a:solidFill>
              <a:latin typeface="宋体" panose="02010600030101010101" pitchFamily="2" charset="-122"/>
              <a:ea typeface="宋体" panose="02010600030101010101" pitchFamily="2" charset="-122"/>
            </a:endParaRPr>
          </a:p>
          <a:p>
            <a:pPr eaLnBrk="0" hangingPunct="0"/>
            <a:r>
              <a:rPr lang="zh-CN" altLang="zh-CN" sz="3200" b="1" dirty="0">
                <a:solidFill>
                  <a:srgbClr val="C00000"/>
                </a:solidFill>
                <a:latin typeface="宋体" panose="02010600030101010101" pitchFamily="2" charset="-122"/>
                <a:ea typeface="宋体" panose="02010600030101010101" pitchFamily="2" charset="-122"/>
              </a:rPr>
              <a:t>    第二，商品贸易在全球范围内完成；</a:t>
            </a:r>
            <a:endParaRPr lang="zh-CN" altLang="zh-CN" sz="3200" b="1" dirty="0">
              <a:solidFill>
                <a:srgbClr val="C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5"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p:cNvSpPr>
            <a:spLocks noChangeArrowheads="1"/>
          </p:cNvSpPr>
          <p:nvPr/>
        </p:nvSpPr>
        <p:spPr bwMode="auto">
          <a:xfrm>
            <a:off x="624255" y="1557338"/>
            <a:ext cx="1122810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pPr>
            <a:r>
              <a:rPr lang="zh-CN" altLang="en-US" sz="2400" b="1">
                <a:ea typeface="黑体" panose="02010609060101010101" charset="-122"/>
              </a:rPr>
              <a:t>2、关心共同命运：①构建人类命运共同体，不仅需要世界各国的一致行动，而且需要各国人民间的</a:t>
            </a:r>
            <a:r>
              <a:rPr lang="zh-CN" altLang="en-US" sz="2400" b="1" u="sng">
                <a:solidFill>
                  <a:srgbClr val="FF0000"/>
                </a:solidFill>
                <a:ea typeface="黑体" panose="02010609060101010101" charset="-122"/>
              </a:rPr>
              <a:t>                   </a:t>
            </a:r>
            <a:r>
              <a:rPr lang="zh-CN" altLang="en-US" sz="2400" b="1">
                <a:ea typeface="黑体" panose="02010609060101010101" charset="-122"/>
              </a:rPr>
              <a:t>、守望相助和共同担当。②关怀生命、</a:t>
            </a:r>
            <a:r>
              <a:rPr lang="zh-CN" altLang="en-US" sz="2400" b="1" u="sng">
                <a:solidFill>
                  <a:srgbClr val="FF0000"/>
                </a:solidFill>
                <a:ea typeface="黑体" panose="02010609060101010101" charset="-122"/>
              </a:rPr>
              <a:t>                    </a:t>
            </a:r>
            <a:r>
              <a:rPr lang="zh-CN" altLang="en-US" sz="2400" b="1">
                <a:ea typeface="黑体" panose="02010609060101010101" charset="-122"/>
              </a:rPr>
              <a:t>的价值，不仅善待自己，还要把关切的目光投向世界，关注他人的命运。③我们既要放眼全球，关注</a:t>
            </a:r>
            <a:r>
              <a:rPr lang="zh-CN" altLang="en-US" sz="2400" b="1" u="sng">
                <a:solidFill>
                  <a:srgbClr val="FF0000"/>
                </a:solidFill>
                <a:ea typeface="黑体" panose="02010609060101010101" charset="-122"/>
              </a:rPr>
              <a:t>         </a:t>
            </a:r>
            <a:r>
              <a:rPr lang="zh-CN" altLang="en-US" sz="2400" b="1">
                <a:ea typeface="黑体" panose="02010609060101010101" charset="-122"/>
              </a:rPr>
              <a:t>的发展，也要心系祖国。</a:t>
            </a:r>
            <a:endParaRPr lang="zh-CN" altLang="en-US" sz="2400" b="1">
              <a:ea typeface="黑体" panose="02010609060101010101" charset="-122"/>
            </a:endParaRPr>
          </a:p>
        </p:txBody>
      </p:sp>
      <p:sp>
        <p:nvSpPr>
          <p:cNvPr id="3" name="文本框 4"/>
          <p:cNvSpPr txBox="1">
            <a:spLocks noChangeArrowheads="1"/>
          </p:cNvSpPr>
          <p:nvPr/>
        </p:nvSpPr>
        <p:spPr bwMode="auto">
          <a:xfrm>
            <a:off x="7821163" y="2205038"/>
            <a:ext cx="197222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solidFill>
                  <a:srgbClr val="FF0000"/>
                </a:solidFill>
                <a:ea typeface="黑体" panose="02010609060101010101" charset="-122"/>
                <a:sym typeface="宋体" panose="02010600030101010101" pitchFamily="2" charset="-122"/>
              </a:rPr>
              <a:t>相互信任</a:t>
            </a:r>
            <a:endParaRPr lang="zh-CN" altLang="en-US" sz="2400">
              <a:solidFill>
                <a:srgbClr val="FF0000"/>
              </a:solidFill>
              <a:ea typeface="黑体" panose="02010609060101010101" charset="-122"/>
              <a:sym typeface="宋体" panose="02010600030101010101" pitchFamily="2" charset="-122"/>
            </a:endParaRPr>
          </a:p>
        </p:txBody>
      </p:sp>
      <p:sp>
        <p:nvSpPr>
          <p:cNvPr id="4" name="文本框 5"/>
          <p:cNvSpPr txBox="1">
            <a:spLocks noChangeArrowheads="1"/>
          </p:cNvSpPr>
          <p:nvPr/>
        </p:nvSpPr>
        <p:spPr bwMode="auto">
          <a:xfrm>
            <a:off x="6094413" y="2708276"/>
            <a:ext cx="2304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solidFill>
                  <a:srgbClr val="FF0000"/>
                </a:solidFill>
                <a:ea typeface="黑体" panose="02010609060101010101" charset="-122"/>
                <a:sym typeface="宋体" panose="02010600030101010101" pitchFamily="2" charset="-122"/>
              </a:rPr>
              <a:t>尊重生命</a:t>
            </a:r>
            <a:endParaRPr lang="zh-CN" altLang="en-US" sz="2400">
              <a:solidFill>
                <a:srgbClr val="FF0000"/>
              </a:solidFill>
              <a:ea typeface="黑体" panose="02010609060101010101" charset="-122"/>
              <a:sym typeface="宋体" panose="02010600030101010101" pitchFamily="2" charset="-122"/>
            </a:endParaRPr>
          </a:p>
        </p:txBody>
      </p:sp>
      <p:sp>
        <p:nvSpPr>
          <p:cNvPr id="5" name="文本框 6"/>
          <p:cNvSpPr txBox="1">
            <a:spLocks noChangeArrowheads="1"/>
          </p:cNvSpPr>
          <p:nvPr/>
        </p:nvSpPr>
        <p:spPr bwMode="auto">
          <a:xfrm>
            <a:off x="4769725" y="3860801"/>
            <a:ext cx="1324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solidFill>
                  <a:srgbClr val="FF0000"/>
                </a:solidFill>
                <a:ea typeface="黑体" panose="02010609060101010101" charset="-122"/>
                <a:sym typeface="宋体" panose="02010600030101010101" pitchFamily="2" charset="-122"/>
              </a:rPr>
              <a:t>世界</a:t>
            </a:r>
            <a:endParaRPr lang="zh-CN" altLang="en-US" sz="2400">
              <a:solidFill>
                <a:srgbClr val="FF0000"/>
              </a:solidFill>
              <a:ea typeface="黑体" panose="02010609060101010101" charset="-122"/>
              <a:sym typeface="宋体" panose="02010600030101010101" pitchFamily="2" charset="-122"/>
            </a:endParaRPr>
          </a:p>
        </p:txBody>
      </p:sp>
      <p:sp>
        <p:nvSpPr>
          <p:cNvPr id="8198" name="AutoShape 2"/>
          <p:cNvSpPr>
            <a:spLocks noChangeArrowheads="1"/>
          </p:cNvSpPr>
          <p:nvPr/>
        </p:nvSpPr>
        <p:spPr bwMode="auto">
          <a:xfrm>
            <a:off x="480359" y="714375"/>
            <a:ext cx="5614054" cy="782638"/>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自主学习      梳理新知</a:t>
            </a:r>
            <a:endParaRPr lang="zh-CN" altLang="en-US" sz="28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9461"/>
          <p:cNvSpPr txBox="1">
            <a:spLocks noChangeArrowheads="1"/>
          </p:cNvSpPr>
          <p:nvPr/>
        </p:nvSpPr>
        <p:spPr bwMode="auto">
          <a:xfrm>
            <a:off x="1680196" y="2205039"/>
            <a:ext cx="58464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F0000"/>
                </a:solidFill>
                <a:latin typeface="黑体" panose="02010609060101010101" charset="-122"/>
                <a:ea typeface="黑体" panose="02010609060101010101" charset="-122"/>
              </a:rPr>
              <a:t>探究一  应对全球性问题</a:t>
            </a:r>
            <a:endParaRPr lang="zh-CN" altLang="en-US" sz="4000" b="1">
              <a:solidFill>
                <a:srgbClr val="FF0000"/>
              </a:solidFill>
              <a:latin typeface="黑体" panose="02010609060101010101" charset="-122"/>
              <a:ea typeface="黑体" panose="02010609060101010101" charset="-122"/>
            </a:endParaRPr>
          </a:p>
        </p:txBody>
      </p:sp>
      <p:sp>
        <p:nvSpPr>
          <p:cNvPr id="8195" name="文本框 1"/>
          <p:cNvSpPr txBox="1">
            <a:spLocks noChangeArrowheads="1"/>
          </p:cNvSpPr>
          <p:nvPr/>
        </p:nvSpPr>
        <p:spPr bwMode="auto">
          <a:xfrm>
            <a:off x="1487631" y="3716339"/>
            <a:ext cx="1014465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latin typeface="黑体" panose="02010609060101010101" charset="-122"/>
                <a:ea typeface="黑体" panose="02010609060101010101" charset="-122"/>
              </a:rPr>
              <a:t>活动（一）  为什么要构建命运共同体？</a:t>
            </a:r>
            <a:endParaRPr lang="zh-CN" altLang="en-US" sz="3200" b="1">
              <a:latin typeface="黑体" panose="02010609060101010101" charset="-122"/>
              <a:ea typeface="黑体" panose="02010609060101010101" charset="-122"/>
            </a:endParaRPr>
          </a:p>
        </p:txBody>
      </p:sp>
      <p:sp>
        <p:nvSpPr>
          <p:cNvPr id="9220" name="AutoShape 2"/>
          <p:cNvSpPr>
            <a:spLocks noChangeArrowheads="1"/>
          </p:cNvSpPr>
          <p:nvPr/>
        </p:nvSpPr>
        <p:spPr bwMode="auto">
          <a:xfrm>
            <a:off x="431688" y="836614"/>
            <a:ext cx="5279709" cy="936625"/>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DPU4M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47370" y="1196976"/>
            <a:ext cx="8494087" cy="477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102498" y="1557338"/>
            <a:ext cx="1055941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材料一    1997年7月2日，亚洲金融风暴席卷泰国，泰铢贬值。不久，这场风暴扫过了马来西亚、新加坡、日本和韩国、中国等地。打破了亚洲经济急速发展的景象。亚洲一些经济大国的经济开始萧条，一些国家的政局也开始混乱。1997年的金融风暴把笙歌一片的东南亚带向了一个万户萧疏的时代。</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barn(inVertical)">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Z91VRP"/>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10907" y="857250"/>
            <a:ext cx="9167012"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706783" y="1052514"/>
            <a:ext cx="1077526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en-US" altLang="zh-CN" sz="2000" b="1">
                <a:ea typeface="黑体" panose="02010609060101010101" charset="-122"/>
              </a:rPr>
              <a:t>       </a:t>
            </a:r>
            <a:r>
              <a:rPr lang="zh-CN" altLang="zh-CN" sz="2000" b="1">
                <a:ea typeface="黑体" panose="02010609060101010101" charset="-122"/>
              </a:rPr>
              <a:t>材料二    共同挑战和外部性威胁使人类社会命运与共。当前人类社会面临着日益增多的全球性问题，以军事威胁为代表的传统安全威胁不但迄今阴魂不散，而且以“9·11”恐怖袭击为标志的非传统安全威胁愈演愈烈，恐怖主义肆虐、生态环境恶化、毒品走私以及跨国犯罪等问题层出不穷。非传统安全问题突出的特点是跨国性，其所带来的危害扩散性表明，国与国之间一荣未必俱荣，但一损俱损却是不争的客观事实。一幕幕血腥的事实提醒我们，求解人类的安全困境绝非一国所能应对。“一棵树挡不住寒风”，人类社会比以往任何时候都更加需要抱团取暖，更加注重国与国之间的合作。</a:t>
            </a:r>
            <a:endParaRPr lang="zh-CN" altLang="zh-CN" sz="20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heel(1)">
                                      <p:cBhvr>
                                        <p:cTn id="12" dur="20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6"/>
          <p:cNvSpPr txBox="1">
            <a:spLocks noChangeArrowheads="1"/>
          </p:cNvSpPr>
          <p:nvPr/>
        </p:nvSpPr>
        <p:spPr bwMode="auto">
          <a:xfrm>
            <a:off x="1007271" y="1052514"/>
            <a:ext cx="10605971"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400" b="1">
                <a:ea typeface="黑体" panose="02010609060101010101" charset="-122"/>
              </a:rPr>
              <a:t>        材料三    习近平就任总书记后首次会见外国人士就表示，国际社会日益成为一个你中有我、我中有你的“命运共同体”，面对世界经济的复杂形势和全球性问题，任何国家都不可能独善其身。“命运共同体”是中国政府反复强调的关于人类社会的新理念。2011年《中国的和平发展》白皮书提出，要以“命运共同体”的新视角，寻求人类共同利益和共同价值的新内涵。</a:t>
            </a:r>
            <a:endParaRPr lang="zh-CN" altLang="en-US" sz="2400" b="1">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500"/>
                                  </p:stCondLst>
                                  <p:childTnLst>
                                    <p:set>
                                      <p:cBhvr>
                                        <p:cTn id="6" dur="1" fill="hold">
                                          <p:stCondLst>
                                            <p:cond delay="0"/>
                                          </p:stCondLst>
                                        </p:cTn>
                                        <p:tgtEl>
                                          <p:spTgt spid="38916"/>
                                        </p:tgtEl>
                                        <p:attrNameLst>
                                          <p:attrName>style.visibility</p:attrName>
                                        </p:attrNameLst>
                                      </p:cBhvr>
                                      <p:to>
                                        <p:strVal val="visible"/>
                                      </p:to>
                                    </p:set>
                                    <p:animEffect transition="in" filter="wipe(up)">
                                      <p:cBhvr>
                                        <p:cTn id="7" dur="20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checkerboard(across)">
                                      <p:cBhvr>
                                        <p:cTn id="12"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P spid="38916" grpId="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3"/>
          <p:cNvSpPr txBox="1">
            <a:spLocks noChangeArrowheads="1"/>
          </p:cNvSpPr>
          <p:nvPr/>
        </p:nvSpPr>
        <p:spPr bwMode="auto">
          <a:xfrm>
            <a:off x="719480" y="2420938"/>
            <a:ext cx="1074986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000" b="1">
                <a:ea typeface="黑体" panose="02010609060101010101" charset="-122"/>
              </a:rPr>
              <a:t>       </a:t>
            </a:r>
            <a:r>
              <a:rPr lang="zh-CN" altLang="zh-CN" sz="2000" b="1">
                <a:ea typeface="黑体" panose="02010609060101010101" charset="-122"/>
              </a:rPr>
              <a:t> 小结：材料一说明了当今世界，各国相互联系、相互依存的程度空前加深。气候变化、环境污染、疾病流行、跨国犯罪、恐怖主义、贫困等问题，带来的影响往往跨越国界，日益受到各国的共同关注。这些问题关系整个人类的生存，制约人类的发展，成为亟待解决的全球性问题。面对全球性问题，任何国家都不能置身事外。</a:t>
            </a:r>
            <a:endParaRPr lang="zh-CN" altLang="zh-CN" sz="2000" b="1">
              <a:ea typeface="黑体" panose="02010609060101010101" charset="-122"/>
            </a:endParaRPr>
          </a:p>
          <a:p>
            <a:r>
              <a:rPr lang="zh-CN" altLang="zh-CN" sz="2000" b="1">
                <a:ea typeface="黑体" panose="02010609060101010101" charset="-122"/>
              </a:rPr>
              <a:t>        材料二说明了采取共同行动，承担共同责任，打造人类命运共同体，应成为各国解决全球性问题的必然选择。</a:t>
            </a:r>
            <a:endParaRPr lang="zh-CN" altLang="zh-CN" sz="2000" b="1">
              <a:ea typeface="黑体" panose="02010609060101010101" charset="-122"/>
            </a:endParaRPr>
          </a:p>
          <a:p>
            <a:r>
              <a:rPr lang="zh-CN" altLang="zh-CN" sz="2000" b="1">
                <a:ea typeface="黑体" panose="02010609060101010101" charset="-122"/>
              </a:rPr>
              <a:t>        材料三说明了由中国首倡的打造入类命运共同体理念，充分表达了人类道求和平与发展的愿望，为解决人类面临的共同问题提供了宝贵的思路，也为人类共同美好的未来指明了方向，得到了国际社会的广泛认同。</a:t>
            </a:r>
            <a:endParaRPr lang="zh-CN" altLang="zh-CN" sz="2000" b="1">
              <a:ea typeface="黑体" panose="02010609060101010101" charset="-122"/>
            </a:endParaRPr>
          </a:p>
        </p:txBody>
      </p:sp>
      <p:sp>
        <p:nvSpPr>
          <p:cNvPr id="13315" name="文本框 4"/>
          <p:cNvSpPr txBox="1">
            <a:spLocks noChangeArrowheads="1"/>
          </p:cNvSpPr>
          <p:nvPr/>
        </p:nvSpPr>
        <p:spPr bwMode="auto">
          <a:xfrm>
            <a:off x="1775422" y="1844676"/>
            <a:ext cx="4572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a:solidFill>
                  <a:srgbClr val="FF0000"/>
                </a:solidFill>
                <a:ea typeface="黑体" panose="02010609060101010101" charset="-122"/>
              </a:rPr>
              <a:t>探究：以上三则材料分别说明了什么？</a:t>
            </a:r>
            <a:endParaRPr lang="zh-CN" altLang="en-US" sz="2000" b="1">
              <a:solidFill>
                <a:srgbClr val="FF0000"/>
              </a:solidFill>
              <a:ea typeface="黑体" panose="02010609060101010101" charset="-122"/>
            </a:endParaRPr>
          </a:p>
        </p:txBody>
      </p:sp>
      <p:sp>
        <p:nvSpPr>
          <p:cNvPr id="15364" name="WordArt 10"/>
          <p:cNvSpPr>
            <a:spLocks noChangeArrowheads="1" noChangeShapeType="1" noTextEdit="1"/>
          </p:cNvSpPr>
          <p:nvPr/>
        </p:nvSpPr>
        <p:spPr bwMode="auto">
          <a:xfrm>
            <a:off x="526914" y="908050"/>
            <a:ext cx="2592241" cy="719138"/>
          </a:xfrm>
          <a:prstGeom prst="rect">
            <a:avLst/>
          </a:prstGeom>
        </p:spPr>
        <p:txBody>
          <a:bodyPr wrap="none" fromWordArt="1">
            <a:prstTxWarp prst="textCascadeUp">
              <a:avLst>
                <a:gd name="adj" fmla="val 44444"/>
              </a:avLst>
            </a:prstTxWarp>
            <a:scene3d>
              <a:camera prst="legacyPerspectiveFront">
                <a:rot lat="20519987" lon="1080000" rev="0"/>
              </a:camera>
              <a:lightRig rig="legacyHarsh2" dir="b"/>
            </a:scene3d>
            <a:sp3d extrusionH="430200" prstMaterial="legacyMatte">
              <a:extrusionClr>
                <a:srgbClr val="FF6600"/>
              </a:extrusionClr>
            </a:sp3d>
          </a:bodyPr>
          <a:lstStyle/>
          <a:p>
            <a:pPr algn="ctr"/>
            <a:r>
              <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开动脑筋</a:t>
            </a:r>
            <a:endParaRPr lang="zh-CN" altLang="en-US" kern="10">
              <a:ln w="9525">
                <a:rou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331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4" presetClass="entr" presetSubtype="0" fill="hold" grpId="0" nodeType="clickEffect">
                                  <p:stCondLst>
                                    <p:cond delay="0"/>
                                  </p:stCondLst>
                                  <p:childTnLst>
                                    <p:set>
                                      <p:cBhvr>
                                        <p:cTn id="10" dur="1" fill="hold">
                                          <p:stCondLst>
                                            <p:cond delay="0"/>
                                          </p:stCondLst>
                                        </p:cTn>
                                        <p:tgtEl>
                                          <p:spTgt spid="13314"/>
                                        </p:tgtEl>
                                        <p:attrNameLst>
                                          <p:attrName>style.visibility</p:attrName>
                                        </p:attrNameLst>
                                      </p:cBhvr>
                                      <p:to>
                                        <p:strVal val="visible"/>
                                      </p:to>
                                    </p:set>
                                    <p:anim to="" calcmode="lin" valueType="num">
                                      <p:cBhvr>
                                        <p:cTn id="11" dur="1" fill="hold"/>
                                        <p:tgtEl>
                                          <p:spTgt spid="133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
          <p:cNvSpPr txBox="1">
            <a:spLocks noChangeArrowheads="1"/>
          </p:cNvSpPr>
          <p:nvPr/>
        </p:nvSpPr>
        <p:spPr bwMode="auto">
          <a:xfrm>
            <a:off x="1176561" y="2995614"/>
            <a:ext cx="10026155"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a:solidFill>
                  <a:srgbClr val="FF0000"/>
                </a:solidFill>
                <a:latin typeface="黑体" panose="02010609060101010101" charset="-122"/>
                <a:ea typeface="黑体" panose="02010609060101010101" charset="-122"/>
              </a:rPr>
              <a:t>活动（二）  怎样构建人类命运共同体</a:t>
            </a:r>
            <a:endParaRPr lang="zh-CN" altLang="en-US" sz="3200" b="1">
              <a:solidFill>
                <a:srgbClr val="FF0000"/>
              </a:solidFill>
              <a:latin typeface="黑体" panose="02010609060101010101" charset="-122"/>
              <a:ea typeface="黑体" panose="02010609060101010101" charset="-122"/>
            </a:endParaRPr>
          </a:p>
        </p:txBody>
      </p:sp>
      <p:sp>
        <p:nvSpPr>
          <p:cNvPr id="16387" name="AutoShape 2"/>
          <p:cNvSpPr>
            <a:spLocks noChangeArrowheads="1"/>
          </p:cNvSpPr>
          <p:nvPr/>
        </p:nvSpPr>
        <p:spPr bwMode="auto">
          <a:xfrm>
            <a:off x="336464" y="836613"/>
            <a:ext cx="5277592" cy="863600"/>
          </a:xfrm>
          <a:prstGeom prst="flowChartTerminator">
            <a:avLst/>
          </a:prstGeom>
          <a:gradFill rotWithShape="0">
            <a:gsLst>
              <a:gs pos="0">
                <a:srgbClr val="005289"/>
              </a:gs>
              <a:gs pos="50000">
                <a:srgbClr val="0099FF"/>
              </a:gs>
              <a:gs pos="100000">
                <a:srgbClr val="005289"/>
              </a:gs>
            </a:gsLst>
            <a:lin ang="5400000" scaled="1"/>
          </a:gradFill>
          <a:ln w="9525">
            <a:solidFill>
              <a:srgbClr val="0099FF"/>
            </a:solidFill>
            <a:miter lim="800000"/>
          </a:ln>
        </p:spPr>
        <p:txBody>
          <a:bodyPr anchor="ctr"/>
          <a:lstStyle/>
          <a:p>
            <a:r>
              <a:rPr lang="zh-CN" altLang="en-US" sz="2800" b="1">
                <a:solidFill>
                  <a:schemeClr val="bg1"/>
                </a:solidFill>
              </a:rPr>
              <a:t>合作探究     生成能力</a:t>
            </a:r>
            <a:endParaRPr lang="zh-CN" altLang="en-US" sz="28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43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CAQ3DBT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67446" y="1020764"/>
            <a:ext cx="8053935" cy="481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out)">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INDEX" val="5"/>
  <p:tag name="KSO_WM_UNIT_CLEAR" val="1"/>
  <p:tag name="KSO_WM_UNIT_LAYERLEVEL" val="1_1_1"/>
  <p:tag name="KSO_WM_TAG_VERSION" val="1.0"/>
  <p:tag name="KSO_WM_BEAUTIFY_FLAG" val="#wm#"/>
  <p:tag name="KSO_WM_UNIT_TYPE" val="i"/>
  <p:tag name="KSO_WM_UNIT_ID" val="custom160002_20*i*5"/>
  <p:tag name="KSO_WM_TEMPLATE_CATEGORY" val="custom"/>
  <p:tag name="KSO_WM_TEMPLATE_INDEX" val="160002"/>
</p:tagLst>
</file>

<file path=ppt/tags/tag2.xml><?xml version="1.0" encoding="utf-8"?>
<p:tagLst xmlns:p="http://schemas.openxmlformats.org/presentationml/2006/main">
  <p:tag name="KSO_WM_UNIT_INDEX" val="5"/>
  <p:tag name="KSO_WM_UNIT_CLEAR" val="1"/>
  <p:tag name="KSO_WM_UNIT_LAYERLEVEL" val="1_1_1"/>
  <p:tag name="KSO_WM_TAG_VERSION" val="1.0"/>
  <p:tag name="KSO_WM_BEAUTIFY_FLAG" val="#wm#"/>
  <p:tag name="KSO_WM_UNIT_TYPE" val="i"/>
  <p:tag name="KSO_WM_UNIT_ID" val="custom160002_20*i*5"/>
  <p:tag name="KSO_WM_TEMPLATE_CATEGORY" val="custom"/>
  <p:tag name="KSO_WM_TEMPLATE_INDEX" val="160002"/>
</p:tagLst>
</file>

<file path=ppt/tags/tag3.xml><?xml version="1.0" encoding="utf-8"?>
<p:tagLst xmlns:p="http://schemas.openxmlformats.org/presentationml/2006/main">
  <p:tag name="KSO_WM_UNIT_INDEX" val="5"/>
  <p:tag name="KSO_WM_UNIT_CLEAR" val="1"/>
  <p:tag name="KSO_WM_UNIT_LAYERLEVEL" val="1_1_1"/>
  <p:tag name="KSO_WM_TAG_VERSION" val="1.0"/>
  <p:tag name="KSO_WM_BEAUTIFY_FLAG" val="#wm#"/>
  <p:tag name="KSO_WM_UNIT_TYPE" val="i"/>
  <p:tag name="KSO_WM_UNIT_ID" val="custom160002_20*i*5"/>
  <p:tag name="KSO_WM_TEMPLATE_CATEGORY" val="custom"/>
  <p:tag name="KSO_WM_TEMPLATE_INDEX" val="160002"/>
</p:tagLst>
</file>

<file path=ppt/tags/tag4.xml><?xml version="1.0" encoding="utf-8"?>
<p:tagLst xmlns:p="http://schemas.openxmlformats.org/presentationml/2006/main">
  <p:tag name="KSO_WM_UNIT_INDEX" val="5"/>
  <p:tag name="KSO_WM_UNIT_CLEAR" val="1"/>
  <p:tag name="KSO_WM_UNIT_LAYERLEVEL" val="1_1_1"/>
  <p:tag name="KSO_WM_TAG_VERSION" val="1.0"/>
  <p:tag name="KSO_WM_BEAUTIFY_FLAG" val="#wm#"/>
  <p:tag name="KSO_WM_UNIT_TYPE" val="i"/>
  <p:tag name="KSO_WM_UNIT_ID" val="custom160002_20*i*5"/>
  <p:tag name="KSO_WM_TEMPLATE_CATEGORY" val="custom"/>
  <p:tag name="KSO_WM_TEMPLATE_INDEX" val="16000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39912</Words>
  <Application>WPS 演示</Application>
  <PresentationFormat>自定义</PresentationFormat>
  <Paragraphs>1553</Paragraphs>
  <Slides>496</Slides>
  <Notes>37</Notes>
  <HiddenSlides>0</HiddenSlides>
  <MMClips>7</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496</vt:i4>
      </vt:variant>
    </vt:vector>
  </HeadingPairs>
  <TitlesOfParts>
    <vt:vector size="517" baseType="lpstr">
      <vt:lpstr>Arial</vt:lpstr>
      <vt:lpstr>宋体</vt:lpstr>
      <vt:lpstr>Wingdings</vt:lpstr>
      <vt:lpstr>Calibri</vt:lpstr>
      <vt:lpstr>思源黑体 CN Heavy</vt:lpstr>
      <vt:lpstr>黑体</vt:lpstr>
      <vt:lpstr>等线</vt:lpstr>
      <vt:lpstr>微软雅黑</vt:lpstr>
      <vt:lpstr>楷体</vt:lpstr>
      <vt:lpstr>Arial Unicode MS</vt:lpstr>
      <vt:lpstr>仿宋_GB2312</vt:lpstr>
      <vt:lpstr>Meiryo UI</vt:lpstr>
      <vt:lpstr>Times New Roman</vt:lpstr>
      <vt:lpstr>华文新魏</vt:lpstr>
      <vt:lpstr>楷体_GB2312</vt:lpstr>
      <vt:lpstr>Tahoma</vt:lpstr>
      <vt:lpstr>隶书</vt:lpstr>
      <vt:lpstr>华文中宋</vt:lpstr>
      <vt:lpstr>仿宋</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旗 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空谷幽兰——琳</cp:lastModifiedBy>
  <cp:revision>27</cp:revision>
  <dcterms:created xsi:type="dcterms:W3CDTF">2018-07-30T13:18:00Z</dcterms:created>
  <dcterms:modified xsi:type="dcterms:W3CDTF">2018-11-12T08:12:46Z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