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7" r:id="rId3"/>
    <p:sldId id="261" r:id="rId4"/>
    <p:sldId id="258" r:id="rId5"/>
    <p:sldId id="266" r:id="rId6"/>
    <p:sldId id="263" r:id="rId7"/>
    <p:sldId id="268" r:id="rId8"/>
    <p:sldId id="278" r:id="rId9"/>
    <p:sldId id="281" r:id="rId10"/>
    <p:sldId id="279" r:id="rId11"/>
    <p:sldId id="276" r:id="rId12"/>
    <p:sldId id="275" r:id="rId13"/>
  </p:sldIdLst>
  <p:sldSz cx="9144000" cy="6858000" type="screen4x3"/>
  <p:notesSz cx="6858000" cy="9144000"/>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00"/>
    <a:srgbClr val="F5FFE1"/>
    <a:srgbClr val="F2FFD9"/>
    <a:srgbClr val="EEFFCD"/>
    <a:srgbClr val="008080"/>
    <a:srgbClr val="F7EFF6"/>
    <a:srgbClr val="CC00CC"/>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2636"/>
  </p:normalViewPr>
  <p:slideViewPr>
    <p:cSldViewPr showGuides="1">
      <p:cViewPr varScale="1">
        <p:scale>
          <a:sx n="66" d="100"/>
          <a:sy n="66" d="100"/>
        </p:scale>
        <p:origin x="-114" y="-19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6" Type="http://schemas.openxmlformats.org/officeDocument/2006/relationships/tableStyles" Target="tableStyles.xml"/><Relationship Id="rId15" Type="http://schemas.openxmlformats.org/officeDocument/2006/relationships/viewProps" Target="viewProps.xml"/><Relationship Id="rId14" Type="http://schemas.openxmlformats.org/officeDocument/2006/relationships/presProps" Target="presProps.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5293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2504" cy="45259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54296" y="1600200"/>
            <a:ext cx="4032504" cy="45259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90081" y="2665379"/>
            <a:ext cx="3655181"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92704" y="2665379"/>
            <a:ext cx="3673182"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8" name="页脚占位符 7"/>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9" name="灯片编号占位符 8"/>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4" name="页脚占位符 3"/>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5" name="灯片编号占位符 4"/>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3" name="页脚占位符 2"/>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4" name="灯片编号占位符 3"/>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6" name="标题 1025"/>
          <p:cNvSpPr>
            <a:spLocks noGrp="1"/>
          </p:cNvSpPr>
          <p:nvPr>
            <p:ph type="title"/>
          </p:nvPr>
        </p:nvSpPr>
        <p:spPr>
          <a:xfrm>
            <a:off x="457200" y="274638"/>
            <a:ext cx="8229600" cy="1143000"/>
          </a:xfrm>
          <a:prstGeom prst="rect">
            <a:avLst/>
          </a:prstGeom>
          <a:noFill/>
          <a:ln w="9525">
            <a:noFill/>
          </a:ln>
        </p:spPr>
        <p:txBody>
          <a:bodyPr anchor="ctr"/>
          <a:p>
            <a:pPr lvl="0"/>
            <a:r>
              <a:rPr lang="zh-CN" altLang="en-US" dirty="0"/>
              <a:t>单击此处编辑母版标题样式</a:t>
            </a:r>
            <a:endParaRPr lang="zh-CN" altLang="en-US" dirty="0"/>
          </a:p>
        </p:txBody>
      </p:sp>
      <p:sp>
        <p:nvSpPr>
          <p:cNvPr id="1027" name="文本占位符 1026"/>
          <p:cNvSpPr>
            <a:spLocks noGrp="1"/>
          </p:cNvSpPr>
          <p:nvPr>
            <p:ph type="body" idx="1"/>
          </p:nvPr>
        </p:nvSpPr>
        <p:spPr>
          <a:xfrm>
            <a:off x="457200" y="1600200"/>
            <a:ext cx="8229600" cy="4525963"/>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028" name="日期占位符 1027"/>
          <p:cNvSpPr>
            <a:spLocks noGrp="1"/>
          </p:cNvSpPr>
          <p:nvPr>
            <p:ph type="dt" sz="half" idx="2"/>
          </p:nvPr>
        </p:nvSpPr>
        <p:spPr>
          <a:xfrm>
            <a:off x="457200" y="6245225"/>
            <a:ext cx="2133600" cy="476250"/>
          </a:xfrm>
          <a:prstGeom prst="rect">
            <a:avLst/>
          </a:prstGeom>
          <a:noFill/>
          <a:ln w="9525">
            <a:noFill/>
          </a:ln>
        </p:spPr>
        <p:txBody>
          <a:bodyPr/>
          <a:lstStyle>
            <a:lvl1pPr>
              <a:defRPr sz="1400"/>
            </a:lvl1pPr>
          </a:lstStyle>
          <a:p>
            <a:pPr lvl="0"/>
            <a:endParaRPr lang="zh-CN" altLang="en-US" dirty="0">
              <a:latin typeface="Arial" panose="020B0604020202020204" pitchFamily="34" charset="0"/>
            </a:endParaRPr>
          </a:p>
        </p:txBody>
      </p:sp>
      <p:sp>
        <p:nvSpPr>
          <p:cNvPr id="1029" name="页脚占位符 1028"/>
          <p:cNvSpPr>
            <a:spLocks noGrp="1"/>
          </p:cNvSpPr>
          <p:nvPr>
            <p:ph type="ftr" sz="quarter" idx="3"/>
          </p:nvPr>
        </p:nvSpPr>
        <p:spPr>
          <a:xfrm>
            <a:off x="3124200" y="6245225"/>
            <a:ext cx="2895600" cy="476250"/>
          </a:xfrm>
          <a:prstGeom prst="rect">
            <a:avLst/>
          </a:prstGeom>
          <a:noFill/>
          <a:ln w="9525">
            <a:noFill/>
          </a:ln>
        </p:spPr>
        <p:txBody>
          <a:bodyPr/>
          <a:lstStyle>
            <a:lvl1pPr algn="ctr">
              <a:defRPr sz="1400"/>
            </a:lvl1pPr>
          </a:lstStyle>
          <a:p>
            <a:pPr lvl="0"/>
            <a:endParaRPr lang="zh-CN" altLang="en-US" dirty="0">
              <a:latin typeface="Arial" panose="020B0604020202020204" pitchFamily="34" charset="0"/>
            </a:endParaRPr>
          </a:p>
        </p:txBody>
      </p:sp>
      <p:sp>
        <p:nvSpPr>
          <p:cNvPr id="1030" name="灯片编号占位符 1029"/>
          <p:cNvSpPr>
            <a:spLocks noGrp="1"/>
          </p:cNvSpPr>
          <p:nvPr>
            <p:ph type="sldNum" sz="quarter" idx="4"/>
          </p:nvPr>
        </p:nvSpPr>
        <p:spPr>
          <a:xfrm>
            <a:off x="6553200" y="6245225"/>
            <a:ext cx="2133600" cy="476250"/>
          </a:xfrm>
          <a:prstGeom prst="rect">
            <a:avLst/>
          </a:prstGeom>
          <a:noFill/>
          <a:ln w="9525">
            <a:noFill/>
          </a:ln>
        </p:spPr>
        <p:txBody>
          <a:bodyPr/>
          <a:lstStyle>
            <a:lvl1pPr algn="r">
              <a:defRPr sz="1400"/>
            </a:lvl1p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marL="0" lvl="0" indent="0" algn="ctr" defTabSz="914400" rtl="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p:titleStyle>
    <p:bodyStyle>
      <a:lvl1pPr marL="342900" lvl="0" indent="-342900" algn="l" defTabSz="914400" rtl="0" eaLnBrk="1" fontAlgn="base" latinLnBrk="0" hangingPunct="1">
        <a:lnSpc>
          <a:spcPct val="100000"/>
        </a:lnSpc>
        <a:spcBef>
          <a:spcPct val="20000"/>
        </a:spcBef>
        <a:spcAft>
          <a:spcPct val="0"/>
        </a:spcAft>
        <a:buChar char="•"/>
        <a:defRPr sz="3200" b="0" i="0" u="none" kern="1200" baseline="0">
          <a:solidFill>
            <a:schemeClr val="tx1"/>
          </a:solidFill>
          <a:latin typeface="+mn-lt"/>
          <a:ea typeface="+mn-ea"/>
          <a:cs typeface="+mn-cs"/>
        </a:defRPr>
      </a:lvl1pPr>
      <a:lvl2pPr marL="742950" lvl="1" indent="-285750" algn="l" defTabSz="914400" rtl="0" eaLnBrk="1" fontAlgn="base" latinLnBrk="0" hangingPunct="1">
        <a:lnSpc>
          <a:spcPct val="100000"/>
        </a:lnSpc>
        <a:spcBef>
          <a:spcPct val="20000"/>
        </a:spcBef>
        <a:spcAft>
          <a:spcPct val="0"/>
        </a:spcAft>
        <a:buChar char="–"/>
        <a:defRPr sz="2800" b="0" i="0" u="none" kern="1200" baseline="0">
          <a:solidFill>
            <a:schemeClr val="tx1"/>
          </a:solidFill>
          <a:latin typeface="+mn-lt"/>
          <a:ea typeface="+mn-ea"/>
          <a:cs typeface="+mn-cs"/>
        </a:defRPr>
      </a:lvl2pPr>
      <a:lvl3pPr marL="1143000" lvl="2" indent="-22860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mn-lt"/>
          <a:ea typeface="+mn-ea"/>
          <a:cs typeface="+mn-cs"/>
        </a:defRPr>
      </a:lvl3pPr>
      <a:lvl4pPr marL="1600200" lvl="3"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5pPr>
      <a:lvl6pPr marL="2514600" lvl="5"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9pPr>
    </p:bodyStyle>
    <p:other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openxmlformats.org/officeDocument/2006/relationships/image" Target="../media/image2.png"/><Relationship Id="rId4" Type="http://schemas.microsoft.com/office/2007/relationships/media" Target="file:///G:\&#31616;&#29233;1\&#12298;&#31616;&#8226;&#29233;&#12299;&#38899;&#20048;\&#31616;&#29233;&#20027;&#39064;&#26354;.mp3" TargetMode="External"/><Relationship Id="rId3" Type="http://schemas.openxmlformats.org/officeDocument/2006/relationships/audio" Target="file:///G:\&#31616;&#29233;1\&#12298;&#31616;&#8226;&#29233;&#12299;&#38899;&#20048;\&#31616;&#29233;&#20027;&#39064;&#26354;.mp3" TargetMode="External"/><Relationship Id="rId2" Type="http://schemas.openxmlformats.org/officeDocument/2006/relationships/image" Target="../media/image1.jpeg"/><Relationship Id="rId1" Type="http://schemas.openxmlformats.org/officeDocument/2006/relationships/hyperlink" Target="http://www.easytv.com.cn/ItemDet.aspx?IID=4598" TargetMode="External"/></Relationships>
</file>

<file path=ppt/slides/_rels/slide10.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image" Target="../media/image14.png"/><Relationship Id="rId3" Type="http://schemas.microsoft.com/office/2007/relationships/media" Target="file:///C:\Documents%20and%20Settings\Administrator\&#26700;&#38754;\ready\02.avi" TargetMode="External"/><Relationship Id="rId2" Type="http://schemas.openxmlformats.org/officeDocument/2006/relationships/video" Target="file:///C:\Documents%20and%20Settings\Administrator\&#26700;&#38754;\ready\02.avi" TargetMode="External"/><Relationship Id="rId1" Type="http://schemas.openxmlformats.org/officeDocument/2006/relationships/image" Target="../media/image5.jpeg"/></Relationships>
</file>

<file path=ppt/slides/_rels/slide11.xml.rels><?xml version="1.0" encoding="UTF-8" standalone="yes"?>
<Relationships xmlns="http://schemas.openxmlformats.org/package/2006/relationships"><Relationship Id="rId7" Type="http://schemas.openxmlformats.org/officeDocument/2006/relationships/slideLayout" Target="../slideLayouts/slideLayout7.xml"/><Relationship Id="rId6" Type="http://schemas.openxmlformats.org/officeDocument/2006/relationships/image" Target="../media/image2.png"/><Relationship Id="rId5" Type="http://schemas.microsoft.com/office/2007/relationships/media" Target="file:///H:\&#31616;&#29233;1\&#12298;&#31616;&#8226;&#29233;&#12299;&#38899;&#20048;\&#38050;&#29748;&#26354;,&#30524;&#27882;.mp3" TargetMode="External"/><Relationship Id="rId4" Type="http://schemas.openxmlformats.org/officeDocument/2006/relationships/audio" Target="file:///H:\&#31616;&#29233;1\&#12298;&#31616;&#8226;&#29233;&#12299;&#38899;&#20048;\&#38050;&#29748;&#26354;,&#30524;&#27882;.mp3" TargetMode="External"/><Relationship Id="rId3" Type="http://schemas.openxmlformats.org/officeDocument/2006/relationships/image" Target="../media/image15.jpeg"/><Relationship Id="rId2" Type="http://schemas.openxmlformats.org/officeDocument/2006/relationships/hyperlink" Target="http://www.81abc.net/dispbbs.asp?boardid=37&amp;ID=5927" TargetMode="External"/><Relationship Id="rId1" Type="http://schemas.openxmlformats.org/officeDocument/2006/relationships/image" Target="../media/image6.jpe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4.png"/><Relationship Id="rId1" Type="http://schemas.openxmlformats.org/officeDocument/2006/relationships/image" Target="../media/image3.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5.jpe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6.jpe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7.jpe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8.jpe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9.jpe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9.jpeg"/></Relationships>
</file>

<file path=ppt/slides/_rels/slide9.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image" Target="../media/image13.jpeg"/><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9221" name="图片 9220" descr="200824_155626">
            <a:hlinkClick r:id="rId1"/>
          </p:cNvPr>
          <p:cNvPicPr>
            <a:picLocks noChangeAspect="1"/>
          </p:cNvPicPr>
          <p:nvPr/>
        </p:nvPicPr>
        <p:blipFill>
          <a:blip r:embed="rId2"/>
          <a:stretch>
            <a:fillRect/>
          </a:stretch>
        </p:blipFill>
        <p:spPr>
          <a:xfrm>
            <a:off x="0" y="-13970"/>
            <a:ext cx="9144000" cy="6884988"/>
          </a:xfrm>
          <a:prstGeom prst="rect">
            <a:avLst/>
          </a:prstGeom>
          <a:noFill/>
          <a:ln w="9525">
            <a:noFill/>
          </a:ln>
        </p:spPr>
      </p:pic>
      <p:sp>
        <p:nvSpPr>
          <p:cNvPr id="9223" name="文本框 9222"/>
          <p:cNvSpPr txBox="1"/>
          <p:nvPr/>
        </p:nvSpPr>
        <p:spPr>
          <a:xfrm>
            <a:off x="5105400" y="1828800"/>
            <a:ext cx="1816100" cy="579438"/>
          </a:xfrm>
          <a:prstGeom prst="rect">
            <a:avLst/>
          </a:prstGeom>
          <a:noFill/>
          <a:ln w="9525">
            <a:noFill/>
          </a:ln>
        </p:spPr>
        <p:txBody>
          <a:bodyPr wrap="none" anchor="t">
            <a:spAutoFit/>
          </a:bodyPr>
          <a:p>
            <a:r>
              <a:rPr lang="zh-CN" altLang="en-US" sz="3200" b="1" dirty="0">
                <a:latin typeface="Arial" panose="020B0604020202020204" pitchFamily="34" charset="0"/>
              </a:rPr>
              <a:t>（节选）</a:t>
            </a:r>
            <a:endParaRPr lang="zh-CN" altLang="en-US" sz="3200" b="1" dirty="0">
              <a:latin typeface="Arial" panose="020B0604020202020204" pitchFamily="34" charset="0"/>
            </a:endParaRPr>
          </a:p>
        </p:txBody>
      </p:sp>
      <p:pic>
        <p:nvPicPr>
          <p:cNvPr id="9225" name="简爱主题曲.mp3">
            <a:hlinkClick r:id="" action="ppaction://media"/>
          </p:cNvPr>
          <p:cNvPicPr>
            <a:picLocks noRot="1" noChangeAspect="1"/>
          </p:cNvPicPr>
          <p:nvPr>
            <a:audioFile r:link="rId3"/>
            <p:extLst>
              <p:ext uri="{DAA4B4D4-6D71-4841-9C94-3DE7FCFB9230}">
                <p14:media xmlns:p14="http://schemas.microsoft.com/office/powerpoint/2010/main" r:link="rId4"/>
              </p:ext>
            </p:extLst>
          </p:nvPr>
        </p:nvPicPr>
        <p:blipFill>
          <a:blip r:embed="rId5"/>
          <a:stretch>
            <a:fillRect/>
          </a:stretch>
        </p:blipFill>
        <p:spPr>
          <a:xfrm>
            <a:off x="0" y="6553200"/>
            <a:ext cx="304800" cy="304800"/>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95040" fill="hold"/>
                                        <p:tgtEl>
                                          <p:spTgt spid="922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9225"/>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8674" name="图片 28673" descr="20071106002800663"/>
          <p:cNvPicPr>
            <a:picLocks noChangeAspect="1"/>
          </p:cNvPicPr>
          <p:nvPr/>
        </p:nvPicPr>
        <p:blipFill>
          <a:blip r:embed="rId1"/>
          <a:stretch>
            <a:fillRect/>
          </a:stretch>
        </p:blipFill>
        <p:spPr>
          <a:xfrm>
            <a:off x="3962400" y="0"/>
            <a:ext cx="5181600" cy="3536950"/>
          </a:xfrm>
          <a:prstGeom prst="rect">
            <a:avLst/>
          </a:prstGeom>
          <a:noFill/>
          <a:ln w="9525">
            <a:noFill/>
          </a:ln>
        </p:spPr>
      </p:pic>
      <p:pic>
        <p:nvPicPr>
          <p:cNvPr id="28675" name="02.avi">
            <a:hlinkClick r:id="" action="ppaction://media"/>
          </p:cNvPr>
          <p:cNvPicPr>
            <a:picLocks noRot="1" noChangeAspect="1"/>
          </p:cNvPicPr>
          <p:nvPr>
            <a:videoFile r:link="rId2"/>
            <p:extLst>
              <p:ext uri="{DAA4B4D4-6D71-4841-9C94-3DE7FCFB9230}">
                <p14:media xmlns:p14="http://schemas.microsoft.com/office/powerpoint/2010/main" r:link="rId3"/>
              </p:ext>
            </p:extLst>
          </p:nvPr>
        </p:nvPicPr>
        <p:blipFill>
          <a:blip r:embed="rId4"/>
          <a:stretch>
            <a:fillRect/>
          </a:stretch>
        </p:blipFill>
        <p:spPr>
          <a:xfrm>
            <a:off x="304800" y="4419600"/>
            <a:ext cx="2971800" cy="2228850"/>
          </a:xfrm>
          <a:prstGeom prst="rect">
            <a:avLst/>
          </a:prstGeom>
          <a:noFill/>
          <a:ln w="9525">
            <a:noFill/>
          </a:ln>
        </p:spPr>
      </p:pic>
      <p:sp>
        <p:nvSpPr>
          <p:cNvPr id="28676" name="矩形 28675"/>
          <p:cNvSpPr/>
          <p:nvPr/>
        </p:nvSpPr>
        <p:spPr>
          <a:xfrm>
            <a:off x="457200" y="381000"/>
            <a:ext cx="3429000" cy="1106488"/>
          </a:xfrm>
          <a:prstGeom prst="rect">
            <a:avLst/>
          </a:prstGeom>
        </p:spPr>
        <p:txBody>
          <a:bodyPr wrap="none" fromWordArt="1">
            <a:prstTxWarp prst="textSlantUp">
              <a:avLst>
                <a:gd name="adj" fmla="val 31995"/>
              </a:avLst>
            </a:prstTxWarp>
            <a:normAutofit/>
          </a:bodyPr>
          <a:p>
            <a:pPr algn="ctr"/>
            <a:r>
              <a:rPr lang="zh-CN" altLang="en-US" sz="3600" b="1">
                <a:ln w="9525" cap="flat" cmpd="sng">
                  <a:solidFill>
                    <a:srgbClr val="CC99FF"/>
                  </a:solidFill>
                  <a:prstDash val="solid"/>
                  <a:headEnd type="none" w="med" len="med"/>
                  <a:tailEnd type="none" w="med" len="med"/>
                </a:ln>
                <a:gradFill rotWithShape="0">
                  <a:gsLst>
                    <a:gs pos="0">
                      <a:srgbClr val="6600CC"/>
                    </a:gs>
                    <a:gs pos="100000">
                      <a:srgbClr val="CC00CC"/>
                    </a:gs>
                  </a:gsLst>
                  <a:lin ang="5400000" scaled="1"/>
                  <a:tileRect/>
                </a:gradFill>
                <a:effectLst>
                  <a:outerShdw dist="53882" dir="2699999" algn="ctr" rotWithShape="0">
                    <a:srgbClr val="9999FF">
                      <a:alpha val="80000"/>
                    </a:srgbClr>
                  </a:outerShdw>
                </a:effectLst>
                <a:latin typeface="楷体_GB2312" charset="0"/>
                <a:ea typeface="楷体_GB2312" charset="0"/>
              </a:rPr>
              <a:t>课堂小结</a:t>
            </a:r>
            <a:endParaRPr lang="zh-CN" altLang="en-US" sz="3600" b="1">
              <a:ln w="9525" cap="flat" cmpd="sng">
                <a:solidFill>
                  <a:srgbClr val="CC99FF"/>
                </a:solidFill>
                <a:prstDash val="solid"/>
                <a:headEnd type="none" w="med" len="med"/>
                <a:tailEnd type="none" w="med" len="med"/>
              </a:ln>
              <a:gradFill rotWithShape="0">
                <a:gsLst>
                  <a:gs pos="0">
                    <a:srgbClr val="6600CC"/>
                  </a:gs>
                  <a:gs pos="100000">
                    <a:srgbClr val="CC00CC"/>
                  </a:gs>
                </a:gsLst>
                <a:lin ang="5400000" scaled="1"/>
                <a:tileRect/>
              </a:gradFill>
              <a:effectLst>
                <a:outerShdw dist="53882" dir="2699999" algn="ctr" rotWithShape="0">
                  <a:srgbClr val="9999FF">
                    <a:alpha val="80000"/>
                  </a:srgbClr>
                </a:outerShdw>
              </a:effectLst>
              <a:latin typeface="楷体_GB2312" charset="0"/>
              <a:ea typeface="楷体_GB2312" charset="0"/>
            </a:endParaRPr>
          </a:p>
        </p:txBody>
      </p:sp>
      <p:sp>
        <p:nvSpPr>
          <p:cNvPr id="28677" name="文本框 28676"/>
          <p:cNvSpPr txBox="1"/>
          <p:nvPr/>
        </p:nvSpPr>
        <p:spPr>
          <a:xfrm>
            <a:off x="517525" y="2155825"/>
            <a:ext cx="184150" cy="366713"/>
          </a:xfrm>
          <a:prstGeom prst="rect">
            <a:avLst/>
          </a:prstGeom>
          <a:noFill/>
          <a:ln w="9525">
            <a:noFill/>
          </a:ln>
        </p:spPr>
        <p:txBody>
          <a:bodyPr wrap="none" anchor="t">
            <a:spAutoFit/>
          </a:bodyPr>
          <a:p>
            <a:endParaRPr dirty="0">
              <a:latin typeface="Arial" panose="020B0604020202020204" pitchFamily="34" charset="0"/>
            </a:endParaRPr>
          </a:p>
        </p:txBody>
      </p:sp>
      <p:sp>
        <p:nvSpPr>
          <p:cNvPr id="28680" name="文本框 28679"/>
          <p:cNvSpPr txBox="1"/>
          <p:nvPr/>
        </p:nvSpPr>
        <p:spPr>
          <a:xfrm>
            <a:off x="838200" y="1828800"/>
            <a:ext cx="6970713" cy="1068388"/>
          </a:xfrm>
          <a:prstGeom prst="rect">
            <a:avLst/>
          </a:prstGeom>
          <a:noFill/>
          <a:ln w="9525">
            <a:noFill/>
          </a:ln>
        </p:spPr>
        <p:txBody>
          <a:bodyPr wrap="none" anchor="t">
            <a:spAutoFit/>
          </a:bodyPr>
          <a:p>
            <a:r>
              <a:rPr lang="zh-CN" altLang="en-US" sz="2800" b="1" dirty="0">
                <a:latin typeface="Arial" panose="020B0604020202020204" pitchFamily="34" charset="0"/>
              </a:rPr>
              <a:t>小说通过情节来展示人物性格，表现主题。</a:t>
            </a:r>
            <a:endParaRPr lang="zh-CN" altLang="en-US" sz="2800" b="1" dirty="0">
              <a:latin typeface="Arial" panose="020B0604020202020204" pitchFamily="34" charset="0"/>
            </a:endParaRPr>
          </a:p>
          <a:p>
            <a:endParaRPr lang="zh-CN" altLang="en-US" b="1" dirty="0">
              <a:solidFill>
                <a:srgbClr val="FF0000"/>
              </a:solidFill>
              <a:latin typeface="Arial" panose="020B0604020202020204" pitchFamily="34" charset="0"/>
            </a:endParaRPr>
          </a:p>
          <a:p>
            <a:endParaRPr lang="zh-CN" altLang="en-US" dirty="0">
              <a:latin typeface="Arial" panose="020B0604020202020204" pitchFamily="34" charset="0"/>
            </a:endParaRPr>
          </a:p>
        </p:txBody>
      </p:sp>
      <p:sp>
        <p:nvSpPr>
          <p:cNvPr id="28678" name="文本框 28677"/>
          <p:cNvSpPr txBox="1"/>
          <p:nvPr/>
        </p:nvSpPr>
        <p:spPr>
          <a:xfrm>
            <a:off x="3200400" y="2971800"/>
            <a:ext cx="184150" cy="519113"/>
          </a:xfrm>
          <a:prstGeom prst="rect">
            <a:avLst/>
          </a:prstGeom>
          <a:noFill/>
          <a:ln w="9525">
            <a:noFill/>
          </a:ln>
        </p:spPr>
        <p:txBody>
          <a:bodyPr wrap="none" anchor="t">
            <a:spAutoFit/>
          </a:bodyPr>
          <a:p>
            <a:endParaRPr sz="2800" b="1" dirty="0">
              <a:solidFill>
                <a:srgbClr val="FF0000"/>
              </a:solidFill>
              <a:latin typeface="Arial" panose="020B0604020202020204" pitchFamily="34" charset="0"/>
            </a:endParaRPr>
          </a:p>
        </p:txBody>
      </p:sp>
      <p:grpSp>
        <p:nvGrpSpPr>
          <p:cNvPr id="28684" name="组合 28683"/>
          <p:cNvGrpSpPr/>
          <p:nvPr/>
        </p:nvGrpSpPr>
        <p:grpSpPr>
          <a:xfrm>
            <a:off x="838200" y="2667000"/>
            <a:ext cx="7924800" cy="1752600"/>
            <a:chOff x="528" y="1680"/>
            <a:chExt cx="4992" cy="1104"/>
          </a:xfrm>
        </p:grpSpPr>
        <p:sp>
          <p:nvSpPr>
            <p:cNvPr id="28679" name="左箭头标注 28678"/>
            <p:cNvSpPr/>
            <p:nvPr/>
          </p:nvSpPr>
          <p:spPr>
            <a:xfrm>
              <a:off x="1584" y="1680"/>
              <a:ext cx="3936" cy="1104"/>
            </a:xfrm>
            <a:prstGeom prst="leftArrowCallout">
              <a:avLst>
                <a:gd name="adj1" fmla="val 27675"/>
                <a:gd name="adj2" fmla="val 25000"/>
                <a:gd name="adj3" fmla="val 32648"/>
                <a:gd name="adj4" fmla="val 87227"/>
              </a:avLst>
            </a:prstGeom>
            <a:solidFill>
              <a:schemeClr val="accent1"/>
            </a:solidFill>
            <a:ln w="9525" cap="flat" cmpd="sng">
              <a:solidFill>
                <a:schemeClr val="tx1"/>
              </a:solidFill>
              <a:prstDash val="solid"/>
              <a:miter/>
              <a:headEnd type="none" w="med" len="med"/>
              <a:tailEnd type="none" w="med" len="med"/>
            </a:ln>
          </p:spPr>
          <p:txBody>
            <a:bodyPr wrap="none" anchor="ctr"/>
            <a:p>
              <a:pPr algn="ctr"/>
              <a:r>
                <a:rPr lang="zh-CN" altLang="en-US" sz="2800" b="1" dirty="0">
                  <a:latin typeface="Arial" panose="020B0604020202020204" pitchFamily="34" charset="0"/>
                </a:rPr>
                <a:t>观点（方法）</a:t>
              </a:r>
              <a:r>
                <a:rPr lang="en-US" altLang="zh-CN" sz="2800" b="1" dirty="0">
                  <a:latin typeface="Arial" panose="020B0604020202020204" pitchFamily="34" charset="0"/>
                </a:rPr>
                <a:t>+   </a:t>
              </a:r>
              <a:r>
                <a:rPr lang="zh-CN" altLang="en-US" sz="2800" b="1" dirty="0">
                  <a:latin typeface="Arial" panose="020B0604020202020204" pitchFamily="34" charset="0"/>
                </a:rPr>
                <a:t>依据   </a:t>
              </a:r>
              <a:r>
                <a:rPr lang="en-US" altLang="zh-CN" sz="2800" b="1" dirty="0">
                  <a:latin typeface="Arial" panose="020B0604020202020204" pitchFamily="34" charset="0"/>
                </a:rPr>
                <a:t>+   </a:t>
              </a:r>
              <a:r>
                <a:rPr lang="zh-CN" altLang="en-US" sz="2800" b="1" dirty="0">
                  <a:latin typeface="Arial" panose="020B0604020202020204" pitchFamily="34" charset="0"/>
                </a:rPr>
                <a:t>分析</a:t>
              </a:r>
              <a:r>
                <a:rPr lang="zh-CN" altLang="en-US" dirty="0">
                  <a:latin typeface="Arial" panose="020B0604020202020204" pitchFamily="34" charset="0"/>
                </a:rPr>
                <a:t>  </a:t>
              </a:r>
              <a:endParaRPr lang="zh-CN" altLang="en-US" dirty="0">
                <a:latin typeface="Arial" panose="020B0604020202020204" pitchFamily="34" charset="0"/>
              </a:endParaRPr>
            </a:p>
          </p:txBody>
        </p:sp>
        <p:sp>
          <p:nvSpPr>
            <p:cNvPr id="28681" name="文本框 28680"/>
            <p:cNvSpPr txBox="1"/>
            <p:nvPr/>
          </p:nvSpPr>
          <p:spPr>
            <a:xfrm>
              <a:off x="528" y="1968"/>
              <a:ext cx="1016" cy="327"/>
            </a:xfrm>
            <a:prstGeom prst="rect">
              <a:avLst/>
            </a:prstGeom>
            <a:noFill/>
            <a:ln w="9525">
              <a:noFill/>
            </a:ln>
          </p:spPr>
          <p:txBody>
            <a:bodyPr wrap="none" anchor="t">
              <a:spAutoFit/>
            </a:bodyPr>
            <a:p>
              <a:r>
                <a:rPr lang="zh-CN" altLang="en-US" sz="2800" b="1" dirty="0">
                  <a:latin typeface="Arial" panose="020B0604020202020204" pitchFamily="34" charset="0"/>
                </a:rPr>
                <a:t>表述方式</a:t>
              </a:r>
              <a:endParaRPr lang="zh-CN" altLang="en-US" sz="2800" b="1" dirty="0">
                <a:latin typeface="Arial" panose="020B0604020202020204"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68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28684"/>
                                        </p:tgtEl>
                                        <p:attrNameLst>
                                          <p:attrName>style.visibility</p:attrName>
                                        </p:attrNameLst>
                                      </p:cBhvr>
                                      <p:to>
                                        <p:strVal val="visible"/>
                                      </p:to>
                                    </p:set>
                                    <p:anim calcmode="lin" valueType="num">
                                      <p:cBhvr additive="base">
                                        <p:cTn id="11" dur="500" fill="hold"/>
                                        <p:tgtEl>
                                          <p:spTgt spid="28684"/>
                                        </p:tgtEl>
                                        <p:attrNameLst>
                                          <p:attrName>ppt_x</p:attrName>
                                        </p:attrNameLst>
                                      </p:cBhvr>
                                      <p:tavLst>
                                        <p:tav tm="0">
                                          <p:val>
                                            <p:strVal val="#ppt_x"/>
                                          </p:val>
                                        </p:tav>
                                        <p:tav tm="100000">
                                          <p:val>
                                            <p:strVal val="#ppt_x"/>
                                          </p:val>
                                        </p:tav>
                                      </p:tavLst>
                                    </p:anim>
                                    <p:anim calcmode="lin" valueType="num">
                                      <p:cBhvr additive="base">
                                        <p:cTn id="12" dur="500" fill="hold"/>
                                        <p:tgtEl>
                                          <p:spTgt spid="2868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video>
              <p:cMediaNode>
                <p:cTn id="13" fill="hold" display="0">
                  <p:stCondLst>
                    <p:cond delay="indefinite"/>
                  </p:stCondLst>
                  <p:endCondLst>
                    <p:cond evt="onNext" delay="0">
                      <p:tgtEl>
                        <p:sldTgt/>
                      </p:tgtEl>
                    </p:cond>
                    <p:cond evt="onPrev" delay="0">
                      <p:tgtEl>
                        <p:sldTgt/>
                      </p:tgtEl>
                    </p:cond>
                  </p:endCondLst>
                </p:cTn>
                <p:tgtEl>
                  <p:spTgt spid="28675"/>
                </p:tgtEl>
              </p:cMediaNode>
            </p:video>
          </p:childTnLst>
        </p:cTn>
      </p:par>
    </p:tnLst>
    <p:bldLst>
      <p:bldP spid="2868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7650" name="图片 27649" descr="46d3fc8f020000m9"/>
          <p:cNvPicPr>
            <a:picLocks noChangeAspect="1"/>
          </p:cNvPicPr>
          <p:nvPr/>
        </p:nvPicPr>
        <p:blipFill>
          <a:blip r:embed="rId1"/>
          <a:stretch>
            <a:fillRect/>
          </a:stretch>
        </p:blipFill>
        <p:spPr>
          <a:xfrm>
            <a:off x="6248400" y="2819400"/>
            <a:ext cx="2682875" cy="3886200"/>
          </a:xfrm>
          <a:prstGeom prst="rect">
            <a:avLst/>
          </a:prstGeom>
          <a:noFill/>
          <a:ln w="9525">
            <a:noFill/>
          </a:ln>
        </p:spPr>
      </p:pic>
      <p:pic>
        <p:nvPicPr>
          <p:cNvPr id="27651" name="图片 27650" descr="W020080101342900315155">
            <a:hlinkClick r:id="rId2"/>
          </p:cNvPr>
          <p:cNvPicPr>
            <a:picLocks noChangeAspect="1"/>
          </p:cNvPicPr>
          <p:nvPr/>
        </p:nvPicPr>
        <p:blipFill>
          <a:blip r:embed="rId3"/>
          <a:stretch>
            <a:fillRect/>
          </a:stretch>
        </p:blipFill>
        <p:spPr>
          <a:xfrm>
            <a:off x="762000" y="609600"/>
            <a:ext cx="2298700" cy="3124200"/>
          </a:xfrm>
          <a:prstGeom prst="rect">
            <a:avLst/>
          </a:prstGeom>
          <a:noFill/>
          <a:ln w="9525">
            <a:noFill/>
          </a:ln>
        </p:spPr>
      </p:pic>
      <p:sp>
        <p:nvSpPr>
          <p:cNvPr id="27652" name="文本框 27651"/>
          <p:cNvSpPr txBox="1"/>
          <p:nvPr/>
        </p:nvSpPr>
        <p:spPr>
          <a:xfrm>
            <a:off x="3565525" y="1820863"/>
            <a:ext cx="3856038" cy="1066800"/>
          </a:xfrm>
          <a:prstGeom prst="rect">
            <a:avLst/>
          </a:prstGeom>
          <a:noFill/>
          <a:ln w="9525">
            <a:noFill/>
          </a:ln>
        </p:spPr>
        <p:txBody>
          <a:bodyPr wrap="none" anchor="t">
            <a:spAutoFit/>
          </a:bodyPr>
          <a:p>
            <a:r>
              <a:rPr lang="zh-CN" altLang="en-US" sz="3200" b="1" dirty="0">
                <a:solidFill>
                  <a:srgbClr val="CC00CC"/>
                </a:solidFill>
                <a:latin typeface="Arial" panose="020B0604020202020204" pitchFamily="34" charset="0"/>
              </a:rPr>
              <a:t>人不因美丽而可爱，</a:t>
            </a:r>
            <a:endParaRPr lang="zh-CN" altLang="en-US" sz="3200" b="1" dirty="0">
              <a:solidFill>
                <a:srgbClr val="CC00CC"/>
              </a:solidFill>
              <a:latin typeface="Arial" panose="020B0604020202020204" pitchFamily="34" charset="0"/>
            </a:endParaRPr>
          </a:p>
          <a:p>
            <a:r>
              <a:rPr lang="zh-CN" altLang="en-US" sz="3200" b="1" dirty="0">
                <a:solidFill>
                  <a:srgbClr val="CC00CC"/>
                </a:solidFill>
                <a:latin typeface="Arial" panose="020B0604020202020204" pitchFamily="34" charset="0"/>
              </a:rPr>
              <a:t>却因可爱而美丽。</a:t>
            </a:r>
            <a:endParaRPr lang="zh-CN" altLang="en-US" sz="3200" b="1" dirty="0">
              <a:solidFill>
                <a:srgbClr val="CC00CC"/>
              </a:solidFill>
              <a:latin typeface="Arial" panose="020B0604020202020204" pitchFamily="34" charset="0"/>
            </a:endParaRPr>
          </a:p>
        </p:txBody>
      </p:sp>
      <p:sp>
        <p:nvSpPr>
          <p:cNvPr id="27653" name="文本框 27652"/>
          <p:cNvSpPr txBox="1"/>
          <p:nvPr/>
        </p:nvSpPr>
        <p:spPr>
          <a:xfrm>
            <a:off x="974725" y="4081463"/>
            <a:ext cx="4310063" cy="641350"/>
          </a:xfrm>
          <a:prstGeom prst="rect">
            <a:avLst/>
          </a:prstGeom>
          <a:noFill/>
          <a:ln w="9525">
            <a:noFill/>
          </a:ln>
        </p:spPr>
        <p:txBody>
          <a:bodyPr wrap="none" anchor="t">
            <a:spAutoFit/>
          </a:bodyPr>
          <a:p>
            <a:r>
              <a:rPr lang="zh-CN" altLang="en-US" sz="3600" b="1" dirty="0">
                <a:solidFill>
                  <a:srgbClr val="008080"/>
                </a:solidFill>
                <a:latin typeface="Arial" panose="020B0604020202020204" pitchFamily="34" charset="0"/>
              </a:rPr>
              <a:t>人的价值</a:t>
            </a:r>
            <a:r>
              <a:rPr lang="en-US" altLang="zh-CN" sz="3600" b="1" dirty="0">
                <a:solidFill>
                  <a:srgbClr val="008080"/>
                </a:solidFill>
                <a:latin typeface="Arial" panose="020B0604020202020204" pitchFamily="34" charset="0"/>
              </a:rPr>
              <a:t>= </a:t>
            </a:r>
            <a:r>
              <a:rPr lang="zh-CN" altLang="en-US" sz="3600" b="1" dirty="0">
                <a:solidFill>
                  <a:srgbClr val="008080"/>
                </a:solidFill>
                <a:latin typeface="Arial" panose="020B0604020202020204" pitchFamily="34" charset="0"/>
              </a:rPr>
              <a:t>尊严 </a:t>
            </a:r>
            <a:r>
              <a:rPr lang="en-US" altLang="zh-CN" sz="3600" b="1" dirty="0">
                <a:solidFill>
                  <a:srgbClr val="008080"/>
                </a:solidFill>
                <a:latin typeface="Arial" panose="020B0604020202020204" pitchFamily="34" charset="0"/>
              </a:rPr>
              <a:t>+ </a:t>
            </a:r>
            <a:r>
              <a:rPr lang="zh-CN" altLang="en-US" sz="3600" b="1" dirty="0">
                <a:solidFill>
                  <a:srgbClr val="008080"/>
                </a:solidFill>
                <a:latin typeface="Arial" panose="020B0604020202020204" pitchFamily="34" charset="0"/>
              </a:rPr>
              <a:t>爱</a:t>
            </a:r>
            <a:endParaRPr lang="zh-CN" altLang="en-US" sz="3600" b="1" dirty="0">
              <a:solidFill>
                <a:srgbClr val="008080"/>
              </a:solidFill>
              <a:latin typeface="Arial" panose="020B0604020202020204" pitchFamily="34" charset="0"/>
            </a:endParaRPr>
          </a:p>
        </p:txBody>
      </p:sp>
      <p:pic>
        <p:nvPicPr>
          <p:cNvPr id="27656" name="钢琴曲,眼泪.mp3">
            <a:hlinkClick r:id="" action="ppaction://media"/>
          </p:cNvPr>
          <p:cNvPicPr>
            <a:picLocks noRot="1" noChangeAspect="1"/>
          </p:cNvPicPr>
          <p:nvPr>
            <a:audioFile r:link="rId4"/>
            <p:extLst>
              <p:ext uri="{DAA4B4D4-6D71-4841-9C94-3DE7FCFB9230}">
                <p14:media xmlns:p14="http://schemas.microsoft.com/office/powerpoint/2010/main" r:link="rId5"/>
              </p:ext>
            </p:extLst>
          </p:nvPr>
        </p:nvPicPr>
        <p:blipFill>
          <a:blip r:embed="rId6"/>
          <a:stretch>
            <a:fillRect/>
          </a:stretch>
        </p:blipFill>
        <p:spPr>
          <a:xfrm>
            <a:off x="8305800" y="6248400"/>
            <a:ext cx="304800" cy="304800"/>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22143" fill="hold"/>
                                        <p:tgtEl>
                                          <p:spTgt spid="2765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27656"/>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1266" name="图片 11265" descr="未命名asaa"/>
          <p:cNvPicPr>
            <a:picLocks noChangeAspect="1"/>
          </p:cNvPicPr>
          <p:nvPr/>
        </p:nvPicPr>
        <p:blipFill>
          <a:blip r:embed="rId1"/>
          <a:stretch>
            <a:fillRect/>
          </a:stretch>
        </p:blipFill>
        <p:spPr>
          <a:xfrm>
            <a:off x="0" y="0"/>
            <a:ext cx="9144000" cy="6858000"/>
          </a:xfrm>
          <a:prstGeom prst="rect">
            <a:avLst/>
          </a:prstGeom>
          <a:noFill/>
          <a:ln w="9525">
            <a:noFill/>
          </a:ln>
        </p:spPr>
      </p:pic>
      <p:pic>
        <p:nvPicPr>
          <p:cNvPr id="11267" name="图片 11266" descr="0001"/>
          <p:cNvPicPr>
            <a:picLocks noChangeAspect="1"/>
          </p:cNvPicPr>
          <p:nvPr/>
        </p:nvPicPr>
        <p:blipFill>
          <a:blip r:embed="rId2"/>
          <a:stretch>
            <a:fillRect/>
          </a:stretch>
        </p:blipFill>
        <p:spPr>
          <a:xfrm>
            <a:off x="1763713" y="4724400"/>
            <a:ext cx="762000" cy="722313"/>
          </a:xfrm>
          <a:prstGeom prst="rect">
            <a:avLst/>
          </a:prstGeom>
          <a:noFill/>
          <a:ln w="9525">
            <a:noFill/>
          </a:ln>
        </p:spPr>
      </p:pic>
      <p:sp>
        <p:nvSpPr>
          <p:cNvPr id="11268" name="文本框 11267"/>
          <p:cNvSpPr txBox="1"/>
          <p:nvPr/>
        </p:nvSpPr>
        <p:spPr>
          <a:xfrm>
            <a:off x="7092950" y="549275"/>
            <a:ext cx="1190625" cy="4038600"/>
          </a:xfrm>
          <a:prstGeom prst="rect">
            <a:avLst/>
          </a:prstGeom>
          <a:noFill/>
          <a:ln w="9525">
            <a:noFill/>
          </a:ln>
        </p:spPr>
        <p:txBody>
          <a:bodyPr vert="eaVert">
            <a:spAutoFit/>
          </a:bodyPr>
          <a:p>
            <a:pPr>
              <a:spcBef>
                <a:spcPct val="50000"/>
              </a:spcBef>
            </a:pPr>
            <a:r>
              <a:rPr lang="zh-CN" altLang="en-US" sz="6600" b="1" dirty="0">
                <a:solidFill>
                  <a:srgbClr val="FF3300"/>
                </a:solidFill>
                <a:effectLst>
                  <a:outerShdw blurRad="38100" dist="38100" dir="2700000">
                    <a:srgbClr val="C0C0C0"/>
                  </a:outerShdw>
                </a:effectLst>
                <a:latin typeface="Arial" panose="020B0604020202020204" pitchFamily="34" charset="0"/>
                <a:ea typeface="隶书" panose="02010509060101010101" pitchFamily="49" charset="-122"/>
              </a:rPr>
              <a:t>学习目标</a:t>
            </a:r>
            <a:endParaRPr lang="zh-CN" altLang="en-US" sz="6600" b="1" dirty="0">
              <a:solidFill>
                <a:srgbClr val="FF3300"/>
              </a:solidFill>
              <a:effectLst>
                <a:outerShdw blurRad="38100" dist="38100" dir="2700000">
                  <a:srgbClr val="C0C0C0"/>
                </a:outerShdw>
              </a:effectLst>
              <a:latin typeface="Arial" panose="020B0604020202020204" pitchFamily="34" charset="0"/>
              <a:ea typeface="隶书" panose="02010509060101010101" pitchFamily="49" charset="-122"/>
            </a:endParaRPr>
          </a:p>
        </p:txBody>
      </p:sp>
      <p:sp>
        <p:nvSpPr>
          <p:cNvPr id="11269" name="文本框 11268"/>
          <p:cNvSpPr txBox="1"/>
          <p:nvPr/>
        </p:nvSpPr>
        <p:spPr>
          <a:xfrm>
            <a:off x="5715000" y="1219200"/>
            <a:ext cx="1098550" cy="4968875"/>
          </a:xfrm>
          <a:prstGeom prst="rect">
            <a:avLst/>
          </a:prstGeom>
          <a:noFill/>
          <a:ln w="9525">
            <a:noFill/>
          </a:ln>
        </p:spPr>
        <p:txBody>
          <a:bodyPr vert="eaVert">
            <a:spAutoFit/>
          </a:bodyPr>
          <a:p>
            <a:pPr>
              <a:buChar char="•"/>
            </a:pPr>
            <a:r>
              <a:rPr lang="zh-CN" altLang="en-US" sz="6000" b="1" dirty="0">
                <a:latin typeface="Arial" panose="020B0604020202020204" pitchFamily="34" charset="0"/>
                <a:ea typeface="华文新魏" panose="02010800040101010101" pitchFamily="2" charset="-122"/>
              </a:rPr>
              <a:t>概括情节</a:t>
            </a:r>
            <a:endParaRPr lang="zh-CN" altLang="en-US" sz="6000" b="1" dirty="0">
              <a:latin typeface="Arial" panose="020B0604020202020204" pitchFamily="34" charset="0"/>
              <a:ea typeface="华文新魏" panose="02010800040101010101" pitchFamily="2" charset="-122"/>
            </a:endParaRPr>
          </a:p>
        </p:txBody>
      </p:sp>
      <p:sp>
        <p:nvSpPr>
          <p:cNvPr id="11270" name="文本框 11269"/>
          <p:cNvSpPr txBox="1"/>
          <p:nvPr/>
        </p:nvSpPr>
        <p:spPr>
          <a:xfrm>
            <a:off x="2667000" y="1219200"/>
            <a:ext cx="1098550" cy="5400675"/>
          </a:xfrm>
          <a:prstGeom prst="rect">
            <a:avLst/>
          </a:prstGeom>
          <a:noFill/>
          <a:ln w="9525">
            <a:noFill/>
          </a:ln>
        </p:spPr>
        <p:txBody>
          <a:bodyPr vert="eaVert">
            <a:spAutoFit/>
          </a:bodyPr>
          <a:p>
            <a:pPr>
              <a:buChar char="•"/>
            </a:pPr>
            <a:r>
              <a:rPr lang="zh-CN" altLang="en-US" sz="6000" b="1" dirty="0">
                <a:latin typeface="Times New Roman" panose="02020603050405020304" pitchFamily="18" charset="0"/>
                <a:ea typeface="华文新魏" panose="02010800040101010101" pitchFamily="2" charset="-122"/>
              </a:rPr>
              <a:t>掌握阅读方法</a:t>
            </a:r>
            <a:endParaRPr lang="zh-CN" altLang="en-US" sz="6000" b="1" dirty="0">
              <a:latin typeface="Times New Roman" panose="02020603050405020304" pitchFamily="18" charset="0"/>
              <a:ea typeface="华文新魏" panose="02010800040101010101" pitchFamily="2" charset="-122"/>
            </a:endParaRPr>
          </a:p>
        </p:txBody>
      </p:sp>
      <p:sp>
        <p:nvSpPr>
          <p:cNvPr id="11271" name="文本框 11270"/>
          <p:cNvSpPr txBox="1"/>
          <p:nvPr/>
        </p:nvSpPr>
        <p:spPr>
          <a:xfrm>
            <a:off x="4267200" y="1219200"/>
            <a:ext cx="1098550" cy="5257800"/>
          </a:xfrm>
          <a:prstGeom prst="rect">
            <a:avLst/>
          </a:prstGeom>
          <a:noFill/>
          <a:ln w="9525">
            <a:noFill/>
          </a:ln>
        </p:spPr>
        <p:txBody>
          <a:bodyPr vert="eaVert">
            <a:spAutoFit/>
          </a:bodyPr>
          <a:p>
            <a:pPr>
              <a:buChar char="•"/>
            </a:pPr>
            <a:r>
              <a:rPr lang="zh-CN" altLang="en-US" sz="6000" b="1" dirty="0">
                <a:latin typeface="Arial" panose="020B0604020202020204" pitchFamily="34" charset="0"/>
                <a:ea typeface="华文新魏" panose="02010800040101010101" pitchFamily="2" charset="-122"/>
              </a:rPr>
              <a:t>分析人物形象</a:t>
            </a:r>
            <a:endParaRPr lang="zh-CN" altLang="en-US" sz="6000" b="1" dirty="0">
              <a:latin typeface="Arial" panose="020B0604020202020204" pitchFamily="34" charset="0"/>
              <a:ea typeface="华文新魏" panose="02010800040101010101" pitchFamily="2" charset="-122"/>
            </a:endParaRP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8194" name="图片 8193" descr="20071106002800663"/>
          <p:cNvPicPr>
            <a:picLocks noChangeAspect="1"/>
          </p:cNvPicPr>
          <p:nvPr/>
        </p:nvPicPr>
        <p:blipFill>
          <a:blip r:embed="rId1"/>
          <a:stretch>
            <a:fillRect/>
          </a:stretch>
        </p:blipFill>
        <p:spPr>
          <a:xfrm>
            <a:off x="3124200" y="0"/>
            <a:ext cx="6019800" cy="4108450"/>
          </a:xfrm>
          <a:prstGeom prst="rect">
            <a:avLst/>
          </a:prstGeom>
          <a:noFill/>
          <a:ln w="9525">
            <a:noFill/>
          </a:ln>
        </p:spPr>
      </p:pic>
      <p:sp>
        <p:nvSpPr>
          <p:cNvPr id="8199" name="文本框 8198"/>
          <p:cNvSpPr txBox="1"/>
          <p:nvPr/>
        </p:nvSpPr>
        <p:spPr>
          <a:xfrm>
            <a:off x="838200" y="2667000"/>
            <a:ext cx="7483475" cy="1920875"/>
          </a:xfrm>
          <a:prstGeom prst="rect">
            <a:avLst/>
          </a:prstGeom>
          <a:noFill/>
          <a:ln w="9525">
            <a:noFill/>
          </a:ln>
        </p:spPr>
        <p:txBody>
          <a:bodyPr>
            <a:spAutoFit/>
          </a:bodyPr>
          <a:p>
            <a:r>
              <a:rPr lang="en-US" altLang="zh-CN" sz="2000" b="1" dirty="0">
                <a:latin typeface="Arial" panose="020B0604020202020204" pitchFamily="34" charset="0"/>
              </a:rPr>
              <a:t>⑴</a:t>
            </a:r>
            <a:r>
              <a:rPr lang="zh-CN" altLang="en-US" sz="2000" b="1" dirty="0">
                <a:latin typeface="Arial" panose="020B0604020202020204" pitchFamily="34" charset="0"/>
              </a:rPr>
              <a:t>简</a:t>
            </a:r>
            <a:r>
              <a:rPr lang="en-US" altLang="zh-CN" sz="2000" b="1">
                <a:latin typeface="Arial" panose="020B0604020202020204" pitchFamily="34" charset="0"/>
              </a:rPr>
              <a:t>·</a:t>
            </a:r>
            <a:r>
              <a:rPr lang="zh-CN" altLang="en-US" sz="2000" b="1" dirty="0">
                <a:latin typeface="Arial" panose="020B0604020202020204" pitchFamily="34" charset="0"/>
              </a:rPr>
              <a:t>爱误以为罗切斯特先生要结婚，自己要被迫离开。面对罗切斯特的试探，她倾吐了自己痛苦之情和彼此平等的爱情宣言。</a:t>
            </a:r>
            <a:endParaRPr lang="zh-CN" altLang="en-US" sz="2000" b="1" dirty="0">
              <a:latin typeface="Arial" panose="020B0604020202020204" pitchFamily="34" charset="0"/>
            </a:endParaRPr>
          </a:p>
          <a:p>
            <a:r>
              <a:rPr lang="en-US" altLang="zh-CN" sz="2000" b="1" dirty="0">
                <a:latin typeface="Arial" panose="020B0604020202020204" pitchFamily="34" charset="0"/>
              </a:rPr>
              <a:t>⑵</a:t>
            </a:r>
            <a:r>
              <a:rPr lang="zh-CN" altLang="en-US" sz="2000" b="1" dirty="0">
                <a:latin typeface="Arial" panose="020B0604020202020204" pitchFamily="34" charset="0"/>
              </a:rPr>
              <a:t>在得知罗切斯特已婚后，她痛苦地不顾罗切斯特的祈求，毅然离开爱人。</a:t>
            </a:r>
            <a:endParaRPr lang="zh-CN" altLang="en-US" sz="2000" b="1" dirty="0">
              <a:latin typeface="Arial" panose="020B0604020202020204" pitchFamily="34" charset="0"/>
            </a:endParaRPr>
          </a:p>
          <a:p>
            <a:r>
              <a:rPr lang="en-US" altLang="zh-CN" sz="2000" b="1" dirty="0">
                <a:latin typeface="Arial" panose="020B0604020202020204" pitchFamily="34" charset="0"/>
              </a:rPr>
              <a:t>⑶</a:t>
            </a:r>
            <a:r>
              <a:rPr lang="zh-CN" altLang="en-US" sz="2000" b="1" dirty="0">
                <a:latin typeface="Arial" panose="020B0604020202020204" pitchFamily="34" charset="0"/>
              </a:rPr>
              <a:t>面对圣约翰的求婚，简</a:t>
            </a:r>
            <a:r>
              <a:rPr lang="en-US" altLang="zh-CN" sz="2000" b="1">
                <a:latin typeface="Arial" panose="020B0604020202020204" pitchFamily="34" charset="0"/>
              </a:rPr>
              <a:t>·</a:t>
            </a:r>
            <a:r>
              <a:rPr lang="zh-CN" altLang="en-US" sz="2000" b="1" dirty="0">
                <a:latin typeface="Arial" panose="020B0604020202020204" pitchFamily="34" charset="0"/>
              </a:rPr>
              <a:t>爱矛盾不已。</a:t>
            </a:r>
            <a:endParaRPr lang="zh-CN" altLang="en-US" sz="2000" b="1" dirty="0">
              <a:latin typeface="Arial" panose="020B0604020202020204" pitchFamily="34" charset="0"/>
            </a:endParaRPr>
          </a:p>
          <a:p>
            <a:r>
              <a:rPr lang="en-US" altLang="zh-CN" sz="2000" b="1" dirty="0">
                <a:latin typeface="Arial" panose="020B0604020202020204" pitchFamily="34" charset="0"/>
              </a:rPr>
              <a:t>⑷</a:t>
            </a:r>
            <a:r>
              <a:rPr lang="zh-CN" altLang="en-US" sz="2000" b="1" dirty="0">
                <a:latin typeface="Arial" panose="020B0604020202020204" pitchFamily="34" charset="0"/>
              </a:rPr>
              <a:t>最后，她回到了妻死、财损、身残的爱人身边。</a:t>
            </a:r>
            <a:endParaRPr lang="zh-CN" altLang="en-US" sz="2000" b="1" dirty="0">
              <a:latin typeface="Arial" panose="020B0604020202020204" pitchFamily="34" charset="0"/>
            </a:endParaRPr>
          </a:p>
        </p:txBody>
      </p:sp>
      <p:sp>
        <p:nvSpPr>
          <p:cNvPr id="8200" name="矩形 8199"/>
          <p:cNvSpPr/>
          <p:nvPr/>
        </p:nvSpPr>
        <p:spPr>
          <a:xfrm>
            <a:off x="611188" y="188913"/>
            <a:ext cx="3427412" cy="1030287"/>
          </a:xfrm>
          <a:prstGeom prst="rect">
            <a:avLst/>
          </a:prstGeom>
        </p:spPr>
        <p:txBody>
          <a:bodyPr wrap="none" fromWordArt="1">
            <a:prstTxWarp prst="textSlantUp">
              <a:avLst>
                <a:gd name="adj" fmla="val 32056"/>
              </a:avLst>
            </a:prstTxWarp>
            <a:normAutofit/>
          </a:bodyPr>
          <a:p>
            <a:pPr algn="ctr"/>
            <a:r>
              <a:rPr lang="zh-CN" altLang="en-US" sz="3600" b="1">
                <a:ln w="9525" cap="flat" cmpd="sng">
                  <a:solidFill>
                    <a:srgbClr val="CC99FF"/>
                  </a:solidFill>
                  <a:prstDash val="solid"/>
                  <a:headEnd type="none" w="med" len="med"/>
                  <a:tailEnd type="none" w="med" len="med"/>
                </a:ln>
                <a:gradFill rotWithShape="0">
                  <a:gsLst>
                    <a:gs pos="0">
                      <a:srgbClr val="6600CC"/>
                    </a:gs>
                    <a:gs pos="100000">
                      <a:srgbClr val="CC00CC"/>
                    </a:gs>
                  </a:gsLst>
                  <a:lin ang="5400000" scaled="1"/>
                  <a:tileRect/>
                </a:gradFill>
                <a:effectLst>
                  <a:outerShdw dist="53882" dir="2699999" algn="ctr" rotWithShape="0">
                    <a:srgbClr val="9999FF">
                      <a:alpha val="80000"/>
                    </a:srgbClr>
                  </a:outerShdw>
                </a:effectLst>
                <a:latin typeface="楷体_GB2312" charset="0"/>
                <a:ea typeface="楷体_GB2312" charset="0"/>
              </a:rPr>
              <a:t>整体感知</a:t>
            </a:r>
            <a:endParaRPr lang="zh-CN" altLang="en-US" sz="3600" b="1">
              <a:ln w="9525" cap="flat" cmpd="sng">
                <a:solidFill>
                  <a:srgbClr val="CC99FF"/>
                </a:solidFill>
                <a:prstDash val="solid"/>
                <a:headEnd type="none" w="med" len="med"/>
                <a:tailEnd type="none" w="med" len="med"/>
              </a:ln>
              <a:gradFill rotWithShape="0">
                <a:gsLst>
                  <a:gs pos="0">
                    <a:srgbClr val="6600CC"/>
                  </a:gs>
                  <a:gs pos="100000">
                    <a:srgbClr val="CC00CC"/>
                  </a:gs>
                </a:gsLst>
                <a:lin ang="5400000" scaled="1"/>
                <a:tileRect/>
              </a:gradFill>
              <a:effectLst>
                <a:outerShdw dist="53882" dir="2699999" algn="ctr" rotWithShape="0">
                  <a:srgbClr val="9999FF">
                    <a:alpha val="80000"/>
                  </a:srgbClr>
                </a:outerShdw>
              </a:effectLst>
              <a:latin typeface="楷体_GB2312" charset="0"/>
              <a:ea typeface="楷体_GB2312" charset="0"/>
            </a:endParaRPr>
          </a:p>
        </p:txBody>
      </p:sp>
      <p:sp>
        <p:nvSpPr>
          <p:cNvPr id="8202" name="文本框 8201"/>
          <p:cNvSpPr txBox="1"/>
          <p:nvPr/>
        </p:nvSpPr>
        <p:spPr>
          <a:xfrm>
            <a:off x="609600" y="1371600"/>
            <a:ext cx="6781800" cy="1066800"/>
          </a:xfrm>
          <a:prstGeom prst="rect">
            <a:avLst/>
          </a:prstGeom>
          <a:noFill/>
          <a:ln w="9525">
            <a:noFill/>
          </a:ln>
        </p:spPr>
        <p:txBody>
          <a:bodyPr>
            <a:spAutoFit/>
          </a:bodyPr>
          <a:p>
            <a:r>
              <a:rPr lang="en-US" altLang="zh-CN" sz="3200" b="1" dirty="0">
                <a:latin typeface="Arial" panose="020B0604020202020204" pitchFamily="34" charset="0"/>
              </a:rPr>
              <a:t>1</a:t>
            </a:r>
            <a:r>
              <a:rPr lang="zh-CN" altLang="en-US" sz="3200" b="1" dirty="0">
                <a:latin typeface="Arial" panose="020B0604020202020204" pitchFamily="34" charset="0"/>
              </a:rPr>
              <a:t>、请概括选文的故事情节。</a:t>
            </a:r>
            <a:endParaRPr lang="zh-CN" altLang="en-US" sz="3200" b="1" dirty="0">
              <a:latin typeface="Arial" panose="020B0604020202020204" pitchFamily="34" charset="0"/>
            </a:endParaRPr>
          </a:p>
          <a:p>
            <a:endParaRPr lang="zh-CN" altLang="en-US" sz="3200" b="1" dirty="0">
              <a:latin typeface="Arial" panose="020B0604020202020204" pitchFamily="34" charset="0"/>
            </a:endParaRPr>
          </a:p>
        </p:txBody>
      </p:sp>
      <p:sp>
        <p:nvSpPr>
          <p:cNvPr id="8203" name="文本框 8202"/>
          <p:cNvSpPr txBox="1"/>
          <p:nvPr/>
        </p:nvSpPr>
        <p:spPr>
          <a:xfrm>
            <a:off x="914400" y="2057400"/>
            <a:ext cx="7391400" cy="793750"/>
          </a:xfrm>
          <a:prstGeom prst="rect">
            <a:avLst/>
          </a:prstGeom>
          <a:noFill/>
          <a:ln w="9525">
            <a:noFill/>
          </a:ln>
        </p:spPr>
        <p:txBody>
          <a:bodyPr>
            <a:spAutoFit/>
          </a:bodyPr>
          <a:p>
            <a:r>
              <a:rPr lang="zh-CN" altLang="en-US" sz="2800" b="1" dirty="0">
                <a:solidFill>
                  <a:srgbClr val="FF0000"/>
                </a:solidFill>
                <a:latin typeface="Arial" panose="020B0604020202020204" pitchFamily="34" charset="0"/>
              </a:rPr>
              <a:t>方法：概括要素是什么</a:t>
            </a:r>
            <a:r>
              <a:rPr lang="zh-CN" altLang="en-US" sz="2800" b="1" dirty="0">
                <a:latin typeface="Arial" panose="020B0604020202020204" pitchFamily="34" charset="0"/>
              </a:rPr>
              <a:t>人</a:t>
            </a:r>
            <a:r>
              <a:rPr lang="zh-CN" altLang="en-US" sz="2800" b="1" dirty="0">
                <a:solidFill>
                  <a:srgbClr val="FF0000"/>
                </a:solidFill>
                <a:latin typeface="Arial" panose="020B0604020202020204" pitchFamily="34" charset="0"/>
              </a:rPr>
              <a:t>做了什么</a:t>
            </a:r>
            <a:r>
              <a:rPr lang="zh-CN" altLang="en-US" sz="2800" b="1" dirty="0">
                <a:latin typeface="Arial" panose="020B0604020202020204" pitchFamily="34" charset="0"/>
              </a:rPr>
              <a:t>事</a:t>
            </a:r>
            <a:endParaRPr lang="zh-CN" altLang="en-US" sz="2800" b="1" dirty="0">
              <a:solidFill>
                <a:srgbClr val="FF0000"/>
              </a:solidFill>
              <a:latin typeface="Arial" panose="020B0604020202020204" pitchFamily="34" charset="0"/>
            </a:endParaRPr>
          </a:p>
          <a:p>
            <a:endParaRPr lang="zh-CN" altLang="en-US" dirty="0">
              <a:latin typeface="Arial" panose="020B0604020202020204" pitchFamily="34" charset="0"/>
            </a:endParaRPr>
          </a:p>
        </p:txBody>
      </p:sp>
      <p:sp>
        <p:nvSpPr>
          <p:cNvPr id="8204" name="文本框 8203"/>
          <p:cNvSpPr txBox="1"/>
          <p:nvPr/>
        </p:nvSpPr>
        <p:spPr>
          <a:xfrm>
            <a:off x="603250" y="4876800"/>
            <a:ext cx="8540750" cy="457200"/>
          </a:xfrm>
          <a:prstGeom prst="rect">
            <a:avLst/>
          </a:prstGeom>
          <a:noFill/>
          <a:ln w="9525">
            <a:noFill/>
          </a:ln>
        </p:spPr>
        <p:txBody>
          <a:bodyPr>
            <a:spAutoFit/>
          </a:bodyPr>
          <a:p>
            <a:r>
              <a:rPr lang="zh-CN" altLang="en-US" sz="2400" b="1" dirty="0">
                <a:solidFill>
                  <a:srgbClr val="FF0000"/>
                </a:solidFill>
                <a:latin typeface="Arial" panose="020B0604020202020204" pitchFamily="34" charset="0"/>
              </a:rPr>
              <a:t>这些内容都有关简</a:t>
            </a:r>
            <a:r>
              <a:rPr lang="en-US" altLang="zh-CN" sz="2400" b="1">
                <a:solidFill>
                  <a:srgbClr val="FF0000"/>
                </a:solidFill>
                <a:latin typeface="Arial" panose="020B0604020202020204" pitchFamily="34" charset="0"/>
              </a:rPr>
              <a:t>·</a:t>
            </a:r>
            <a:r>
              <a:rPr lang="zh-CN" altLang="en-US" sz="2400" b="1" dirty="0">
                <a:solidFill>
                  <a:srgbClr val="FF0000"/>
                </a:solidFill>
                <a:latin typeface="Arial" panose="020B0604020202020204" pitchFamily="34" charset="0"/>
              </a:rPr>
              <a:t>爱的爱情生活，集中体现了简爱的爱情观。</a:t>
            </a:r>
            <a:endParaRPr lang="zh-CN" altLang="en-US" sz="2400" b="1" dirty="0">
              <a:solidFill>
                <a:srgbClr val="FF0000"/>
              </a:solidFill>
              <a:latin typeface="Arial" panose="020B0604020202020204" pitchFamily="34" charset="0"/>
            </a:endParaRPr>
          </a:p>
        </p:txBody>
      </p:sp>
      <p:sp>
        <p:nvSpPr>
          <p:cNvPr id="8205" name="文本框 8204"/>
          <p:cNvSpPr txBox="1"/>
          <p:nvPr/>
        </p:nvSpPr>
        <p:spPr>
          <a:xfrm>
            <a:off x="2667000" y="5562600"/>
            <a:ext cx="3886200" cy="641350"/>
          </a:xfrm>
          <a:prstGeom prst="rect">
            <a:avLst/>
          </a:prstGeom>
          <a:solidFill>
            <a:srgbClr val="FFCC00"/>
          </a:solidFill>
          <a:ln w="9525">
            <a:noFill/>
          </a:ln>
        </p:spPr>
        <p:txBody>
          <a:bodyPr>
            <a:spAutoFit/>
          </a:bodyPr>
          <a:p>
            <a:r>
              <a:rPr lang="zh-CN" altLang="en-US" sz="3600" b="1" dirty="0">
                <a:solidFill>
                  <a:srgbClr val="FF0000"/>
                </a:solidFill>
                <a:latin typeface="Arial" panose="020B0604020202020204" pitchFamily="34" charset="0"/>
              </a:rPr>
              <a:t>情节展现人物</a:t>
            </a:r>
            <a:endParaRPr lang="zh-CN" altLang="en-US" sz="3600" b="1" dirty="0">
              <a:solidFill>
                <a:srgbClr val="FF0000"/>
              </a:solidFill>
              <a:latin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8203"/>
                                        </p:tgtEl>
                                        <p:attrNameLst>
                                          <p:attrName>style.visibility</p:attrName>
                                        </p:attrNameLst>
                                      </p:cBhvr>
                                      <p:to>
                                        <p:strVal val="visible"/>
                                      </p:to>
                                    </p:set>
                                    <p:animEffect transition="in" filter="box(in)">
                                      <p:cBhvr>
                                        <p:cTn id="7" dur="500"/>
                                        <p:tgtEl>
                                          <p:spTgt spid="8203"/>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8199"/>
                                        </p:tgtEl>
                                        <p:attrNameLst>
                                          <p:attrName>style.visibility</p:attrName>
                                        </p:attrNameLst>
                                      </p:cBhvr>
                                      <p:to>
                                        <p:strVal val="visible"/>
                                      </p:to>
                                    </p:set>
                                    <p:animEffect transition="in" filter="box(in)">
                                      <p:cBhvr>
                                        <p:cTn id="12" dur="500"/>
                                        <p:tgtEl>
                                          <p:spTgt spid="8199"/>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8204"/>
                                        </p:tgtEl>
                                        <p:attrNameLst>
                                          <p:attrName>style.visibility</p:attrName>
                                        </p:attrNameLst>
                                      </p:cBhvr>
                                      <p:to>
                                        <p:strVal val="visible"/>
                                      </p:to>
                                    </p:set>
                                    <p:animEffect transition="in" filter="box(in)">
                                      <p:cBhvr>
                                        <p:cTn id="17" dur="500"/>
                                        <p:tgtEl>
                                          <p:spTgt spid="8204"/>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8205"/>
                                        </p:tgtEl>
                                        <p:attrNameLst>
                                          <p:attrName>style.visibility</p:attrName>
                                        </p:attrNameLst>
                                      </p:cBhvr>
                                      <p:to>
                                        <p:strVal val="visible"/>
                                      </p:to>
                                    </p:set>
                                    <p:animEffect transition="in" filter="box(in)">
                                      <p:cBhvr>
                                        <p:cTn id="22" dur="500"/>
                                        <p:tgtEl>
                                          <p:spTgt spid="82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9" grpId="0"/>
      <p:bldP spid="8203" grpId="0"/>
      <p:bldP spid="8204" grpId="0"/>
      <p:bldP spid="820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6386" name="图片 16385" descr="46d3fc8f020000m9"/>
          <p:cNvPicPr>
            <a:picLocks noChangeAspect="1"/>
          </p:cNvPicPr>
          <p:nvPr/>
        </p:nvPicPr>
        <p:blipFill>
          <a:blip r:embed="rId1"/>
          <a:stretch>
            <a:fillRect/>
          </a:stretch>
        </p:blipFill>
        <p:spPr>
          <a:xfrm>
            <a:off x="0" y="2971800"/>
            <a:ext cx="2682875" cy="3886200"/>
          </a:xfrm>
          <a:prstGeom prst="rect">
            <a:avLst/>
          </a:prstGeom>
          <a:noFill/>
          <a:ln w="9525">
            <a:noFill/>
          </a:ln>
        </p:spPr>
      </p:pic>
      <p:sp>
        <p:nvSpPr>
          <p:cNvPr id="16387" name="矩形 16386"/>
          <p:cNvSpPr/>
          <p:nvPr/>
        </p:nvSpPr>
        <p:spPr>
          <a:xfrm>
            <a:off x="457200" y="381000"/>
            <a:ext cx="3429000" cy="1106488"/>
          </a:xfrm>
          <a:prstGeom prst="rect">
            <a:avLst/>
          </a:prstGeom>
        </p:spPr>
        <p:txBody>
          <a:bodyPr wrap="none" fromWordArt="1">
            <a:prstTxWarp prst="textSlantUp">
              <a:avLst>
                <a:gd name="adj" fmla="val 31995"/>
              </a:avLst>
            </a:prstTxWarp>
            <a:normAutofit/>
          </a:bodyPr>
          <a:p>
            <a:pPr algn="ctr"/>
            <a:r>
              <a:rPr lang="zh-CN" altLang="en-US" sz="3600" b="1">
                <a:ln w="9525" cap="flat" cmpd="sng">
                  <a:solidFill>
                    <a:srgbClr val="CC99FF"/>
                  </a:solidFill>
                  <a:prstDash val="solid"/>
                  <a:headEnd type="none" w="med" len="med"/>
                  <a:tailEnd type="none" w="med" len="med"/>
                </a:ln>
                <a:gradFill rotWithShape="0">
                  <a:gsLst>
                    <a:gs pos="0">
                      <a:srgbClr val="6600CC"/>
                    </a:gs>
                    <a:gs pos="100000">
                      <a:srgbClr val="CC00CC"/>
                    </a:gs>
                  </a:gsLst>
                  <a:lin ang="5400000" scaled="1"/>
                  <a:tileRect/>
                </a:gradFill>
                <a:effectLst>
                  <a:outerShdw dist="53882" dir="2699999" algn="ctr" rotWithShape="0">
                    <a:srgbClr val="9999FF">
                      <a:alpha val="80000"/>
                    </a:srgbClr>
                  </a:outerShdw>
                </a:effectLst>
                <a:latin typeface="楷体_GB2312" charset="0"/>
                <a:ea typeface="楷体_GB2312" charset="0"/>
              </a:rPr>
              <a:t>个性解读</a:t>
            </a:r>
            <a:endParaRPr lang="zh-CN" altLang="en-US" sz="3600" b="1">
              <a:ln w="9525" cap="flat" cmpd="sng">
                <a:solidFill>
                  <a:srgbClr val="CC99FF"/>
                </a:solidFill>
                <a:prstDash val="solid"/>
                <a:headEnd type="none" w="med" len="med"/>
                <a:tailEnd type="none" w="med" len="med"/>
              </a:ln>
              <a:gradFill rotWithShape="0">
                <a:gsLst>
                  <a:gs pos="0">
                    <a:srgbClr val="6600CC"/>
                  </a:gs>
                  <a:gs pos="100000">
                    <a:srgbClr val="CC00CC"/>
                  </a:gs>
                </a:gsLst>
                <a:lin ang="5400000" scaled="1"/>
                <a:tileRect/>
              </a:gradFill>
              <a:effectLst>
                <a:outerShdw dist="53882" dir="2699999" algn="ctr" rotWithShape="0">
                  <a:srgbClr val="9999FF">
                    <a:alpha val="80000"/>
                  </a:srgbClr>
                </a:outerShdw>
              </a:effectLst>
              <a:latin typeface="楷体_GB2312" charset="0"/>
              <a:ea typeface="楷体_GB2312" charset="0"/>
            </a:endParaRPr>
          </a:p>
        </p:txBody>
      </p:sp>
      <p:sp>
        <p:nvSpPr>
          <p:cNvPr id="16388" name="文本框 16387"/>
          <p:cNvSpPr txBox="1"/>
          <p:nvPr/>
        </p:nvSpPr>
        <p:spPr>
          <a:xfrm>
            <a:off x="2743200" y="3581400"/>
            <a:ext cx="5715000" cy="1917700"/>
          </a:xfrm>
          <a:prstGeom prst="rect">
            <a:avLst/>
          </a:prstGeom>
          <a:noFill/>
          <a:ln w="9525">
            <a:noFill/>
          </a:ln>
        </p:spPr>
        <p:txBody>
          <a:bodyPr>
            <a:spAutoFit/>
          </a:bodyPr>
          <a:p>
            <a:r>
              <a:rPr lang="en-US" altLang="zh-CN" dirty="0">
                <a:latin typeface="Arial" panose="020B0604020202020204" pitchFamily="34" charset="0"/>
              </a:rPr>
              <a:t>        </a:t>
            </a:r>
            <a:r>
              <a:rPr lang="zh-CN" altLang="en-US" sz="2400" b="1" dirty="0">
                <a:solidFill>
                  <a:srgbClr val="CC00CC"/>
                </a:solidFill>
                <a:latin typeface="Arial" panose="020B0604020202020204" pitchFamily="34" charset="0"/>
              </a:rPr>
              <a:t>她追求平等、自由、独立、有真爱的爱情，渴望与爱人能够志趣相投且能相互尊重；她善良真诚、坚强理性，她已成为妇女自尊自爱、争取人格独立、精神平等、勇于追求爱情幸福的代表。</a:t>
            </a:r>
            <a:endParaRPr lang="zh-CN" altLang="en-US" sz="2400" b="1" dirty="0">
              <a:solidFill>
                <a:srgbClr val="CC00CC"/>
              </a:solidFill>
              <a:latin typeface="Arial" panose="020B0604020202020204" pitchFamily="34" charset="0"/>
            </a:endParaRPr>
          </a:p>
        </p:txBody>
      </p:sp>
      <p:sp>
        <p:nvSpPr>
          <p:cNvPr id="16390" name="文本框 16389"/>
          <p:cNvSpPr txBox="1"/>
          <p:nvPr/>
        </p:nvSpPr>
        <p:spPr>
          <a:xfrm>
            <a:off x="457200" y="1600200"/>
            <a:ext cx="8321675" cy="822325"/>
          </a:xfrm>
          <a:prstGeom prst="rect">
            <a:avLst/>
          </a:prstGeom>
          <a:noFill/>
          <a:ln w="9525">
            <a:noFill/>
          </a:ln>
        </p:spPr>
        <p:txBody>
          <a:bodyPr>
            <a:spAutoFit/>
          </a:bodyPr>
          <a:p>
            <a:r>
              <a:rPr lang="en-US" altLang="zh-CN" sz="2400" b="1" dirty="0">
                <a:latin typeface="Arial" panose="020B0604020202020204" pitchFamily="34" charset="0"/>
              </a:rPr>
              <a:t>2</a:t>
            </a:r>
            <a:r>
              <a:rPr lang="zh-CN" altLang="en-US" sz="2400" b="1" dirty="0">
                <a:latin typeface="Arial" panose="020B0604020202020204" pitchFamily="34" charset="0"/>
              </a:rPr>
              <a:t>、你认为夏洛蒂</a:t>
            </a:r>
            <a:r>
              <a:rPr lang="en-US" altLang="zh-CN" sz="2400" b="1">
                <a:latin typeface="Arial" panose="020B0604020202020204" pitchFamily="34" charset="0"/>
              </a:rPr>
              <a:t>·</a:t>
            </a:r>
            <a:r>
              <a:rPr lang="zh-CN" altLang="en-US" sz="2400" b="1" dirty="0">
                <a:latin typeface="Arial" panose="020B0604020202020204" pitchFamily="34" charset="0"/>
              </a:rPr>
              <a:t>勃朗特所塑造的简</a:t>
            </a:r>
            <a:r>
              <a:rPr lang="en-US" altLang="zh-CN" sz="2400" b="1">
                <a:latin typeface="Arial" panose="020B0604020202020204" pitchFamily="34" charset="0"/>
              </a:rPr>
              <a:t>·</a:t>
            </a:r>
            <a:r>
              <a:rPr lang="zh-CN" altLang="en-US" sz="2400" b="1" dirty="0">
                <a:latin typeface="Arial" panose="020B0604020202020204" pitchFamily="34" charset="0"/>
              </a:rPr>
              <a:t>爱是一个什么样的女性？</a:t>
            </a:r>
            <a:endParaRPr lang="zh-CN" altLang="en-US" sz="2400" dirty="0">
              <a:latin typeface="Arial" panose="020B0604020202020204" pitchFamily="34" charset="0"/>
            </a:endParaRPr>
          </a:p>
        </p:txBody>
      </p:sp>
      <p:sp>
        <p:nvSpPr>
          <p:cNvPr id="16391" name="文本框 16390"/>
          <p:cNvSpPr txBox="1"/>
          <p:nvPr/>
        </p:nvSpPr>
        <p:spPr>
          <a:xfrm>
            <a:off x="1128713" y="2209800"/>
            <a:ext cx="8015287" cy="1311275"/>
          </a:xfrm>
          <a:prstGeom prst="rect">
            <a:avLst/>
          </a:prstGeom>
          <a:noFill/>
          <a:ln w="9525">
            <a:noFill/>
          </a:ln>
        </p:spPr>
        <p:txBody>
          <a:bodyPr>
            <a:spAutoFit/>
          </a:bodyPr>
          <a:p>
            <a:r>
              <a:rPr lang="zh-CN" altLang="en-US" sz="2400" b="1" dirty="0">
                <a:solidFill>
                  <a:srgbClr val="FF0000"/>
                </a:solidFill>
                <a:latin typeface="Arial" panose="020B0604020202020204" pitchFamily="34" charset="0"/>
              </a:rPr>
              <a:t>方法点拨：</a:t>
            </a:r>
            <a:endParaRPr lang="zh-CN" altLang="en-US" sz="2400" b="1" dirty="0">
              <a:solidFill>
                <a:srgbClr val="FF0000"/>
              </a:solidFill>
              <a:latin typeface="Arial" panose="020B0604020202020204" pitchFamily="34" charset="0"/>
            </a:endParaRPr>
          </a:p>
          <a:p>
            <a:r>
              <a:rPr lang="zh-CN" altLang="en-US" sz="2800" b="1" dirty="0">
                <a:solidFill>
                  <a:srgbClr val="FF0000"/>
                </a:solidFill>
                <a:latin typeface="Arial" panose="020B0604020202020204" pitchFamily="34" charset="0"/>
              </a:rPr>
              <a:t>结合情节分析把握（为什么这样做，反映什么）</a:t>
            </a:r>
            <a:endParaRPr lang="zh-CN" altLang="en-US" sz="2800" b="1" dirty="0">
              <a:solidFill>
                <a:srgbClr val="FF0000"/>
              </a:solidFill>
              <a:latin typeface="Arial" panose="020B0604020202020204" pitchFamily="34" charset="0"/>
            </a:endParaRPr>
          </a:p>
          <a:p>
            <a:r>
              <a:rPr lang="zh-CN" altLang="en-US" sz="2800" b="1" dirty="0">
                <a:solidFill>
                  <a:srgbClr val="FF0000"/>
                </a:solidFill>
                <a:latin typeface="Arial" panose="020B0604020202020204" pitchFamily="34" charset="0"/>
              </a:rPr>
              <a:t>结合人物语言、动作、心理等把握</a:t>
            </a:r>
            <a:endParaRPr lang="zh-CN" altLang="en-US" sz="2800" b="1" dirty="0">
              <a:solidFill>
                <a:srgbClr val="FF0000"/>
              </a:solidFill>
              <a:latin typeface="Arial" panose="020B0604020202020204" pitchFamily="34" charset="0"/>
            </a:endParaRPr>
          </a:p>
        </p:txBody>
      </p:sp>
      <p:sp>
        <p:nvSpPr>
          <p:cNvPr id="16395" name="文本框 16394"/>
          <p:cNvSpPr txBox="1"/>
          <p:nvPr/>
        </p:nvSpPr>
        <p:spPr>
          <a:xfrm>
            <a:off x="3641725" y="5578475"/>
            <a:ext cx="4359275" cy="579438"/>
          </a:xfrm>
          <a:prstGeom prst="rect">
            <a:avLst/>
          </a:prstGeom>
          <a:noFill/>
          <a:ln w="9525">
            <a:noFill/>
          </a:ln>
        </p:spPr>
        <p:txBody>
          <a:bodyPr>
            <a:spAutoFit/>
          </a:bodyPr>
          <a:p>
            <a:r>
              <a:rPr lang="zh-CN" altLang="en-US" sz="3200" b="1" dirty="0">
                <a:solidFill>
                  <a:srgbClr val="008080"/>
                </a:solidFill>
                <a:latin typeface="Arial" panose="020B0604020202020204" pitchFamily="34" charset="0"/>
              </a:rPr>
              <a:t>人的价值</a:t>
            </a:r>
            <a:r>
              <a:rPr lang="en-US" altLang="zh-CN" sz="3200" b="1" dirty="0">
                <a:solidFill>
                  <a:srgbClr val="008080"/>
                </a:solidFill>
                <a:latin typeface="Arial" panose="020B0604020202020204" pitchFamily="34" charset="0"/>
              </a:rPr>
              <a:t>= </a:t>
            </a:r>
            <a:r>
              <a:rPr lang="zh-CN" altLang="en-US" sz="3200" b="1" dirty="0">
                <a:solidFill>
                  <a:srgbClr val="008080"/>
                </a:solidFill>
                <a:latin typeface="Arial" panose="020B0604020202020204" pitchFamily="34" charset="0"/>
              </a:rPr>
              <a:t>尊严 </a:t>
            </a:r>
            <a:r>
              <a:rPr lang="en-US" altLang="zh-CN" sz="3200" b="1" dirty="0">
                <a:solidFill>
                  <a:srgbClr val="008080"/>
                </a:solidFill>
                <a:latin typeface="Arial" panose="020B0604020202020204" pitchFamily="34" charset="0"/>
              </a:rPr>
              <a:t>+ </a:t>
            </a:r>
            <a:r>
              <a:rPr lang="zh-CN" altLang="en-US" sz="3200" b="1" dirty="0">
                <a:solidFill>
                  <a:srgbClr val="008080"/>
                </a:solidFill>
                <a:latin typeface="Arial" panose="020B0604020202020204" pitchFamily="34" charset="0"/>
              </a:rPr>
              <a:t>爱</a:t>
            </a:r>
            <a:endParaRPr lang="zh-CN" altLang="en-US" sz="3200" dirty="0">
              <a:latin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1" nodeType="clickEffect">
                                  <p:stCondLst>
                                    <p:cond delay="0"/>
                                  </p:stCondLst>
                                  <p:childTnLst>
                                    <p:set>
                                      <p:cBhvr>
                                        <p:cTn id="6" dur="1" fill="hold">
                                          <p:stCondLst>
                                            <p:cond delay="0"/>
                                          </p:stCondLst>
                                        </p:cTn>
                                        <p:tgtEl>
                                          <p:spTgt spid="16391"/>
                                        </p:tgtEl>
                                        <p:attrNameLst>
                                          <p:attrName>style.visibility</p:attrName>
                                        </p:attrNameLst>
                                      </p:cBhvr>
                                      <p:to>
                                        <p:strVal val="visible"/>
                                      </p:to>
                                    </p:set>
                                    <p:anim calcmode="lin" valueType="num">
                                      <p:cBhvr>
                                        <p:cTn id="7" dur="1000" fill="hold"/>
                                        <p:tgtEl>
                                          <p:spTgt spid="16391"/>
                                        </p:tgtEl>
                                        <p:attrNameLst>
                                          <p:attrName>ppt_w</p:attrName>
                                        </p:attrNameLst>
                                      </p:cBhvr>
                                      <p:tavLst>
                                        <p:tav tm="0">
                                          <p:val>
                                            <p:strVal val="#ppt_w*0.70"/>
                                          </p:val>
                                        </p:tav>
                                        <p:tav tm="100000">
                                          <p:val>
                                            <p:strVal val="#ppt_w"/>
                                          </p:val>
                                        </p:tav>
                                      </p:tavLst>
                                    </p:anim>
                                    <p:anim calcmode="lin" valueType="num">
                                      <p:cBhvr>
                                        <p:cTn id="8" dur="1000" fill="hold"/>
                                        <p:tgtEl>
                                          <p:spTgt spid="16391"/>
                                        </p:tgtEl>
                                        <p:attrNameLst>
                                          <p:attrName>ppt_h</p:attrName>
                                        </p:attrNameLst>
                                      </p:cBhvr>
                                      <p:tavLst>
                                        <p:tav tm="0">
                                          <p:val>
                                            <p:strVal val="#ppt_h"/>
                                          </p:val>
                                        </p:tav>
                                        <p:tav tm="100000">
                                          <p:val>
                                            <p:strVal val="#ppt_h"/>
                                          </p:val>
                                        </p:tav>
                                      </p:tavLst>
                                    </p:anim>
                                    <p:animEffect transition="in" filter="fade">
                                      <p:cBhvr>
                                        <p:cTn id="9" dur="1000"/>
                                        <p:tgtEl>
                                          <p:spTgt spid="16391"/>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16388"/>
                                        </p:tgtEl>
                                        <p:attrNameLst>
                                          <p:attrName>style.visibility</p:attrName>
                                        </p:attrNameLst>
                                      </p:cBhvr>
                                      <p:to>
                                        <p:strVal val="visible"/>
                                      </p:to>
                                    </p:set>
                                    <p:anim calcmode="lin" valueType="num">
                                      <p:cBhvr>
                                        <p:cTn id="14" dur="1000" fill="hold"/>
                                        <p:tgtEl>
                                          <p:spTgt spid="16388"/>
                                        </p:tgtEl>
                                        <p:attrNameLst>
                                          <p:attrName>ppt_w</p:attrName>
                                        </p:attrNameLst>
                                      </p:cBhvr>
                                      <p:tavLst>
                                        <p:tav tm="0">
                                          <p:val>
                                            <p:strVal val="#ppt_w*0.70"/>
                                          </p:val>
                                        </p:tav>
                                        <p:tav tm="100000">
                                          <p:val>
                                            <p:strVal val="#ppt_w"/>
                                          </p:val>
                                        </p:tav>
                                      </p:tavLst>
                                    </p:anim>
                                    <p:anim calcmode="lin" valueType="num">
                                      <p:cBhvr>
                                        <p:cTn id="15" dur="1000" fill="hold"/>
                                        <p:tgtEl>
                                          <p:spTgt spid="16388"/>
                                        </p:tgtEl>
                                        <p:attrNameLst>
                                          <p:attrName>ppt_h</p:attrName>
                                        </p:attrNameLst>
                                      </p:cBhvr>
                                      <p:tavLst>
                                        <p:tav tm="0">
                                          <p:val>
                                            <p:strVal val="#ppt_h"/>
                                          </p:val>
                                        </p:tav>
                                        <p:tav tm="100000">
                                          <p:val>
                                            <p:strVal val="#ppt_h"/>
                                          </p:val>
                                        </p:tav>
                                      </p:tavLst>
                                    </p:anim>
                                    <p:animEffect transition="in" filter="fade">
                                      <p:cBhvr>
                                        <p:cTn id="16" dur="1000"/>
                                        <p:tgtEl>
                                          <p:spTgt spid="16388"/>
                                        </p:tgtEl>
                                      </p:cBhvr>
                                    </p:animEffect>
                                  </p:childTnLst>
                                </p:cTn>
                              </p:par>
                            </p:childTnLst>
                          </p:cTn>
                        </p:par>
                      </p:childTnLst>
                    </p:cTn>
                  </p:par>
                  <p:par>
                    <p:cTn id="17" fill="hold">
                      <p:stCondLst>
                        <p:cond delay="indefinite"/>
                      </p:stCondLst>
                      <p:childTnLst>
                        <p:par>
                          <p:cTn id="18" fill="hold">
                            <p:stCondLst>
                              <p:cond delay="0"/>
                            </p:stCondLst>
                            <p:childTnLst>
                              <p:par>
                                <p:cTn id="19" presetID="4" presetClass="entr" presetSubtype="16" fill="hold" grpId="0" nodeType="clickEffect">
                                  <p:stCondLst>
                                    <p:cond delay="0"/>
                                  </p:stCondLst>
                                  <p:childTnLst>
                                    <p:set>
                                      <p:cBhvr>
                                        <p:cTn id="20" dur="1" fill="hold">
                                          <p:stCondLst>
                                            <p:cond delay="0"/>
                                          </p:stCondLst>
                                        </p:cTn>
                                        <p:tgtEl>
                                          <p:spTgt spid="16395"/>
                                        </p:tgtEl>
                                        <p:attrNameLst>
                                          <p:attrName>style.visibility</p:attrName>
                                        </p:attrNameLst>
                                      </p:cBhvr>
                                      <p:to>
                                        <p:strVal val="visible"/>
                                      </p:to>
                                    </p:set>
                                    <p:animEffect transition="in" filter="box(in)">
                                      <p:cBhvr>
                                        <p:cTn id="21" dur="500"/>
                                        <p:tgtEl>
                                          <p:spTgt spid="163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8" grpId="0"/>
      <p:bldP spid="16391" grpId="1"/>
      <p:bldP spid="16395"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5FFE1"/>
        </a:solidFill>
        <a:effectLst/>
      </p:bgPr>
    </p:bg>
    <p:spTree>
      <p:nvGrpSpPr>
        <p:cNvPr id="1" name=""/>
        <p:cNvGrpSpPr/>
        <p:nvPr/>
      </p:nvGrpSpPr>
      <p:grpSpPr/>
      <p:pic>
        <p:nvPicPr>
          <p:cNvPr id="13315" name="图片 13314" descr="46d3fc8f020000th"/>
          <p:cNvPicPr>
            <a:picLocks noChangeAspect="1"/>
          </p:cNvPicPr>
          <p:nvPr/>
        </p:nvPicPr>
        <p:blipFill>
          <a:blip r:embed="rId1"/>
          <a:stretch>
            <a:fillRect/>
          </a:stretch>
        </p:blipFill>
        <p:spPr>
          <a:xfrm>
            <a:off x="0" y="2895600"/>
            <a:ext cx="9144000" cy="3962400"/>
          </a:xfrm>
          <a:prstGeom prst="rect">
            <a:avLst/>
          </a:prstGeom>
          <a:noFill/>
          <a:ln w="9525">
            <a:noFill/>
          </a:ln>
        </p:spPr>
      </p:pic>
      <p:sp>
        <p:nvSpPr>
          <p:cNvPr id="13316" name="矩形 13315"/>
          <p:cNvSpPr/>
          <p:nvPr/>
        </p:nvSpPr>
        <p:spPr>
          <a:xfrm>
            <a:off x="457200" y="381000"/>
            <a:ext cx="3429000" cy="1106488"/>
          </a:xfrm>
          <a:prstGeom prst="rect">
            <a:avLst/>
          </a:prstGeom>
        </p:spPr>
        <p:txBody>
          <a:bodyPr wrap="none" fromWordArt="1">
            <a:prstTxWarp prst="textSlantUp">
              <a:avLst>
                <a:gd name="adj" fmla="val 31995"/>
              </a:avLst>
            </a:prstTxWarp>
            <a:normAutofit/>
          </a:bodyPr>
          <a:p>
            <a:pPr algn="ctr"/>
            <a:r>
              <a:rPr lang="zh-CN" altLang="en-US" sz="3600" b="1">
                <a:ln w="9525" cap="flat" cmpd="sng">
                  <a:solidFill>
                    <a:srgbClr val="CC99FF"/>
                  </a:solidFill>
                  <a:prstDash val="solid"/>
                  <a:headEnd type="none" w="med" len="med"/>
                  <a:tailEnd type="none" w="med" len="med"/>
                </a:ln>
                <a:gradFill rotWithShape="0">
                  <a:gsLst>
                    <a:gs pos="0">
                      <a:srgbClr val="6600CC"/>
                    </a:gs>
                    <a:gs pos="100000">
                      <a:srgbClr val="CC00CC"/>
                    </a:gs>
                  </a:gsLst>
                  <a:lin ang="5400000" scaled="1"/>
                  <a:tileRect/>
                </a:gradFill>
                <a:effectLst>
                  <a:outerShdw dist="53882" dir="2699999" algn="ctr" rotWithShape="0">
                    <a:srgbClr val="9999FF">
                      <a:alpha val="80000"/>
                    </a:srgbClr>
                  </a:outerShdw>
                </a:effectLst>
                <a:latin typeface="楷体_GB2312" charset="0"/>
                <a:ea typeface="楷体_GB2312" charset="0"/>
              </a:rPr>
              <a:t>个性解读</a:t>
            </a:r>
            <a:endParaRPr lang="zh-CN" altLang="en-US" sz="3600" b="1">
              <a:ln w="9525" cap="flat" cmpd="sng">
                <a:solidFill>
                  <a:srgbClr val="CC99FF"/>
                </a:solidFill>
                <a:prstDash val="solid"/>
                <a:headEnd type="none" w="med" len="med"/>
                <a:tailEnd type="none" w="med" len="med"/>
              </a:ln>
              <a:gradFill rotWithShape="0">
                <a:gsLst>
                  <a:gs pos="0">
                    <a:srgbClr val="6600CC"/>
                  </a:gs>
                  <a:gs pos="100000">
                    <a:srgbClr val="CC00CC"/>
                  </a:gs>
                </a:gsLst>
                <a:lin ang="5400000" scaled="1"/>
                <a:tileRect/>
              </a:gradFill>
              <a:effectLst>
                <a:outerShdw dist="53882" dir="2699999" algn="ctr" rotWithShape="0">
                  <a:srgbClr val="9999FF">
                    <a:alpha val="80000"/>
                  </a:srgbClr>
                </a:outerShdw>
              </a:effectLst>
              <a:latin typeface="楷体_GB2312" charset="0"/>
              <a:ea typeface="楷体_GB2312" charset="0"/>
            </a:endParaRPr>
          </a:p>
        </p:txBody>
      </p:sp>
      <p:sp>
        <p:nvSpPr>
          <p:cNvPr id="13317" name="文本框 13316"/>
          <p:cNvSpPr txBox="1"/>
          <p:nvPr/>
        </p:nvSpPr>
        <p:spPr>
          <a:xfrm>
            <a:off x="822325" y="2551113"/>
            <a:ext cx="6035675" cy="519112"/>
          </a:xfrm>
          <a:prstGeom prst="rect">
            <a:avLst/>
          </a:prstGeom>
          <a:noFill/>
          <a:ln w="9525">
            <a:noFill/>
          </a:ln>
        </p:spPr>
        <p:txBody>
          <a:bodyPr>
            <a:spAutoFit/>
          </a:bodyPr>
          <a:p>
            <a:pPr marL="342900" indent="-342900"/>
            <a:endParaRPr sz="2800" dirty="0">
              <a:latin typeface="Arial" panose="020B0604020202020204" pitchFamily="34" charset="0"/>
            </a:endParaRPr>
          </a:p>
        </p:txBody>
      </p:sp>
      <p:sp>
        <p:nvSpPr>
          <p:cNvPr id="13318" name="矩形 13317"/>
          <p:cNvSpPr/>
          <p:nvPr/>
        </p:nvSpPr>
        <p:spPr>
          <a:xfrm>
            <a:off x="762000" y="1905000"/>
            <a:ext cx="6481763" cy="1311275"/>
          </a:xfrm>
          <a:prstGeom prst="rect">
            <a:avLst/>
          </a:prstGeom>
          <a:noFill/>
          <a:ln w="9525">
            <a:noFill/>
          </a:ln>
        </p:spPr>
        <p:txBody>
          <a:bodyPr>
            <a:spAutoFit/>
          </a:bodyPr>
          <a:p>
            <a:r>
              <a:rPr lang="en-US" altLang="zh-CN" sz="4000" b="1" dirty="0">
                <a:solidFill>
                  <a:srgbClr val="CC00CC"/>
                </a:solidFill>
                <a:effectLst>
                  <a:outerShdw blurRad="38100" dist="38100" dir="2700000">
                    <a:srgbClr val="000000"/>
                  </a:outerShdw>
                </a:effectLst>
                <a:latin typeface="Arial" panose="020B0604020202020204" pitchFamily="34" charset="0"/>
              </a:rPr>
              <a:t>3</a:t>
            </a:r>
            <a:r>
              <a:rPr lang="zh-CN" altLang="en-US" sz="4000" b="1" dirty="0">
                <a:solidFill>
                  <a:srgbClr val="CC00CC"/>
                </a:solidFill>
                <a:effectLst>
                  <a:outerShdw blurRad="38100" dist="38100" dir="2700000">
                    <a:srgbClr val="000000"/>
                  </a:outerShdw>
                </a:effectLst>
                <a:latin typeface="Arial" panose="020B0604020202020204" pitchFamily="34" charset="0"/>
              </a:rPr>
              <a:t>、联系现实生活，你怎样评价简</a:t>
            </a:r>
            <a:r>
              <a:rPr lang="en-US" altLang="zh-CN" sz="4000" b="1" dirty="0">
                <a:solidFill>
                  <a:srgbClr val="CC00CC"/>
                </a:solidFill>
                <a:effectLst>
                  <a:outerShdw blurRad="38100" dist="38100" dir="2700000">
                    <a:srgbClr val="000000"/>
                  </a:outerShdw>
                </a:effectLst>
                <a:latin typeface="Arial" panose="020B0604020202020204" pitchFamily="34" charset="0"/>
              </a:rPr>
              <a:t>·</a:t>
            </a:r>
            <a:r>
              <a:rPr lang="zh-CN" altLang="en-US" sz="4000" b="1" dirty="0">
                <a:solidFill>
                  <a:srgbClr val="CC00CC"/>
                </a:solidFill>
                <a:effectLst>
                  <a:outerShdw blurRad="38100" dist="38100" dir="2700000">
                    <a:srgbClr val="000000"/>
                  </a:outerShdw>
                </a:effectLst>
                <a:latin typeface="Arial" panose="020B0604020202020204" pitchFamily="34" charset="0"/>
              </a:rPr>
              <a:t>爱这个人物？</a:t>
            </a:r>
            <a:endParaRPr lang="zh-CN" altLang="en-US" sz="4000" b="1" dirty="0">
              <a:solidFill>
                <a:srgbClr val="CC00CC"/>
              </a:solidFill>
              <a:effectLst>
                <a:outerShdw blurRad="38100" dist="38100" dir="2700000">
                  <a:srgbClr val="000000"/>
                </a:outerShdw>
              </a:effectLst>
              <a:latin typeface="Arial" panose="020B0604020202020204"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7EFF6"/>
        </a:solidFill>
        <a:effectLst/>
      </p:bgPr>
    </p:bg>
    <p:spTree>
      <p:nvGrpSpPr>
        <p:cNvPr id="1" name=""/>
        <p:cNvGrpSpPr/>
        <p:nvPr/>
      </p:nvGrpSpPr>
      <p:grpSpPr/>
      <p:pic>
        <p:nvPicPr>
          <p:cNvPr id="18434" name="图片 18433" descr="0496"/>
          <p:cNvPicPr>
            <a:picLocks noChangeAspect="1"/>
          </p:cNvPicPr>
          <p:nvPr/>
        </p:nvPicPr>
        <p:blipFill>
          <a:blip r:embed="rId1"/>
          <a:stretch>
            <a:fillRect/>
          </a:stretch>
        </p:blipFill>
        <p:spPr>
          <a:xfrm>
            <a:off x="6096000" y="4535488"/>
            <a:ext cx="3048000" cy="2322512"/>
          </a:xfrm>
          <a:prstGeom prst="rect">
            <a:avLst/>
          </a:prstGeom>
          <a:noFill/>
          <a:ln w="9525">
            <a:noFill/>
          </a:ln>
        </p:spPr>
      </p:pic>
      <p:sp>
        <p:nvSpPr>
          <p:cNvPr id="18435" name="文本框 18434"/>
          <p:cNvSpPr txBox="1"/>
          <p:nvPr/>
        </p:nvSpPr>
        <p:spPr>
          <a:xfrm>
            <a:off x="685800" y="609600"/>
            <a:ext cx="7864475" cy="2282825"/>
          </a:xfrm>
          <a:prstGeom prst="rect">
            <a:avLst/>
          </a:prstGeom>
          <a:noFill/>
          <a:ln w="9525">
            <a:noFill/>
          </a:ln>
        </p:spPr>
        <p:txBody>
          <a:bodyPr>
            <a:spAutoFit/>
          </a:bodyPr>
          <a:p>
            <a:r>
              <a:rPr lang="en-US" altLang="zh-CN" sz="2400" b="1" dirty="0">
                <a:latin typeface="Arial" panose="020B0604020202020204" pitchFamily="34" charset="0"/>
              </a:rPr>
              <a:t>4</a:t>
            </a:r>
            <a:r>
              <a:rPr lang="zh-CN" altLang="en-US" sz="2400" b="1" dirty="0">
                <a:latin typeface="Arial" panose="020B0604020202020204" pitchFamily="34" charset="0"/>
              </a:rPr>
              <a:t>、重点语句赏析：</a:t>
            </a:r>
            <a:endParaRPr lang="zh-CN" altLang="en-US" sz="2400" b="1" dirty="0">
              <a:latin typeface="Arial" panose="020B0604020202020204" pitchFamily="34" charset="0"/>
            </a:endParaRPr>
          </a:p>
          <a:p>
            <a:r>
              <a:rPr lang="zh-CN" altLang="en-US" sz="2400" b="1" dirty="0">
                <a:solidFill>
                  <a:schemeClr val="accent2"/>
                </a:solidFill>
                <a:latin typeface="Arial" panose="020B0604020202020204" pitchFamily="34" charset="0"/>
              </a:rPr>
              <a:t>        一想起奥加尔太太和苦果村，我的心就凉了半截；一想起在我与此刻同我并肩而行的主人之间，注定要翻腾着大海和波涛，我的心就更凉了；而一记起在我同我自然和必然所爱的东西之间，横亘着财富、阶层和习俗的辽阔海洋，我的心凉透了。</a:t>
            </a:r>
            <a:endParaRPr lang="zh-CN" altLang="en-US" sz="2400" b="1" dirty="0">
              <a:solidFill>
                <a:schemeClr val="accent2"/>
              </a:solidFill>
              <a:latin typeface="Arial" panose="020B0604020202020204" pitchFamily="34" charset="0"/>
            </a:endParaRPr>
          </a:p>
        </p:txBody>
      </p:sp>
      <p:sp>
        <p:nvSpPr>
          <p:cNvPr id="18436" name="文本框 18435"/>
          <p:cNvSpPr txBox="1"/>
          <p:nvPr/>
        </p:nvSpPr>
        <p:spPr>
          <a:xfrm>
            <a:off x="762000" y="3048000"/>
            <a:ext cx="6553200" cy="2530475"/>
          </a:xfrm>
          <a:prstGeom prst="rect">
            <a:avLst/>
          </a:prstGeom>
          <a:noFill/>
          <a:ln w="9525">
            <a:noFill/>
          </a:ln>
        </p:spPr>
        <p:txBody>
          <a:bodyPr>
            <a:spAutoFit/>
          </a:bodyPr>
          <a:p>
            <a:r>
              <a:rPr lang="en-US" altLang="zh-CN" sz="2000" b="1" dirty="0">
                <a:latin typeface="Arial" panose="020B0604020202020204" pitchFamily="34" charset="0"/>
              </a:rPr>
              <a:t>      </a:t>
            </a:r>
            <a:r>
              <a:rPr lang="zh-CN" altLang="en-US" sz="2000" b="1" dirty="0">
                <a:latin typeface="Arial" panose="020B0604020202020204" pitchFamily="34" charset="0"/>
              </a:rPr>
              <a:t>这是个</a:t>
            </a:r>
            <a:r>
              <a:rPr lang="zh-CN" altLang="en-US" sz="2000" b="1" dirty="0">
                <a:solidFill>
                  <a:srgbClr val="CC00CC"/>
                </a:solidFill>
                <a:latin typeface="Arial" panose="020B0604020202020204" pitchFamily="34" charset="0"/>
              </a:rPr>
              <a:t>排比句</a:t>
            </a:r>
            <a:r>
              <a:rPr lang="zh-CN" altLang="en-US" sz="2000" b="1" dirty="0">
                <a:latin typeface="Arial" panose="020B0604020202020204" pitchFamily="34" charset="0"/>
              </a:rPr>
              <a:t>， “心就凉了半截” “心就更凉了”“心凉透了” 展现出了简爱在意识到自己即将失去真爱，想到自己可能因为容貌、地位、财富及社会习俗等原因而不得不离开自己深爱的罗切斯特的痛苦挣扎的内心世界，</a:t>
            </a:r>
            <a:r>
              <a:rPr lang="zh-CN" altLang="en-US" sz="2000" b="1" dirty="0">
                <a:solidFill>
                  <a:schemeClr val="accent2"/>
                </a:solidFill>
                <a:latin typeface="Arial" panose="020B0604020202020204" pitchFamily="34" charset="0"/>
              </a:rPr>
              <a:t>由浅及深、由轻到重、由表及里表现其痛苦的根本原因。</a:t>
            </a:r>
            <a:r>
              <a:rPr lang="zh-CN" altLang="en-US" sz="2000" b="1" dirty="0">
                <a:latin typeface="Arial" panose="020B0604020202020204" pitchFamily="34" charset="0"/>
              </a:rPr>
              <a:t>同时，运用</a:t>
            </a:r>
            <a:r>
              <a:rPr lang="zh-CN" altLang="en-US" sz="2000" b="1" dirty="0">
                <a:solidFill>
                  <a:srgbClr val="CC00CC"/>
                </a:solidFill>
                <a:latin typeface="Arial" panose="020B0604020202020204" pitchFamily="34" charset="0"/>
              </a:rPr>
              <a:t>比喻</a:t>
            </a:r>
            <a:r>
              <a:rPr lang="zh-CN" altLang="en-US" sz="2000" b="1" dirty="0">
                <a:latin typeface="Arial" panose="020B0604020202020204" pitchFamily="34" charset="0"/>
              </a:rPr>
              <a:t>，“横亘着财富、阶层和习俗的辽阔海洋” 表现出社会现实给简</a:t>
            </a:r>
            <a:r>
              <a:rPr lang="en-US" altLang="zh-CN" sz="2000" b="1" dirty="0">
                <a:latin typeface="Arial" panose="020B0604020202020204" pitchFamily="34" charset="0"/>
              </a:rPr>
              <a:t>·</a:t>
            </a:r>
            <a:r>
              <a:rPr lang="zh-CN" altLang="en-US" sz="2000" b="1" dirty="0">
                <a:latin typeface="Arial" panose="020B0604020202020204" pitchFamily="34" charset="0"/>
              </a:rPr>
              <a:t>爱的爱情之路造成的难以逾越的障碍，</a:t>
            </a:r>
            <a:r>
              <a:rPr lang="zh-CN" altLang="en-US" sz="2000" b="1" dirty="0">
                <a:solidFill>
                  <a:schemeClr val="accent2"/>
                </a:solidFill>
                <a:latin typeface="Arial" panose="020B0604020202020204" pitchFamily="34" charset="0"/>
              </a:rPr>
              <a:t>形象生动</a:t>
            </a:r>
            <a:r>
              <a:rPr lang="zh-CN" altLang="en-US" sz="2000" b="1" dirty="0">
                <a:solidFill>
                  <a:srgbClr val="CC00CC"/>
                </a:solidFill>
                <a:latin typeface="Arial" panose="020B0604020202020204" pitchFamily="34" charset="0"/>
              </a:rPr>
              <a:t>。</a:t>
            </a:r>
            <a:endParaRPr lang="zh-CN" altLang="en-US" sz="2000" b="1" dirty="0">
              <a:solidFill>
                <a:srgbClr val="CC00CC"/>
              </a:solidFill>
              <a:latin typeface="Arial" panose="020B0604020202020204" pitchFamily="34" charset="0"/>
            </a:endParaRPr>
          </a:p>
        </p:txBody>
      </p:sp>
      <p:sp>
        <p:nvSpPr>
          <p:cNvPr id="18437" name="文本框 18436"/>
          <p:cNvSpPr txBox="1"/>
          <p:nvPr/>
        </p:nvSpPr>
        <p:spPr>
          <a:xfrm>
            <a:off x="914400" y="5715000"/>
            <a:ext cx="5562600" cy="519113"/>
          </a:xfrm>
          <a:prstGeom prst="rect">
            <a:avLst/>
          </a:prstGeom>
          <a:solidFill>
            <a:srgbClr val="FFCC00"/>
          </a:solidFill>
          <a:ln w="9525">
            <a:noFill/>
          </a:ln>
        </p:spPr>
        <p:txBody>
          <a:bodyPr>
            <a:spAutoFit/>
          </a:bodyPr>
          <a:p>
            <a:r>
              <a:rPr lang="zh-CN" altLang="en-US" sz="2800" b="1" dirty="0">
                <a:solidFill>
                  <a:srgbClr val="FF0000"/>
                </a:solidFill>
                <a:latin typeface="Arial" panose="020B0604020202020204" pitchFamily="34" charset="0"/>
              </a:rPr>
              <a:t>辨明手法＋含义理解＋表达效果</a:t>
            </a:r>
            <a:endParaRPr lang="zh-CN" altLang="en-US" dirty="0">
              <a:latin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8437"/>
                                        </p:tgtEl>
                                        <p:attrNameLst>
                                          <p:attrName>style.visibility</p:attrName>
                                        </p:attrNameLst>
                                      </p:cBhvr>
                                      <p:to>
                                        <p:strVal val="visible"/>
                                      </p:to>
                                    </p:set>
                                    <p:anim calcmode="lin" valueType="num">
                                      <p:cBhvr additive="base">
                                        <p:cTn id="7" dur="500" fill="hold"/>
                                        <p:tgtEl>
                                          <p:spTgt spid="18437"/>
                                        </p:tgtEl>
                                        <p:attrNameLst>
                                          <p:attrName>ppt_x</p:attrName>
                                        </p:attrNameLst>
                                      </p:cBhvr>
                                      <p:tavLst>
                                        <p:tav tm="0">
                                          <p:val>
                                            <p:strVal val="#ppt_x"/>
                                          </p:val>
                                        </p:tav>
                                        <p:tav tm="100000">
                                          <p:val>
                                            <p:strVal val="#ppt_x"/>
                                          </p:val>
                                        </p:tav>
                                      </p:tavLst>
                                    </p:anim>
                                    <p:anim calcmode="lin" valueType="num">
                                      <p:cBhvr additive="base">
                                        <p:cTn id="8" dur="500" fill="hold"/>
                                        <p:tgtEl>
                                          <p:spTgt spid="1843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 presetClass="entr" presetSubtype="16" fill="hold" grpId="0" nodeType="clickEffect">
                                  <p:stCondLst>
                                    <p:cond delay="0"/>
                                  </p:stCondLst>
                                  <p:childTnLst>
                                    <p:set>
                                      <p:cBhvr>
                                        <p:cTn id="12" dur="1" fill="hold">
                                          <p:stCondLst>
                                            <p:cond delay="0"/>
                                          </p:stCondLst>
                                        </p:cTn>
                                        <p:tgtEl>
                                          <p:spTgt spid="18436"/>
                                        </p:tgtEl>
                                        <p:attrNameLst>
                                          <p:attrName>style.visibility</p:attrName>
                                        </p:attrNameLst>
                                      </p:cBhvr>
                                      <p:to>
                                        <p:strVal val="visible"/>
                                      </p:to>
                                    </p:set>
                                    <p:animEffect transition="in" filter="box(in)">
                                      <p:cBhvr>
                                        <p:cTn id="13" dur="500"/>
                                        <p:tgtEl>
                                          <p:spTgt spid="184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6" grpId="0"/>
      <p:bldP spid="1843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0722" name="图片 30721" descr="200761295916191"/>
          <p:cNvPicPr>
            <a:picLocks noChangeAspect="1"/>
          </p:cNvPicPr>
          <p:nvPr/>
        </p:nvPicPr>
        <p:blipFill>
          <a:blip r:embed="rId1"/>
          <a:stretch>
            <a:fillRect/>
          </a:stretch>
        </p:blipFill>
        <p:spPr>
          <a:xfrm>
            <a:off x="0" y="4365625"/>
            <a:ext cx="4356100" cy="2492375"/>
          </a:xfrm>
          <a:prstGeom prst="rect">
            <a:avLst/>
          </a:prstGeom>
          <a:noFill/>
          <a:ln w="9525">
            <a:noFill/>
          </a:ln>
        </p:spPr>
      </p:pic>
      <p:sp>
        <p:nvSpPr>
          <p:cNvPr id="30724" name="文本框 30723"/>
          <p:cNvSpPr txBox="1"/>
          <p:nvPr/>
        </p:nvSpPr>
        <p:spPr>
          <a:xfrm>
            <a:off x="609600" y="533400"/>
            <a:ext cx="8093075" cy="396875"/>
          </a:xfrm>
          <a:prstGeom prst="rect">
            <a:avLst/>
          </a:prstGeom>
          <a:noFill/>
          <a:ln w="9525">
            <a:noFill/>
          </a:ln>
        </p:spPr>
        <p:txBody>
          <a:bodyPr>
            <a:spAutoFit/>
          </a:bodyPr>
          <a:p>
            <a:r>
              <a:rPr lang="en-US" altLang="zh-CN" sz="2000" b="1" dirty="0">
                <a:latin typeface="Arial" panose="020B0604020202020204" pitchFamily="34" charset="0"/>
              </a:rPr>
              <a:t>5</a:t>
            </a:r>
            <a:r>
              <a:rPr lang="zh-CN" altLang="en-US" sz="2000" b="1" dirty="0">
                <a:latin typeface="Arial" panose="020B0604020202020204" pitchFamily="34" charset="0"/>
              </a:rPr>
              <a:t>、请指出下列文段描写塑造人物的方法，并谈谈对自己写作的启发</a:t>
            </a:r>
            <a:r>
              <a:rPr lang="zh-CN" altLang="en-US" sz="2000" dirty="0">
                <a:latin typeface="Arial" panose="020B0604020202020204" pitchFamily="34" charset="0"/>
              </a:rPr>
              <a:t> 。</a:t>
            </a:r>
            <a:endParaRPr lang="zh-CN" altLang="en-US" sz="2000" dirty="0">
              <a:latin typeface="Arial" panose="020B0604020202020204" pitchFamily="34" charset="0"/>
            </a:endParaRPr>
          </a:p>
        </p:txBody>
      </p:sp>
      <p:sp>
        <p:nvSpPr>
          <p:cNvPr id="30727" name="文本框 30726"/>
          <p:cNvSpPr txBox="1"/>
          <p:nvPr/>
        </p:nvSpPr>
        <p:spPr>
          <a:xfrm>
            <a:off x="974725" y="1698625"/>
            <a:ext cx="184150" cy="366713"/>
          </a:xfrm>
          <a:prstGeom prst="rect">
            <a:avLst/>
          </a:prstGeom>
          <a:noFill/>
          <a:ln w="9525">
            <a:noFill/>
          </a:ln>
        </p:spPr>
        <p:txBody>
          <a:bodyPr wrap="none" anchor="t">
            <a:spAutoFit/>
          </a:bodyPr>
          <a:p>
            <a:endParaRPr dirty="0">
              <a:latin typeface="Arial" panose="020B0604020202020204" pitchFamily="34" charset="0"/>
            </a:endParaRPr>
          </a:p>
        </p:txBody>
      </p:sp>
      <p:sp>
        <p:nvSpPr>
          <p:cNvPr id="30728" name="文本框 30727"/>
          <p:cNvSpPr txBox="1"/>
          <p:nvPr/>
        </p:nvSpPr>
        <p:spPr>
          <a:xfrm>
            <a:off x="914400" y="1447800"/>
            <a:ext cx="7543800" cy="1006475"/>
          </a:xfrm>
          <a:prstGeom prst="rect">
            <a:avLst/>
          </a:prstGeom>
          <a:noFill/>
          <a:ln w="9525">
            <a:noFill/>
          </a:ln>
        </p:spPr>
        <p:txBody>
          <a:bodyPr>
            <a:spAutoFit/>
          </a:bodyPr>
          <a:p>
            <a:r>
              <a:rPr lang="en-US" altLang="zh-CN" sz="2000" b="1" dirty="0">
                <a:solidFill>
                  <a:schemeClr val="accent2"/>
                </a:solidFill>
                <a:latin typeface="Arial" panose="020B0604020202020204" pitchFamily="34" charset="0"/>
              </a:rPr>
              <a:t>① </a:t>
            </a:r>
            <a:r>
              <a:rPr lang="zh-CN" altLang="en-US" sz="2000" b="1" dirty="0">
                <a:solidFill>
                  <a:schemeClr val="accent2"/>
                </a:solidFill>
                <a:latin typeface="Arial" panose="020B0604020202020204" pitchFamily="34" charset="0"/>
              </a:rPr>
              <a:t>以</a:t>
            </a:r>
            <a:r>
              <a:rPr lang="zh-CN" altLang="en-US" sz="2000" b="1" dirty="0">
                <a:solidFill>
                  <a:srgbClr val="FF0000"/>
                </a:solidFill>
                <a:latin typeface="Arial" panose="020B0604020202020204" pitchFamily="34" charset="0"/>
              </a:rPr>
              <a:t>个性化的人物语言</a:t>
            </a:r>
            <a:r>
              <a:rPr lang="zh-CN" altLang="en-US" sz="2000" b="1" dirty="0">
                <a:solidFill>
                  <a:schemeClr val="accent2"/>
                </a:solidFill>
                <a:latin typeface="Arial" panose="020B0604020202020204" pitchFamily="34" charset="0"/>
              </a:rPr>
              <a:t>塑造人物。简爱以心灵独白的方式，倾诉自己内心世界的强烈情绪，表白自己有自尊，重感情，心灵丰富充实。表现出她真率坦诚的性情。</a:t>
            </a:r>
            <a:endParaRPr lang="zh-CN" altLang="en-US" sz="2000" b="1" dirty="0">
              <a:solidFill>
                <a:schemeClr val="accent2"/>
              </a:solidFill>
              <a:latin typeface="Arial" panose="020B0604020202020204" pitchFamily="34" charset="0"/>
            </a:endParaRPr>
          </a:p>
        </p:txBody>
      </p:sp>
      <p:sp>
        <p:nvSpPr>
          <p:cNvPr id="30729" name="文本框 30728"/>
          <p:cNvSpPr txBox="1"/>
          <p:nvPr/>
        </p:nvSpPr>
        <p:spPr>
          <a:xfrm>
            <a:off x="914400" y="2438400"/>
            <a:ext cx="7391400" cy="1311275"/>
          </a:xfrm>
          <a:prstGeom prst="rect">
            <a:avLst/>
          </a:prstGeom>
          <a:noFill/>
          <a:ln w="9525">
            <a:noFill/>
          </a:ln>
        </p:spPr>
        <p:txBody>
          <a:bodyPr>
            <a:spAutoFit/>
          </a:bodyPr>
          <a:p>
            <a:r>
              <a:rPr lang="en-US" altLang="zh-CN" sz="2000" b="1" dirty="0">
                <a:latin typeface="Arial" panose="020B0604020202020204" pitchFamily="34" charset="0"/>
              </a:rPr>
              <a:t>②</a:t>
            </a:r>
            <a:r>
              <a:rPr lang="zh-CN" altLang="en-US" sz="2000" b="1" dirty="0">
                <a:latin typeface="Arial" panose="020B0604020202020204" pitchFamily="34" charset="0"/>
              </a:rPr>
              <a:t>通过人物</a:t>
            </a:r>
            <a:r>
              <a:rPr lang="zh-CN" altLang="en-US" sz="2000" b="1" dirty="0">
                <a:solidFill>
                  <a:srgbClr val="FF0000"/>
                </a:solidFill>
                <a:latin typeface="Arial" panose="020B0604020202020204" pitchFamily="34" charset="0"/>
              </a:rPr>
              <a:t>对话和动作描</a:t>
            </a:r>
            <a:r>
              <a:rPr lang="zh-CN" altLang="en-US" sz="2000" b="1" dirty="0">
                <a:latin typeface="Arial" panose="020B0604020202020204" pitchFamily="34" charset="0"/>
              </a:rPr>
              <a:t>写来塑造人物。罗切斯特的语言流露对简的疼爱和怜惜，简的语言表白自己的独立、自由，维护自己强烈的自尊，简的行为动作描写是她勇敢、自尊、追求平等的内心世界的外现 。</a:t>
            </a:r>
            <a:r>
              <a:rPr lang="zh-CN" altLang="en-US" dirty="0">
                <a:latin typeface="Arial" panose="020B0604020202020204" pitchFamily="34" charset="0"/>
              </a:rPr>
              <a:t> </a:t>
            </a:r>
            <a:endParaRPr lang="zh-CN" altLang="en-US" dirty="0">
              <a:latin typeface="Arial" panose="020B0604020202020204" pitchFamily="34" charset="0"/>
            </a:endParaRPr>
          </a:p>
        </p:txBody>
      </p:sp>
      <p:sp>
        <p:nvSpPr>
          <p:cNvPr id="30730" name="文本框 30729"/>
          <p:cNvSpPr txBox="1"/>
          <p:nvPr/>
        </p:nvSpPr>
        <p:spPr>
          <a:xfrm>
            <a:off x="838200" y="3657600"/>
            <a:ext cx="7467600" cy="1311275"/>
          </a:xfrm>
          <a:prstGeom prst="rect">
            <a:avLst/>
          </a:prstGeom>
          <a:noFill/>
          <a:ln w="9525">
            <a:noFill/>
          </a:ln>
        </p:spPr>
        <p:txBody>
          <a:bodyPr>
            <a:spAutoFit/>
          </a:bodyPr>
          <a:p>
            <a:r>
              <a:rPr lang="en-US" altLang="zh-CN" sz="2000" b="1" dirty="0">
                <a:solidFill>
                  <a:schemeClr val="accent2"/>
                </a:solidFill>
                <a:latin typeface="Arial" panose="020B0604020202020204" pitchFamily="34" charset="0"/>
              </a:rPr>
              <a:t>③</a:t>
            </a:r>
            <a:r>
              <a:rPr lang="zh-CN" altLang="en-US" sz="2000" b="1" dirty="0">
                <a:solidFill>
                  <a:schemeClr val="accent2"/>
                </a:solidFill>
                <a:latin typeface="Arial" panose="020B0604020202020204" pitchFamily="34" charset="0"/>
              </a:rPr>
              <a:t>用</a:t>
            </a:r>
            <a:r>
              <a:rPr lang="zh-CN" altLang="en-US" sz="2000" b="1" dirty="0">
                <a:solidFill>
                  <a:srgbClr val="FF0000"/>
                </a:solidFill>
                <a:latin typeface="Arial" panose="020B0604020202020204" pitchFamily="34" charset="0"/>
              </a:rPr>
              <a:t>环境描写侧面烘托</a:t>
            </a:r>
            <a:r>
              <a:rPr lang="zh-CN" altLang="en-US" sz="2000" b="1" dirty="0">
                <a:solidFill>
                  <a:schemeClr val="accent2"/>
                </a:solidFill>
                <a:latin typeface="Arial" panose="020B0604020202020204" pitchFamily="34" charset="0"/>
              </a:rPr>
              <a:t>人物。这段描写，</a:t>
            </a:r>
            <a:r>
              <a:rPr lang="zh-CN" altLang="en-US" sz="2000" b="1" dirty="0">
                <a:solidFill>
                  <a:srgbClr val="FF0000"/>
                </a:solidFill>
                <a:latin typeface="Arial" panose="020B0604020202020204" pitchFamily="34" charset="0"/>
              </a:rPr>
              <a:t>营造</a:t>
            </a:r>
            <a:r>
              <a:rPr lang="zh-CN" altLang="en-US" sz="2000" b="1" dirty="0">
                <a:solidFill>
                  <a:schemeClr val="accent2"/>
                </a:solidFill>
                <a:latin typeface="Arial" panose="020B0604020202020204" pitchFamily="34" charset="0"/>
              </a:rPr>
              <a:t>了晦暗荒凉、萧索冷僻的</a:t>
            </a:r>
            <a:r>
              <a:rPr lang="zh-CN" altLang="en-US" sz="2000" b="1" dirty="0">
                <a:solidFill>
                  <a:srgbClr val="FF0000"/>
                </a:solidFill>
                <a:latin typeface="Arial" panose="020B0604020202020204" pitchFamily="34" charset="0"/>
              </a:rPr>
              <a:t>环境氛围</a:t>
            </a:r>
            <a:r>
              <a:rPr lang="zh-CN" altLang="en-US" sz="2000" b="1" dirty="0">
                <a:solidFill>
                  <a:schemeClr val="accent2"/>
                </a:solidFill>
                <a:latin typeface="Arial" panose="020B0604020202020204" pitchFamily="34" charset="0"/>
              </a:rPr>
              <a:t> ，</a:t>
            </a:r>
            <a:r>
              <a:rPr lang="zh-CN" altLang="en-US" sz="2000" b="1" dirty="0">
                <a:solidFill>
                  <a:srgbClr val="FF0000"/>
                </a:solidFill>
                <a:latin typeface="Arial" panose="020B0604020202020204" pitchFamily="34" charset="0"/>
              </a:rPr>
              <a:t>创设了典型环境</a:t>
            </a:r>
            <a:r>
              <a:rPr lang="zh-CN" altLang="en-US" sz="2000" b="1" dirty="0">
                <a:solidFill>
                  <a:schemeClr val="accent2"/>
                </a:solidFill>
                <a:latin typeface="Arial" panose="020B0604020202020204" pitchFamily="34" charset="0"/>
              </a:rPr>
              <a:t>，反映了罗切斯特遭遇爱人离别、火灾致残后陷入人生困境的状态，暗示了他内心的痛苦与孤寂。</a:t>
            </a:r>
            <a:endParaRPr lang="zh-CN" altLang="en-US" sz="2000" b="1" dirty="0">
              <a:solidFill>
                <a:schemeClr val="accent2"/>
              </a:solidFill>
              <a:latin typeface="Arial" panose="020B0604020202020204" pitchFamily="34" charset="0"/>
            </a:endParaRPr>
          </a:p>
        </p:txBody>
      </p:sp>
      <p:sp>
        <p:nvSpPr>
          <p:cNvPr id="30731" name="文本框 30730"/>
          <p:cNvSpPr txBox="1"/>
          <p:nvPr/>
        </p:nvSpPr>
        <p:spPr>
          <a:xfrm>
            <a:off x="914400" y="4953000"/>
            <a:ext cx="7391400" cy="1311275"/>
          </a:xfrm>
          <a:prstGeom prst="rect">
            <a:avLst/>
          </a:prstGeom>
          <a:noFill/>
          <a:ln w="9525">
            <a:noFill/>
          </a:ln>
        </p:spPr>
        <p:txBody>
          <a:bodyPr>
            <a:spAutoFit/>
          </a:bodyPr>
          <a:p>
            <a:r>
              <a:rPr lang="en-US" altLang="zh-CN" sz="2000" b="1" dirty="0">
                <a:latin typeface="Arial" panose="020B0604020202020204" pitchFamily="34" charset="0"/>
              </a:rPr>
              <a:t>④</a:t>
            </a:r>
            <a:r>
              <a:rPr lang="zh-CN" altLang="en-US" sz="2000" b="1" dirty="0">
                <a:latin typeface="Arial" panose="020B0604020202020204" pitchFamily="34" charset="0"/>
              </a:rPr>
              <a:t>用主观色彩浓厚的</a:t>
            </a:r>
            <a:r>
              <a:rPr lang="zh-CN" altLang="en-US" sz="2000" b="1" dirty="0">
                <a:solidFill>
                  <a:srgbClr val="FF0000"/>
                </a:solidFill>
                <a:latin typeface="Arial" panose="020B0604020202020204" pitchFamily="34" charset="0"/>
              </a:rPr>
              <a:t>肖像描写</a:t>
            </a:r>
            <a:r>
              <a:rPr lang="zh-CN" altLang="en-US" sz="2000" b="1" dirty="0">
                <a:latin typeface="Arial" panose="020B0604020202020204" pitchFamily="34" charset="0"/>
              </a:rPr>
              <a:t>反映人物。借助简的眼睛观察罗切斯特的肖像，揣想他的内心世界，一方面表现罗切斯特刚强不屈的性格和内心的痛苦，另一方面，这细致的观察正反映了简对罗切斯特深切的爱怜之情。</a:t>
            </a:r>
            <a:endParaRPr lang="zh-CN" altLang="en-US" sz="2000" b="1" dirty="0">
              <a:latin typeface="Arial" panose="020B0604020202020204" pitchFamily="34" charset="0"/>
            </a:endParaRPr>
          </a:p>
        </p:txBody>
      </p:sp>
      <p:sp>
        <p:nvSpPr>
          <p:cNvPr id="30732" name="矩形 30731"/>
          <p:cNvSpPr/>
          <p:nvPr/>
        </p:nvSpPr>
        <p:spPr>
          <a:xfrm>
            <a:off x="838200" y="887413"/>
            <a:ext cx="7632700" cy="396875"/>
          </a:xfrm>
          <a:prstGeom prst="rect">
            <a:avLst/>
          </a:prstGeom>
          <a:solidFill>
            <a:srgbClr val="FFCC00"/>
          </a:solidFill>
          <a:ln w="9525">
            <a:noFill/>
          </a:ln>
        </p:spPr>
        <p:txBody>
          <a:bodyPr>
            <a:spAutoFit/>
          </a:bodyPr>
          <a:p>
            <a:r>
              <a:rPr lang="zh-CN" altLang="en-US" sz="2000" b="1" dirty="0">
                <a:solidFill>
                  <a:srgbClr val="FF0000"/>
                </a:solidFill>
                <a:latin typeface="Arial" panose="020B0604020202020204" pitchFamily="34" charset="0"/>
              </a:rPr>
              <a:t>辨明描写方法，结合内容分析概括人物思想性格，揣摩内心世界</a:t>
            </a:r>
            <a:r>
              <a:rPr lang="zh-CN" altLang="en-US" b="1" dirty="0">
                <a:solidFill>
                  <a:srgbClr val="FF0000"/>
                </a:solidFill>
                <a:latin typeface="Arial" panose="020B0604020202020204" pitchFamily="34" charset="0"/>
              </a:rPr>
              <a:t> </a:t>
            </a:r>
            <a:endParaRPr lang="zh-CN" altLang="en-US" b="1" dirty="0">
              <a:solidFill>
                <a:srgbClr val="FF0000"/>
              </a:solidFill>
              <a:latin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0732"/>
                                        </p:tgtEl>
                                        <p:attrNameLst>
                                          <p:attrName>style.visibility</p:attrName>
                                        </p:attrNameLst>
                                      </p:cBhvr>
                                      <p:to>
                                        <p:strVal val="visible"/>
                                      </p:to>
                                    </p:set>
                                    <p:anim calcmode="lin" valueType="num">
                                      <p:cBhvr additive="base">
                                        <p:cTn id="7" dur="500" fill="hold"/>
                                        <p:tgtEl>
                                          <p:spTgt spid="30732"/>
                                        </p:tgtEl>
                                        <p:attrNameLst>
                                          <p:attrName>ppt_x</p:attrName>
                                        </p:attrNameLst>
                                      </p:cBhvr>
                                      <p:tavLst>
                                        <p:tav tm="0">
                                          <p:val>
                                            <p:strVal val="#ppt_x"/>
                                          </p:val>
                                        </p:tav>
                                        <p:tav tm="100000">
                                          <p:val>
                                            <p:strVal val="#ppt_x"/>
                                          </p:val>
                                        </p:tav>
                                      </p:tavLst>
                                    </p:anim>
                                    <p:anim calcmode="lin" valueType="num">
                                      <p:cBhvr additive="base">
                                        <p:cTn id="8" dur="500" fill="hold"/>
                                        <p:tgtEl>
                                          <p:spTgt spid="3073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0728"/>
                                        </p:tgtEl>
                                        <p:attrNameLst>
                                          <p:attrName>style.visibility</p:attrName>
                                        </p:attrNameLst>
                                      </p:cBhvr>
                                      <p:to>
                                        <p:strVal val="visible"/>
                                      </p:to>
                                    </p:set>
                                    <p:anim calcmode="lin" valueType="num">
                                      <p:cBhvr additive="base">
                                        <p:cTn id="13" dur="500" fill="hold"/>
                                        <p:tgtEl>
                                          <p:spTgt spid="30728"/>
                                        </p:tgtEl>
                                        <p:attrNameLst>
                                          <p:attrName>ppt_x</p:attrName>
                                        </p:attrNameLst>
                                      </p:cBhvr>
                                      <p:tavLst>
                                        <p:tav tm="0">
                                          <p:val>
                                            <p:strVal val="#ppt_x"/>
                                          </p:val>
                                        </p:tav>
                                        <p:tav tm="100000">
                                          <p:val>
                                            <p:strVal val="#ppt_x"/>
                                          </p:val>
                                        </p:tav>
                                      </p:tavLst>
                                    </p:anim>
                                    <p:anim calcmode="lin" valueType="num">
                                      <p:cBhvr additive="base">
                                        <p:cTn id="14" dur="500" fill="hold"/>
                                        <p:tgtEl>
                                          <p:spTgt spid="3072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0729"/>
                                        </p:tgtEl>
                                        <p:attrNameLst>
                                          <p:attrName>style.visibility</p:attrName>
                                        </p:attrNameLst>
                                      </p:cBhvr>
                                      <p:to>
                                        <p:strVal val="visible"/>
                                      </p:to>
                                    </p:set>
                                    <p:anim calcmode="lin" valueType="num">
                                      <p:cBhvr additive="base">
                                        <p:cTn id="19" dur="500" fill="hold"/>
                                        <p:tgtEl>
                                          <p:spTgt spid="30729"/>
                                        </p:tgtEl>
                                        <p:attrNameLst>
                                          <p:attrName>ppt_x</p:attrName>
                                        </p:attrNameLst>
                                      </p:cBhvr>
                                      <p:tavLst>
                                        <p:tav tm="0">
                                          <p:val>
                                            <p:strVal val="#ppt_x"/>
                                          </p:val>
                                        </p:tav>
                                        <p:tav tm="100000">
                                          <p:val>
                                            <p:strVal val="#ppt_x"/>
                                          </p:val>
                                        </p:tav>
                                      </p:tavLst>
                                    </p:anim>
                                    <p:anim calcmode="lin" valueType="num">
                                      <p:cBhvr additive="base">
                                        <p:cTn id="20" dur="500" fill="hold"/>
                                        <p:tgtEl>
                                          <p:spTgt spid="3072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0730"/>
                                        </p:tgtEl>
                                        <p:attrNameLst>
                                          <p:attrName>style.visibility</p:attrName>
                                        </p:attrNameLst>
                                      </p:cBhvr>
                                      <p:to>
                                        <p:strVal val="visible"/>
                                      </p:to>
                                    </p:set>
                                    <p:anim calcmode="lin" valueType="num">
                                      <p:cBhvr additive="base">
                                        <p:cTn id="25" dur="500" fill="hold"/>
                                        <p:tgtEl>
                                          <p:spTgt spid="30730"/>
                                        </p:tgtEl>
                                        <p:attrNameLst>
                                          <p:attrName>ppt_x</p:attrName>
                                        </p:attrNameLst>
                                      </p:cBhvr>
                                      <p:tavLst>
                                        <p:tav tm="0">
                                          <p:val>
                                            <p:strVal val="#ppt_x"/>
                                          </p:val>
                                        </p:tav>
                                        <p:tav tm="100000">
                                          <p:val>
                                            <p:strVal val="#ppt_x"/>
                                          </p:val>
                                        </p:tav>
                                      </p:tavLst>
                                    </p:anim>
                                    <p:anim calcmode="lin" valueType="num">
                                      <p:cBhvr additive="base">
                                        <p:cTn id="26" dur="500" fill="hold"/>
                                        <p:tgtEl>
                                          <p:spTgt spid="30730"/>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0731"/>
                                        </p:tgtEl>
                                        <p:attrNameLst>
                                          <p:attrName>style.visibility</p:attrName>
                                        </p:attrNameLst>
                                      </p:cBhvr>
                                      <p:to>
                                        <p:strVal val="visible"/>
                                      </p:to>
                                    </p:set>
                                    <p:anim calcmode="lin" valueType="num">
                                      <p:cBhvr additive="base">
                                        <p:cTn id="31" dur="500" fill="hold"/>
                                        <p:tgtEl>
                                          <p:spTgt spid="30731"/>
                                        </p:tgtEl>
                                        <p:attrNameLst>
                                          <p:attrName>ppt_x</p:attrName>
                                        </p:attrNameLst>
                                      </p:cBhvr>
                                      <p:tavLst>
                                        <p:tav tm="0">
                                          <p:val>
                                            <p:strVal val="#ppt_x"/>
                                          </p:val>
                                        </p:tav>
                                        <p:tav tm="100000">
                                          <p:val>
                                            <p:strVal val="#ppt_x"/>
                                          </p:val>
                                        </p:tav>
                                      </p:tavLst>
                                    </p:anim>
                                    <p:anim calcmode="lin" valueType="num">
                                      <p:cBhvr additive="base">
                                        <p:cTn id="32" dur="500" fill="hold"/>
                                        <p:tgtEl>
                                          <p:spTgt spid="3073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8" grpId="0"/>
      <p:bldP spid="30729" grpId="0"/>
      <p:bldP spid="30730" grpId="0"/>
      <p:bldP spid="30731" grpId="0"/>
      <p:bldP spid="3073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3794" name="图片 33793" descr="200761295916191"/>
          <p:cNvPicPr>
            <a:picLocks noChangeAspect="1"/>
          </p:cNvPicPr>
          <p:nvPr/>
        </p:nvPicPr>
        <p:blipFill>
          <a:blip r:embed="rId1"/>
          <a:stretch>
            <a:fillRect/>
          </a:stretch>
        </p:blipFill>
        <p:spPr>
          <a:xfrm>
            <a:off x="0" y="4365625"/>
            <a:ext cx="4356100" cy="2492375"/>
          </a:xfrm>
          <a:prstGeom prst="rect">
            <a:avLst/>
          </a:prstGeom>
          <a:noFill/>
          <a:ln w="9525">
            <a:noFill/>
          </a:ln>
        </p:spPr>
      </p:pic>
      <p:sp>
        <p:nvSpPr>
          <p:cNvPr id="33795" name="矩形 33794"/>
          <p:cNvSpPr/>
          <p:nvPr/>
        </p:nvSpPr>
        <p:spPr>
          <a:xfrm>
            <a:off x="609600" y="1371600"/>
            <a:ext cx="8001000" cy="2282825"/>
          </a:xfrm>
          <a:prstGeom prst="rect">
            <a:avLst/>
          </a:prstGeom>
          <a:noFill/>
          <a:ln w="9525">
            <a:noFill/>
          </a:ln>
        </p:spPr>
        <p:txBody>
          <a:bodyPr anchor="ctr">
            <a:spAutoFit/>
          </a:bodyPr>
          <a:p>
            <a:r>
              <a:rPr lang="zh-CN" altLang="en-US" sz="2400" b="1" dirty="0">
                <a:solidFill>
                  <a:srgbClr val="FF0000"/>
                </a:solidFill>
                <a:latin typeface="Arial" panose="020B0604020202020204" pitchFamily="34" charset="0"/>
              </a:rPr>
              <a:t>方法盘点</a:t>
            </a:r>
            <a:endParaRPr lang="zh-CN" altLang="en-US" sz="2400" b="1" dirty="0">
              <a:solidFill>
                <a:srgbClr val="FF0000"/>
              </a:solidFill>
              <a:latin typeface="Arial" panose="020B0604020202020204" pitchFamily="34" charset="0"/>
            </a:endParaRPr>
          </a:p>
          <a:p>
            <a:r>
              <a:rPr lang="en-US" altLang="zh-CN" sz="2400" b="1" dirty="0">
                <a:solidFill>
                  <a:schemeClr val="accent2"/>
                </a:solidFill>
                <a:latin typeface="Arial" panose="020B0604020202020204" pitchFamily="34" charset="0"/>
              </a:rPr>
              <a:t>①</a:t>
            </a:r>
            <a:r>
              <a:rPr lang="zh-CN" altLang="en-US" sz="2400" b="1" dirty="0">
                <a:solidFill>
                  <a:schemeClr val="accent2"/>
                </a:solidFill>
                <a:latin typeface="Arial" panose="020B0604020202020204" pitchFamily="34" charset="0"/>
              </a:rPr>
              <a:t>直接表现（正面描写）</a:t>
            </a:r>
            <a:endParaRPr lang="zh-CN" altLang="en-US" sz="2400" b="1" dirty="0">
              <a:solidFill>
                <a:schemeClr val="accent2"/>
              </a:solidFill>
              <a:latin typeface="Arial" panose="020B0604020202020204" pitchFamily="34" charset="0"/>
            </a:endParaRPr>
          </a:p>
          <a:p>
            <a:r>
              <a:rPr lang="zh-CN" altLang="en-US" sz="2400" b="1" dirty="0">
                <a:solidFill>
                  <a:schemeClr val="accent2"/>
                </a:solidFill>
                <a:latin typeface="Arial" panose="020B0604020202020204" pitchFamily="34" charset="0"/>
              </a:rPr>
              <a:t>肖像、语言（对话</a:t>
            </a:r>
            <a:r>
              <a:rPr lang="en-US" altLang="zh-CN" sz="2400" b="1" dirty="0">
                <a:solidFill>
                  <a:schemeClr val="accent2"/>
                </a:solidFill>
                <a:latin typeface="Arial" panose="020B0604020202020204" pitchFamily="34" charset="0"/>
              </a:rPr>
              <a:t>/</a:t>
            </a:r>
            <a:r>
              <a:rPr lang="zh-CN" altLang="en-US" sz="2400" b="1" dirty="0">
                <a:solidFill>
                  <a:schemeClr val="accent2"/>
                </a:solidFill>
                <a:latin typeface="Arial" panose="020B0604020202020204" pitchFamily="34" charset="0"/>
              </a:rPr>
              <a:t>独白）、动作、心理、细节描写等。</a:t>
            </a:r>
            <a:endParaRPr lang="zh-CN" altLang="en-US" sz="2400" b="1" dirty="0">
              <a:solidFill>
                <a:schemeClr val="accent2"/>
              </a:solidFill>
              <a:latin typeface="Arial" panose="020B0604020202020204" pitchFamily="34" charset="0"/>
            </a:endParaRPr>
          </a:p>
          <a:p>
            <a:r>
              <a:rPr lang="en-US" altLang="zh-CN" sz="2400" b="1" dirty="0">
                <a:solidFill>
                  <a:schemeClr val="accent2"/>
                </a:solidFill>
                <a:latin typeface="Arial" panose="020B0604020202020204" pitchFamily="34" charset="0"/>
              </a:rPr>
              <a:t>②</a:t>
            </a:r>
            <a:r>
              <a:rPr lang="zh-CN" altLang="en-US" sz="2400" b="1" dirty="0">
                <a:solidFill>
                  <a:schemeClr val="accent2"/>
                </a:solidFill>
                <a:latin typeface="Arial" panose="020B0604020202020204" pitchFamily="34" charset="0"/>
              </a:rPr>
              <a:t>间接表现（侧面描写）</a:t>
            </a:r>
            <a:endParaRPr lang="zh-CN" altLang="en-US" sz="2400" b="1" dirty="0">
              <a:solidFill>
                <a:schemeClr val="accent2"/>
              </a:solidFill>
              <a:latin typeface="Arial" panose="020B0604020202020204" pitchFamily="34" charset="0"/>
            </a:endParaRPr>
          </a:p>
          <a:p>
            <a:r>
              <a:rPr lang="zh-CN" altLang="en-US" sz="2400" b="1" dirty="0">
                <a:solidFill>
                  <a:schemeClr val="accent2"/>
                </a:solidFill>
                <a:latin typeface="Arial" panose="020B0604020202020204" pitchFamily="34" charset="0"/>
              </a:rPr>
              <a:t>如正衬（烘托渲染）、反衬（对照比衬）等</a:t>
            </a:r>
            <a:endParaRPr lang="zh-CN" altLang="en-US" sz="2400" b="1" dirty="0">
              <a:solidFill>
                <a:schemeClr val="accent2"/>
              </a:solidFill>
              <a:latin typeface="Arial" panose="020B0604020202020204" pitchFamily="34" charset="0"/>
            </a:endParaRPr>
          </a:p>
          <a:p>
            <a:r>
              <a:rPr lang="zh-CN" altLang="en-US" sz="2400" b="1" dirty="0">
                <a:solidFill>
                  <a:schemeClr val="accent2"/>
                </a:solidFill>
                <a:latin typeface="Arial" panose="020B0604020202020204" pitchFamily="34" charset="0"/>
              </a:rPr>
              <a:t>（以人衬人、以景衬人、主人公眼中的景物等）</a:t>
            </a:r>
            <a:endParaRPr lang="zh-CN" altLang="en-US" sz="2400" b="1" dirty="0">
              <a:solidFill>
                <a:schemeClr val="accent2"/>
              </a:solidFill>
              <a:latin typeface="Arial" panose="020B0604020202020204" pitchFamily="34" charset="0"/>
            </a:endParaRPr>
          </a:p>
        </p:txBody>
      </p:sp>
      <p:sp>
        <p:nvSpPr>
          <p:cNvPr id="33796" name="文本框 33795"/>
          <p:cNvSpPr txBox="1"/>
          <p:nvPr/>
        </p:nvSpPr>
        <p:spPr>
          <a:xfrm>
            <a:off x="609600" y="533400"/>
            <a:ext cx="8093075" cy="822325"/>
          </a:xfrm>
          <a:prstGeom prst="rect">
            <a:avLst/>
          </a:prstGeom>
          <a:noFill/>
          <a:ln w="9525">
            <a:noFill/>
          </a:ln>
        </p:spPr>
        <p:txBody>
          <a:bodyPr>
            <a:spAutoFit/>
          </a:bodyPr>
          <a:p>
            <a:r>
              <a:rPr lang="en-US" altLang="zh-CN" sz="2400" b="1" dirty="0">
                <a:latin typeface="Arial" panose="020B0604020202020204" pitchFamily="34" charset="0"/>
              </a:rPr>
              <a:t>5</a:t>
            </a:r>
            <a:r>
              <a:rPr lang="zh-CN" altLang="en-US" sz="2400" b="1" dirty="0">
                <a:latin typeface="Arial" panose="020B0604020202020204" pitchFamily="34" charset="0"/>
              </a:rPr>
              <a:t>、请分别指出下列文段描写塑造人物的方法，并谈谈对自己写作的启发</a:t>
            </a:r>
            <a:r>
              <a:rPr lang="zh-CN" altLang="en-US" sz="2400" dirty="0">
                <a:latin typeface="Arial" panose="020B0604020202020204" pitchFamily="34" charset="0"/>
              </a:rPr>
              <a:t> 。</a:t>
            </a:r>
            <a:endParaRPr lang="zh-CN" altLang="en-US" sz="2400" dirty="0">
              <a:latin typeface="Arial" panose="020B0604020202020204" pitchFamily="34" charset="0"/>
            </a:endParaRPr>
          </a:p>
        </p:txBody>
      </p:sp>
      <p:sp>
        <p:nvSpPr>
          <p:cNvPr id="33798" name="文本框 33797"/>
          <p:cNvSpPr txBox="1"/>
          <p:nvPr/>
        </p:nvSpPr>
        <p:spPr>
          <a:xfrm>
            <a:off x="1219200" y="3886200"/>
            <a:ext cx="7696200" cy="1552575"/>
          </a:xfrm>
          <a:prstGeom prst="rect">
            <a:avLst/>
          </a:prstGeom>
          <a:noFill/>
          <a:ln w="9525">
            <a:noFill/>
          </a:ln>
        </p:spPr>
        <p:txBody>
          <a:bodyPr>
            <a:spAutoFit/>
          </a:bodyPr>
          <a:p>
            <a:r>
              <a:rPr lang="zh-CN" altLang="en-US" sz="2400" b="1" dirty="0">
                <a:latin typeface="Arial" panose="020B0604020202020204" pitchFamily="34" charset="0"/>
              </a:rPr>
              <a:t>写作启示：正面描写可以更加</a:t>
            </a:r>
            <a:r>
              <a:rPr lang="zh-CN" altLang="en-US" sz="2400" b="1" dirty="0">
                <a:solidFill>
                  <a:srgbClr val="FF0000"/>
                </a:solidFill>
                <a:latin typeface="Arial" panose="020B0604020202020204" pitchFamily="34" charset="0"/>
              </a:rPr>
              <a:t>真实细致</a:t>
            </a:r>
            <a:r>
              <a:rPr lang="zh-CN" altLang="en-US" sz="2400" b="1" dirty="0">
                <a:latin typeface="Arial" panose="020B0604020202020204" pitchFamily="34" charset="0"/>
              </a:rPr>
              <a:t>地展现人物思想性格特点，而侧面描写能够更加立体</a:t>
            </a:r>
            <a:r>
              <a:rPr lang="zh-CN" altLang="en-US" sz="2400" b="1" dirty="0">
                <a:solidFill>
                  <a:srgbClr val="FF0000"/>
                </a:solidFill>
                <a:latin typeface="Arial" panose="020B0604020202020204" pitchFamily="34" charset="0"/>
              </a:rPr>
              <a:t>全方位</a:t>
            </a:r>
            <a:r>
              <a:rPr lang="zh-CN" altLang="en-US" sz="2400" b="1" dirty="0">
                <a:latin typeface="Arial" panose="020B0604020202020204" pitchFamily="34" charset="0"/>
              </a:rPr>
              <a:t>地展现人物，从而避免单一和程式化，使其更加符合生活的真实，个性更加鲜明。</a:t>
            </a:r>
            <a:endParaRPr lang="zh-CN" altLang="en-US" sz="2400" b="1" dirty="0">
              <a:latin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3795"/>
                                        </p:tgtEl>
                                        <p:attrNameLst>
                                          <p:attrName>style.visibility</p:attrName>
                                        </p:attrNameLst>
                                      </p:cBhvr>
                                      <p:to>
                                        <p:strVal val="visible"/>
                                      </p:to>
                                    </p:set>
                                    <p:animEffect transition="in" filter="box(in)">
                                      <p:cBhvr>
                                        <p:cTn id="7" dur="500"/>
                                        <p:tgtEl>
                                          <p:spTgt spid="33795"/>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3798"/>
                                        </p:tgtEl>
                                        <p:attrNameLst>
                                          <p:attrName>style.visibility</p:attrName>
                                        </p:attrNameLst>
                                      </p:cBhvr>
                                      <p:to>
                                        <p:strVal val="visible"/>
                                      </p:to>
                                    </p:set>
                                    <p:animEffect transition="in" filter="box(in)">
                                      <p:cBhvr>
                                        <p:cTn id="12" dur="500"/>
                                        <p:tgtEl>
                                          <p:spTgt spid="337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5" grpId="0"/>
      <p:bldP spid="33798"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rotWithShape="0">
          <a:gsLst>
            <a:gs pos="0">
              <a:srgbClr val="FFCC00"/>
            </a:gs>
            <a:gs pos="100000">
              <a:srgbClr val="FFCC00">
                <a:gamma/>
                <a:tint val="28627"/>
                <a:invGamma/>
              </a:srgbClr>
            </a:gs>
          </a:gsLst>
          <a:lin ang="5400000" scaled="1"/>
          <a:tileRect/>
        </a:gradFill>
        <a:effectLst/>
      </p:bgPr>
    </p:bg>
    <p:spTree>
      <p:nvGrpSpPr>
        <p:cNvPr id="1" name=""/>
        <p:cNvGrpSpPr/>
        <p:nvPr/>
      </p:nvGrpSpPr>
      <p:grpSpPr/>
      <p:pic>
        <p:nvPicPr>
          <p:cNvPr id="31748" name="图片 31747" descr="banner"/>
          <p:cNvPicPr>
            <a:picLocks noChangeAspect="1"/>
          </p:cNvPicPr>
          <p:nvPr/>
        </p:nvPicPr>
        <p:blipFill>
          <a:blip r:embed="rId1"/>
          <a:stretch>
            <a:fillRect/>
          </a:stretch>
        </p:blipFill>
        <p:spPr>
          <a:xfrm>
            <a:off x="0" y="0"/>
            <a:ext cx="9144000" cy="2057400"/>
          </a:xfrm>
          <a:prstGeom prst="rect">
            <a:avLst/>
          </a:prstGeom>
          <a:noFill/>
          <a:ln w="9525">
            <a:noFill/>
          </a:ln>
        </p:spPr>
      </p:pic>
      <p:pic>
        <p:nvPicPr>
          <p:cNvPr id="31750" name="图片 31749" descr="4"/>
          <p:cNvPicPr>
            <a:picLocks noChangeAspect="1"/>
          </p:cNvPicPr>
          <p:nvPr/>
        </p:nvPicPr>
        <p:blipFill>
          <a:blip r:embed="rId2"/>
          <a:stretch>
            <a:fillRect/>
          </a:stretch>
        </p:blipFill>
        <p:spPr>
          <a:xfrm>
            <a:off x="3505200" y="3200400"/>
            <a:ext cx="2316163" cy="2895600"/>
          </a:xfrm>
          <a:prstGeom prst="rect">
            <a:avLst/>
          </a:prstGeom>
          <a:noFill/>
          <a:ln w="38100" cap="flat" cmpd="dbl">
            <a:solidFill>
              <a:srgbClr val="FF0000"/>
            </a:solidFill>
            <a:prstDash val="solid"/>
            <a:miter/>
            <a:headEnd type="none" w="med" len="med"/>
            <a:tailEnd type="none" w="med" len="med"/>
          </a:ln>
        </p:spPr>
      </p:pic>
      <p:pic>
        <p:nvPicPr>
          <p:cNvPr id="31751" name="图片 31750" descr="6"/>
          <p:cNvPicPr>
            <a:picLocks noChangeAspect="1"/>
          </p:cNvPicPr>
          <p:nvPr/>
        </p:nvPicPr>
        <p:blipFill>
          <a:blip r:embed="rId3"/>
          <a:stretch>
            <a:fillRect/>
          </a:stretch>
        </p:blipFill>
        <p:spPr>
          <a:xfrm>
            <a:off x="6553200" y="3276600"/>
            <a:ext cx="2328863" cy="2895600"/>
          </a:xfrm>
          <a:prstGeom prst="rect">
            <a:avLst/>
          </a:prstGeom>
          <a:noFill/>
          <a:ln w="38100" cap="flat" cmpd="dbl">
            <a:solidFill>
              <a:srgbClr val="FF0000"/>
            </a:solidFill>
            <a:prstDash val="solid"/>
            <a:miter/>
            <a:headEnd type="none" w="med" len="med"/>
            <a:tailEnd type="none" w="med" len="med"/>
          </a:ln>
        </p:spPr>
      </p:pic>
      <p:pic>
        <p:nvPicPr>
          <p:cNvPr id="31752" name="图片 31751" descr="2"/>
          <p:cNvPicPr>
            <a:picLocks noChangeAspect="1"/>
          </p:cNvPicPr>
          <p:nvPr/>
        </p:nvPicPr>
        <p:blipFill>
          <a:blip r:embed="rId4"/>
          <a:stretch>
            <a:fillRect/>
          </a:stretch>
        </p:blipFill>
        <p:spPr>
          <a:xfrm>
            <a:off x="457200" y="3200400"/>
            <a:ext cx="2316163" cy="2895600"/>
          </a:xfrm>
          <a:prstGeom prst="rect">
            <a:avLst/>
          </a:prstGeom>
          <a:noFill/>
          <a:ln w="38100" cap="flat" cmpd="dbl">
            <a:solidFill>
              <a:srgbClr val="FF0000"/>
            </a:solidFill>
            <a:prstDash val="solid"/>
            <a:miter/>
            <a:headEnd type="none" w="med" len="med"/>
            <a:tailEnd type="none" w="med" len="med"/>
          </a:ln>
        </p:spPr>
      </p:pic>
      <p:sp>
        <p:nvSpPr>
          <p:cNvPr id="31754" name="文本框 31753"/>
          <p:cNvSpPr txBox="1"/>
          <p:nvPr/>
        </p:nvSpPr>
        <p:spPr>
          <a:xfrm>
            <a:off x="990600" y="6096000"/>
            <a:ext cx="1524000" cy="519113"/>
          </a:xfrm>
          <a:prstGeom prst="rect">
            <a:avLst/>
          </a:prstGeom>
          <a:noFill/>
          <a:ln w="9525">
            <a:noFill/>
          </a:ln>
        </p:spPr>
        <p:txBody>
          <a:bodyPr>
            <a:spAutoFit/>
          </a:bodyPr>
          <a:p>
            <a:r>
              <a:rPr lang="zh-CN" altLang="en-US" sz="2800" b="1" dirty="0">
                <a:latin typeface="Arial" panose="020B0604020202020204" pitchFamily="34" charset="0"/>
                <a:ea typeface="幼圆" panose="02010509060101010101" pitchFamily="49" charset="-122"/>
              </a:rPr>
              <a:t>抢夺</a:t>
            </a:r>
            <a:endParaRPr lang="zh-CN" altLang="en-US" sz="2800" b="1" dirty="0">
              <a:latin typeface="Arial" panose="020B0604020202020204" pitchFamily="34" charset="0"/>
              <a:ea typeface="幼圆" panose="02010509060101010101" pitchFamily="49" charset="-122"/>
            </a:endParaRPr>
          </a:p>
        </p:txBody>
      </p:sp>
      <p:sp>
        <p:nvSpPr>
          <p:cNvPr id="31755" name="文本框 31754"/>
          <p:cNvSpPr txBox="1"/>
          <p:nvPr/>
        </p:nvSpPr>
        <p:spPr>
          <a:xfrm>
            <a:off x="4267200" y="6172200"/>
            <a:ext cx="1295400" cy="519113"/>
          </a:xfrm>
          <a:prstGeom prst="rect">
            <a:avLst/>
          </a:prstGeom>
          <a:noFill/>
          <a:ln w="9525">
            <a:noFill/>
          </a:ln>
        </p:spPr>
        <p:txBody>
          <a:bodyPr>
            <a:spAutoFit/>
          </a:bodyPr>
          <a:p>
            <a:r>
              <a:rPr lang="zh-CN" altLang="en-US" sz="2800" b="1" dirty="0">
                <a:latin typeface="Arial" panose="020B0604020202020204" pitchFamily="34" charset="0"/>
                <a:ea typeface="幼圆" panose="02010509060101010101" pitchFamily="49" charset="-122"/>
              </a:rPr>
              <a:t>守护</a:t>
            </a:r>
            <a:endParaRPr lang="zh-CN" altLang="en-US" sz="2800" b="1" dirty="0">
              <a:latin typeface="Arial" panose="020B0604020202020204" pitchFamily="34" charset="0"/>
              <a:ea typeface="幼圆" panose="02010509060101010101" pitchFamily="49" charset="-122"/>
            </a:endParaRPr>
          </a:p>
        </p:txBody>
      </p:sp>
      <p:sp>
        <p:nvSpPr>
          <p:cNvPr id="31756" name="文本框 31755"/>
          <p:cNvSpPr txBox="1"/>
          <p:nvPr/>
        </p:nvSpPr>
        <p:spPr>
          <a:xfrm>
            <a:off x="7315200" y="6096000"/>
            <a:ext cx="1219200" cy="519113"/>
          </a:xfrm>
          <a:prstGeom prst="rect">
            <a:avLst/>
          </a:prstGeom>
          <a:noFill/>
          <a:ln w="9525">
            <a:noFill/>
          </a:ln>
        </p:spPr>
        <p:txBody>
          <a:bodyPr>
            <a:spAutoFit/>
          </a:bodyPr>
          <a:p>
            <a:r>
              <a:rPr lang="zh-CN" altLang="en-US" sz="2800" b="1" dirty="0">
                <a:latin typeface="Arial" panose="020B0604020202020204" pitchFamily="34" charset="0"/>
                <a:ea typeface="幼圆" panose="02010509060101010101" pitchFamily="49" charset="-122"/>
              </a:rPr>
              <a:t>微笑</a:t>
            </a:r>
            <a:endParaRPr lang="zh-CN" altLang="en-US" sz="2800" b="1" dirty="0">
              <a:latin typeface="Arial" panose="020B0604020202020204" pitchFamily="34" charset="0"/>
              <a:ea typeface="幼圆" panose="02010509060101010101" pitchFamily="49" charset="-122"/>
            </a:endParaRPr>
          </a:p>
        </p:txBody>
      </p:sp>
      <p:sp>
        <p:nvSpPr>
          <p:cNvPr id="31757" name="文本框 31756"/>
          <p:cNvSpPr txBox="1"/>
          <p:nvPr/>
        </p:nvSpPr>
        <p:spPr>
          <a:xfrm>
            <a:off x="136525" y="2170113"/>
            <a:ext cx="8550275" cy="822325"/>
          </a:xfrm>
          <a:prstGeom prst="rect">
            <a:avLst/>
          </a:prstGeom>
          <a:noFill/>
          <a:ln w="9525">
            <a:noFill/>
          </a:ln>
        </p:spPr>
        <p:txBody>
          <a:bodyPr>
            <a:spAutoFit/>
          </a:bodyPr>
          <a:p>
            <a:r>
              <a:rPr lang="en-US" altLang="zh-CN" dirty="0">
                <a:latin typeface="Arial" panose="020B0604020202020204" pitchFamily="34" charset="0"/>
              </a:rPr>
              <a:t>        </a:t>
            </a:r>
            <a:r>
              <a:rPr lang="zh-CN" altLang="en-US" sz="2400" b="1" dirty="0">
                <a:latin typeface="Arial" panose="020B0604020202020204" pitchFamily="34" charset="0"/>
              </a:rPr>
              <a:t>运用你学到的塑造人物的方法，通过联想和想象，写一个片段，要求能够体现人物的思想性格特点。 </a:t>
            </a:r>
            <a:endParaRPr lang="zh-CN" altLang="en-US" sz="2400" b="1" dirty="0">
              <a:latin typeface="Arial" panose="020B0604020202020204" pitchFamily="34" charset="0"/>
            </a:endParaRPr>
          </a:p>
        </p:txBody>
      </p:sp>
    </p:spTree>
  </p:cSld>
  <p:clrMapOvr>
    <a:masterClrMapping/>
  </p:clrMapOvr>
</p:sld>
</file>

<file path=ppt/theme/theme1.xml><?xml version="1.0" encoding="utf-8"?>
<a:theme xmlns:a="http://schemas.openxmlformats.org/drawingml/2006/main" name="默认设计模板">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4"/>
        </a:accent5>
        <a:accent6>
          <a:srgbClr val="E5895B"/>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7B7E5"/>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
        <a:dk1>
          <a:srgbClr val="000000"/>
        </a:dk1>
        <a:lt1>
          <a:srgbClr val="DEF6F1"/>
        </a:lt1>
        <a:dk2>
          <a:srgbClr val="000000"/>
        </a:dk2>
        <a:lt2>
          <a:srgbClr val="969696"/>
        </a:lt2>
        <a:accent1>
          <a:srgbClr val="FFFFFF"/>
        </a:accent1>
        <a:accent2>
          <a:srgbClr val="8DC6FF"/>
        </a:accent2>
        <a:accent3>
          <a:srgbClr val="EBFAF7"/>
        </a:accent3>
        <a:accent4>
          <a:srgbClr val="000000"/>
        </a:accent4>
        <a:accent5>
          <a:srgbClr val="FFFFFF"/>
        </a:accent5>
        <a:accent6>
          <a:srgbClr val="7EB1E5"/>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7B7"/>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
        <a:dk1>
          <a:srgbClr val="FFFFFF"/>
        </a:dk1>
        <a:lt1>
          <a:srgbClr val="008080"/>
        </a:lt1>
        <a:dk2>
          <a:srgbClr val="FFFF99"/>
        </a:dk2>
        <a:lt2>
          <a:srgbClr val="005A58"/>
        </a:lt2>
        <a:accent1>
          <a:srgbClr val="006462"/>
        </a:accent1>
        <a:accent2>
          <a:srgbClr val="6D6FC7"/>
        </a:accent2>
        <a:accent3>
          <a:srgbClr val="AAC1C1"/>
        </a:accent3>
        <a:accent4>
          <a:srgbClr val="DCDCDC"/>
        </a:accent4>
        <a:accent5>
          <a:srgbClr val="AAB8B8"/>
        </a:accent5>
        <a:accent6>
          <a:srgbClr val="6163B2"/>
        </a:accent6>
        <a:hlink>
          <a:srgbClr val="00FFFF"/>
        </a:hlink>
        <a:folHlink>
          <a:srgbClr val="00FF00"/>
        </a:folHlink>
      </a:clrScheme>
      <a:clrMap bg1="lt1" tx1="dk1" bg2="lt2" tx2="dk2" accent1="accent1" accent2="accent2" accent3="accent3" accent4="accent4" accent5="accent5" accent6="accent6" hlink="hlink" folHlink="folHlink"/>
    </a:extraClrScheme>
    <a:extraClrScheme>
      <a:clrScheme name="">
        <a:dk1>
          <a:srgbClr val="FFFFFF"/>
        </a:dk1>
        <a:lt1>
          <a:srgbClr val="800000"/>
        </a:lt1>
        <a:dk2>
          <a:srgbClr val="DFD293"/>
        </a:dk2>
        <a:lt2>
          <a:srgbClr val="5C1F00"/>
        </a:lt2>
        <a:accent1>
          <a:srgbClr val="CC3300"/>
        </a:accent1>
        <a:accent2>
          <a:srgbClr val="BE7960"/>
        </a:accent2>
        <a:accent3>
          <a:srgbClr val="C1AAAA"/>
        </a:accent3>
        <a:accent4>
          <a:srgbClr val="DCDCDC"/>
        </a:accent4>
        <a:accent5>
          <a:srgbClr val="E2ADAA"/>
        </a:accent5>
        <a:accent6>
          <a:srgbClr val="AA6C55"/>
        </a:accent6>
        <a:hlink>
          <a:srgbClr val="FFFF99"/>
        </a:hlink>
        <a:folHlink>
          <a:srgbClr val="D3A219"/>
        </a:folHlink>
      </a:clrScheme>
      <a:clrMap bg1="lt1" tx1="dk1" bg2="lt2" tx2="dk2" accent1="accent1" accent2="accent2" accent3="accent3" accent4="accent4" accent5="accent5" accent6="accent6" hlink="hlink" folHlink="folHlink"/>
    </a:extraClrScheme>
    <a:extraClrScheme>
      <a:clrScheme name="">
        <a:dk1>
          <a:srgbClr val="FFFFFF"/>
        </a:dk1>
        <a:lt1>
          <a:srgbClr val="000099"/>
        </a:lt1>
        <a:dk2>
          <a:srgbClr val="CCFFFF"/>
        </a:dk2>
        <a:lt2>
          <a:srgbClr val="003366"/>
        </a:lt2>
        <a:accent1>
          <a:srgbClr val="3366CC"/>
        </a:accent1>
        <a:accent2>
          <a:srgbClr val="00B000"/>
        </a:accent2>
        <a:accent3>
          <a:srgbClr val="AAAACA"/>
        </a:accent3>
        <a:accent4>
          <a:srgbClr val="DCDCDC"/>
        </a:accent4>
        <a:accent5>
          <a:srgbClr val="ADB9E2"/>
        </a:accent5>
        <a:accent6>
          <a:srgbClr val="009D00"/>
        </a:accent6>
        <a:hlink>
          <a:srgbClr val="66CCFF"/>
        </a:hlink>
        <a:folHlink>
          <a:srgbClr val="FFE701"/>
        </a:folHlink>
      </a:clrScheme>
      <a:clrMap bg1="lt1" tx1="dk1" bg2="lt2" tx2="dk2" accent1="accent1" accent2="accent2" accent3="accent3" accent4="accent4" accent5="accent5" accent6="accent6" hlink="hlink" folHlink="folHlink"/>
    </a:extraClrScheme>
    <a:extraClrScheme>
      <a:clrScheme name="">
        <a:dk1>
          <a:srgbClr val="FFFFFF"/>
        </a:dk1>
        <a:lt1>
          <a:srgbClr val="000000"/>
        </a:lt1>
        <a:dk2>
          <a:srgbClr val="E3EBF1"/>
        </a:dk2>
        <a:lt2>
          <a:srgbClr val="336699"/>
        </a:lt2>
        <a:accent1>
          <a:srgbClr val="003399"/>
        </a:accent1>
        <a:accent2>
          <a:srgbClr val="468A4B"/>
        </a:accent2>
        <a:accent3>
          <a:srgbClr val="AAAAAA"/>
        </a:accent3>
        <a:accent4>
          <a:srgbClr val="DCDCDC"/>
        </a:accent4>
        <a:accent5>
          <a:srgbClr val="AAADCA"/>
        </a:accent5>
        <a:accent6>
          <a:srgbClr val="3E7B43"/>
        </a:accent6>
        <a:hlink>
          <a:srgbClr val="66CCFF"/>
        </a:hlink>
        <a:folHlink>
          <a:srgbClr val="F0E500"/>
        </a:folHlink>
      </a:clrScheme>
      <a:clrMap bg1="lt1" tx1="dk1" bg2="lt2" tx2="dk2" accent1="accent1" accent2="accent2" accent3="accent3" accent4="accent4" accent5="accent5" accent6="accent6" hlink="hlink" folHlink="folHlink"/>
    </a:extraClrScheme>
    <a:extraClrScheme>
      <a:clrScheme name="">
        <a:dk1>
          <a:srgbClr val="FFFFFF"/>
        </a:dk1>
        <a:lt1>
          <a:srgbClr val="686B5D"/>
        </a:lt1>
        <a:dk2>
          <a:srgbClr val="D1D1CB"/>
        </a:dk2>
        <a:lt2>
          <a:srgbClr val="777777"/>
        </a:lt2>
        <a:accent1>
          <a:srgbClr val="909082"/>
        </a:accent1>
        <a:accent2>
          <a:srgbClr val="809EA8"/>
        </a:accent2>
        <a:accent3>
          <a:srgbClr val="B9BAB6"/>
        </a:accent3>
        <a:accent4>
          <a:srgbClr val="DCDCDC"/>
        </a:accent4>
        <a:accent5>
          <a:srgbClr val="C7C7C1"/>
        </a:accent5>
        <a:accent6>
          <a:srgbClr val="728D96"/>
        </a:accent6>
        <a:hlink>
          <a:srgbClr val="FFCC66"/>
        </a:hlink>
        <a:folHlink>
          <a:srgbClr val="E9DCB9"/>
        </a:folHlink>
      </a:clrScheme>
      <a:clrMap bg1="lt1" tx1="dk1" bg2="lt2" tx2="dk2" accent1="accent1" accent2="accent2" accent3="accent3" accent4="accent4" accent5="accent5" accent6="accent6" hlink="hlink" folHlink="folHlink"/>
    </a:extraClrScheme>
    <a:extraClrScheme>
      <a:clrScheme name="">
        <a:dk1>
          <a:srgbClr val="FFFFFF"/>
        </a:dk1>
        <a:lt1>
          <a:srgbClr val="666699"/>
        </a:lt1>
        <a:dk2>
          <a:srgbClr val="FFFFFF"/>
        </a:dk2>
        <a:lt2>
          <a:srgbClr val="3E3E5C"/>
        </a:lt2>
        <a:accent1>
          <a:srgbClr val="60597B"/>
        </a:accent1>
        <a:accent2>
          <a:srgbClr val="6666FF"/>
        </a:accent2>
        <a:accent3>
          <a:srgbClr val="B9B9CA"/>
        </a:accent3>
        <a:accent4>
          <a:srgbClr val="DCDCDC"/>
        </a:accent4>
        <a:accent5>
          <a:srgbClr val="B7B5BF"/>
        </a:accent5>
        <a:accent6>
          <a:srgbClr val="5B5BE5"/>
        </a:accent6>
        <a:hlink>
          <a:srgbClr val="99CCFF"/>
        </a:hlink>
        <a:folHlink>
          <a:srgbClr val="FFFF99"/>
        </a:folHlink>
      </a:clrScheme>
      <a:clrMap bg1="lt1" tx1="dk1" bg2="lt2" tx2="dk2" accent1="accent1" accent2="accent2" accent3="accent3" accent4="accent4" accent5="accent5" accent6="accent6" hlink="hlink" folHlink="folHlink"/>
    </a:extraClrScheme>
    <a:extraClrScheme>
      <a:clrScheme name="">
        <a:dk1>
          <a:srgbClr val="FFFFFF"/>
        </a:dk1>
        <a:lt1>
          <a:srgbClr val="523E26"/>
        </a:lt1>
        <a:dk2>
          <a:srgbClr val="DFC08D"/>
        </a:dk2>
        <a:lt2>
          <a:srgbClr val="2D2015"/>
        </a:lt2>
        <a:accent1>
          <a:srgbClr val="8C7B70"/>
        </a:accent1>
        <a:accent2>
          <a:srgbClr val="8F5F2F"/>
        </a:accent2>
        <a:accent3>
          <a:srgbClr val="B3AFAB"/>
        </a:accent3>
        <a:accent4>
          <a:srgbClr val="DCDCDC"/>
        </a:accent4>
        <a:accent5>
          <a:srgbClr val="C5BFBC"/>
        </a:accent5>
        <a:accent6>
          <a:srgbClr val="805529"/>
        </a:accent6>
        <a:hlink>
          <a:srgbClr val="CCB400"/>
        </a:hlink>
        <a:folHlink>
          <a:srgbClr val="8C9EA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1500</Words>
  <Application>WPS 演示</Application>
  <PresentationFormat>在屏幕上显示</PresentationFormat>
  <Paragraphs>96</Paragraphs>
  <Slides>11</Slides>
  <Notes>0</Notes>
  <HiddenSlides>0</HiddenSlides>
  <MMClips>3</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11</vt:i4>
      </vt:variant>
    </vt:vector>
  </HeadingPairs>
  <TitlesOfParts>
    <vt:vector size="24" baseType="lpstr">
      <vt:lpstr>Arial</vt:lpstr>
      <vt:lpstr>宋体</vt:lpstr>
      <vt:lpstr>Wingdings</vt:lpstr>
      <vt:lpstr>隶书</vt:lpstr>
      <vt:lpstr>华文新魏</vt:lpstr>
      <vt:lpstr>Times New Roman</vt:lpstr>
      <vt:lpstr>楷体_GB2312</vt:lpstr>
      <vt:lpstr>新宋体</vt:lpstr>
      <vt:lpstr>幼圆</vt:lpstr>
      <vt:lpstr>微软雅黑</vt:lpstr>
      <vt:lpstr>Arial Unicode MS</vt:lpstr>
      <vt:lpstr>Calibri</vt:lpstr>
      <vt:lpstr>默认设计模板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xgq</cp:lastModifiedBy>
  <cp:revision>17</cp:revision>
  <dcterms:created xsi:type="dcterms:W3CDTF">2019-04-22T07:27:00Z</dcterms:created>
  <dcterms:modified xsi:type="dcterms:W3CDTF">2019-04-22T08:18:42Z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y fmtid="{D5CDD505-2E9C-101B-9397-08002B2CF9AE}" pid="3" name="KSOProductBuildVer">
    <vt:lpwstr>2052-11.1.0.8573</vt:lpwstr>
  </property>
</Properties>
</file>