
<file path=[Content_Types].xml><?xml version="1.0" encoding="utf-8"?>
<Types xmlns="http://schemas.openxmlformats.org/package/2006/content-types">
  <Default Extension="jpeg" ContentType="image/jpe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256" r:id="rId3"/>
    <p:sldId id="257" r:id="rId4"/>
    <p:sldId id="259" r:id="rId5"/>
    <p:sldId id="260" r:id="rId6"/>
    <p:sldId id="268" r:id="rId7"/>
    <p:sldId id="269" r:id="rId8"/>
    <p:sldId id="270" r:id="rId9"/>
    <p:sldId id="342" r:id="rId10"/>
    <p:sldId id="288" r:id="rId11"/>
    <p:sldId id="275" r:id="rId12"/>
    <p:sldId id="321" r:id="rId13"/>
    <p:sldId id="322" r:id="rId14"/>
    <p:sldId id="324" r:id="rId15"/>
    <p:sldId id="325" r:id="rId16"/>
    <p:sldId id="326" r:id="rId17"/>
    <p:sldId id="343" r:id="rId18"/>
    <p:sldId id="344" r:id="rId19"/>
    <p:sldId id="329" r:id="rId20"/>
    <p:sldId id="330" r:id="rId21"/>
    <p:sldId id="328" r:id="rId22"/>
    <p:sldId id="278" r:id="rId23"/>
    <p:sldId id="279" r:id="rId24"/>
    <p:sldId id="280" r:id="rId25"/>
    <p:sldId id="281" r:id="rId26"/>
    <p:sldId id="340" r:id="rId27"/>
    <p:sldId id="341" r:id="rId28"/>
    <p:sldId id="339" r:id="rId29"/>
    <p:sldId id="283" r:id="rId30"/>
    <p:sldId id="284" r:id="rId31"/>
  </p:sldIdLst>
  <p:sldSz cx="9144000" cy="6858000" type="screen4x3"/>
  <p:notesSz cx="6858000" cy="9144000"/>
  <p:custDataLst>
    <p:tags r:id="rId36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CC00"/>
    <a:srgbClr val="FF0066"/>
    <a:srgbClr val="FF0000"/>
    <a:srgbClr val="FF99FF"/>
    <a:srgbClr val="FF66FF"/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6"/>
    <p:restoredTop sz="90929"/>
  </p:normalViewPr>
  <p:slideViewPr>
    <p:cSldViewPr showGuides="1">
      <p:cViewPr varScale="1">
        <p:scale>
          <a:sx n="89" d="100"/>
          <a:sy n="89" d="100"/>
        </p:scale>
        <p:origin x="-2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6" Type="http://schemas.openxmlformats.org/officeDocument/2006/relationships/tags" Target="tags/tag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notesMaster" Target="notesMasters/notesMaster1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8130" name="页眉占位符 4812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 algn="l" fontAlgn="base"/>
            <a:endParaRPr lang="zh-CN" altLang="en-US" sz="1200" strike="noStrike" noProof="1" dirty="0"/>
          </a:p>
        </p:txBody>
      </p:sp>
      <p:sp>
        <p:nvSpPr>
          <p:cNvPr id="48131" name="日期占位符 4813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 algn="r" fontAlgn="base"/>
            <a:fld id="{BB962C8B-B14F-4D97-AF65-F5344CB8AC3E}" type="datetimeFigureOut">
              <a:rPr lang="zh-CN" altLang="en-US" sz="12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latin typeface="Times New Roman" panose="02020603050405020304" pitchFamily="18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2052" name="幻灯片图像占位符 48131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053" name="文本占位符 48132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8134" name="页脚占位符 4813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l" fontAlgn="base"/>
            <a:endParaRPr lang="en-US" altLang="zh-CN" sz="1200" strike="noStrike" noProof="1" dirty="0"/>
          </a:p>
        </p:txBody>
      </p:sp>
      <p:sp>
        <p:nvSpPr>
          <p:cNvPr id="48135" name="灯片编号占位符 4813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algn="l" eaLnBrk="1" fontAlgn="base" hangingPunct="1"/>
            <a:fld id="{BB962C8B-B14F-4D97-AF65-F5344CB8AC3E}" type="datetimeFigureOut">
              <a:rPr lang="zh-CN" altLang="en-US" sz="14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latin typeface="Times New Roman" panose="02020603050405020304" pitchFamily="18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/>
            <a:endParaRPr lang="en-US" altLang="zh-CN" sz="14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algn="l" eaLnBrk="1" fontAlgn="base" hangingPunct="1"/>
            <a:fld id="{BB962C8B-B14F-4D97-AF65-F5344CB8AC3E}" type="datetimeFigureOut">
              <a:rPr lang="zh-CN" altLang="en-US" sz="14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latin typeface="Times New Roman" panose="02020603050405020304" pitchFamily="18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/>
            <a:endParaRPr lang="en-US" altLang="zh-CN" sz="14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algn="l" eaLnBrk="1" fontAlgn="base" hangingPunct="1"/>
            <a:fld id="{BB962C8B-B14F-4D97-AF65-F5344CB8AC3E}" type="datetimeFigureOut">
              <a:rPr lang="zh-CN" altLang="en-US" sz="14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latin typeface="Times New Roman" panose="02020603050405020304" pitchFamily="18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/>
            <a:endParaRPr lang="en-US" altLang="zh-CN" sz="14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algn="l" eaLnBrk="1" fontAlgn="base" hangingPunct="1"/>
            <a:fld id="{BB962C8B-B14F-4D97-AF65-F5344CB8AC3E}" type="datetimeFigureOut">
              <a:rPr lang="zh-CN" altLang="en-US" sz="14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latin typeface="Times New Roman" panose="02020603050405020304" pitchFamily="18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/>
            <a:endParaRPr lang="en-US" altLang="zh-CN" sz="14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algn="l" eaLnBrk="1" fontAlgn="base" hangingPunct="1"/>
            <a:fld id="{BB962C8B-B14F-4D97-AF65-F5344CB8AC3E}" type="datetimeFigureOut">
              <a:rPr lang="zh-CN" altLang="en-US" sz="14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latin typeface="Times New Roman" panose="02020603050405020304" pitchFamily="18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/>
            <a:endParaRPr lang="en-US" altLang="zh-CN" sz="14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algn="l" eaLnBrk="1" fontAlgn="base" hangingPunct="1"/>
            <a:fld id="{BB962C8B-B14F-4D97-AF65-F5344CB8AC3E}" type="datetimeFigureOut">
              <a:rPr lang="zh-CN" altLang="en-US" sz="14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latin typeface="Times New Roman" panose="02020603050405020304" pitchFamily="18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/>
            <a:endParaRPr lang="en-US" altLang="zh-CN" sz="140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algn="l" eaLnBrk="1" fontAlgn="base" hangingPunct="1"/>
            <a:fld id="{BB962C8B-B14F-4D97-AF65-F5344CB8AC3E}" type="datetimeFigureOut">
              <a:rPr lang="zh-CN" altLang="en-US" sz="14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latin typeface="Times New Roman" panose="02020603050405020304" pitchFamily="18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/>
            <a:endParaRPr lang="en-US" altLang="zh-CN" sz="140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algn="l" eaLnBrk="1" fontAlgn="base" hangingPunct="1"/>
            <a:fld id="{BB962C8B-B14F-4D97-AF65-F5344CB8AC3E}" type="datetimeFigureOut">
              <a:rPr lang="zh-CN" altLang="en-US" sz="14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latin typeface="Times New Roman" panose="02020603050405020304" pitchFamily="18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/>
            <a:endParaRPr lang="en-US" altLang="zh-CN" sz="14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algn="l" eaLnBrk="1" fontAlgn="base" hangingPunct="1"/>
            <a:fld id="{BB962C8B-B14F-4D97-AF65-F5344CB8AC3E}" type="datetimeFigureOut">
              <a:rPr lang="zh-CN" altLang="en-US" sz="14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latin typeface="Times New Roman" panose="02020603050405020304" pitchFamily="18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/>
            <a:endParaRPr lang="en-US" altLang="zh-CN" sz="140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algn="l" eaLnBrk="1" fontAlgn="base" hangingPunct="1"/>
            <a:fld id="{BB962C8B-B14F-4D97-AF65-F5344CB8AC3E}" type="datetimeFigureOut">
              <a:rPr lang="zh-CN" altLang="en-US" sz="14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latin typeface="Times New Roman" panose="02020603050405020304" pitchFamily="18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/>
            <a:endParaRPr lang="en-US" altLang="zh-CN" sz="140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algn="l" eaLnBrk="1" fontAlgn="base" hangingPunct="1"/>
            <a:fld id="{BB962C8B-B14F-4D97-AF65-F5344CB8AC3E}" type="datetimeFigureOut">
              <a:rPr lang="zh-CN" altLang="en-US" sz="14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latin typeface="Times New Roman" panose="02020603050405020304" pitchFamily="18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/>
            <a:endParaRPr lang="en-US" altLang="zh-CN" sz="140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lvl="0" algn="l" eaLnBrk="1" fontAlgn="base" hangingPunct="1"/>
            <a:fld id="{BB962C8B-B14F-4D97-AF65-F5344CB8AC3E}" type="datetimeFigureOut">
              <a:rPr lang="zh-CN" altLang="en-US" sz="14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latin typeface="Times New Roman" panose="02020603050405020304" pitchFamily="18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lvl="0"/>
            <a:endParaRPr lang="en-US" altLang="zh-CN" sz="140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slide" Target="slide1.xml"/><Relationship Id="rId3" Type="http://schemas.openxmlformats.org/officeDocument/2006/relationships/slide" Target="slide24.xml"/><Relationship Id="rId2" Type="http://schemas.openxmlformats.org/officeDocument/2006/relationships/image" Target="../media/image3.GIF"/><Relationship Id="rId1" Type="http://schemas.openxmlformats.org/officeDocument/2006/relationships/slide" Target="slide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GIF"/><Relationship Id="rId1" Type="http://schemas.openxmlformats.org/officeDocument/2006/relationships/slide" Target="sl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GIF"/><Relationship Id="rId1" Type="http://schemas.openxmlformats.org/officeDocument/2006/relationships/slide" Target="slide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1" name="Text Box 3"/>
          <p:cNvSpPr txBox="1"/>
          <p:nvPr/>
        </p:nvSpPr>
        <p:spPr>
          <a:xfrm>
            <a:off x="2117725" y="225425"/>
            <a:ext cx="4775200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6000" b="1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《</a:t>
            </a:r>
            <a:r>
              <a:rPr lang="zh-CN" altLang="en-US" sz="6000" b="1" dirty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短文两篇</a:t>
            </a:r>
            <a:r>
              <a:rPr lang="en-US" altLang="zh-CN" sz="6000" b="1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》</a:t>
            </a:r>
            <a:endParaRPr lang="en-US" altLang="zh-CN" sz="6000" b="1">
              <a:solidFill>
                <a:srgbClr val="FF00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2052" name="Text Box 4"/>
          <p:cNvSpPr txBox="1"/>
          <p:nvPr/>
        </p:nvSpPr>
        <p:spPr>
          <a:xfrm>
            <a:off x="3684588" y="1676400"/>
            <a:ext cx="4392612" cy="3883025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p>
            <a:pPr lvl="0"/>
            <a:r>
              <a:rPr lang="en-US" altLang="zh-CN" sz="4800">
                <a:solidFill>
                  <a:srgbClr val="0000CC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《</a:t>
            </a:r>
            <a:r>
              <a:rPr lang="zh-CN" altLang="en-US" sz="4800" dirty="0">
                <a:solidFill>
                  <a:srgbClr val="0000CC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论读书</a:t>
            </a:r>
            <a:r>
              <a:rPr lang="en-US" altLang="zh-CN" sz="4800">
                <a:solidFill>
                  <a:srgbClr val="0000CC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》</a:t>
            </a:r>
            <a:endParaRPr lang="en-US" altLang="zh-CN" sz="4800">
              <a:solidFill>
                <a:srgbClr val="0000CC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  <a:p>
            <a:pPr lvl="0"/>
            <a:endParaRPr lang="en-US" altLang="zh-CN" sz="4800">
              <a:solidFill>
                <a:srgbClr val="0000CC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  <a:p>
            <a:pPr lvl="0"/>
            <a:r>
              <a:rPr lang="en-US" altLang="zh-CN" sz="2800">
                <a:solidFill>
                  <a:srgbClr val="0000CC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            ——  </a:t>
            </a: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培    根</a:t>
            </a:r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  <a:p>
            <a:pPr lvl="0"/>
            <a:endParaRPr lang="zh-CN" altLang="en-US" sz="2800" dirty="0">
              <a:solidFill>
                <a:srgbClr val="0000CC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  <a:p>
            <a:pPr lvl="0"/>
            <a:r>
              <a:rPr lang="en-US" altLang="zh-CN" sz="4800">
                <a:solidFill>
                  <a:srgbClr val="0000CC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《</a:t>
            </a:r>
            <a:r>
              <a:rPr lang="zh-CN" altLang="en-US" sz="4800" dirty="0">
                <a:solidFill>
                  <a:srgbClr val="0000CC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不求甚解</a:t>
            </a:r>
            <a:r>
              <a:rPr lang="en-US" altLang="zh-CN" sz="4800">
                <a:solidFill>
                  <a:srgbClr val="0000CC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》</a:t>
            </a:r>
            <a:endParaRPr lang="en-US" altLang="zh-CN" sz="4800">
              <a:solidFill>
                <a:srgbClr val="0000CC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  <a:p>
            <a:pPr lvl="0"/>
            <a:endParaRPr lang="en-US" altLang="zh-CN" sz="4800">
              <a:solidFill>
                <a:srgbClr val="0000CC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  <a:p>
            <a:pPr lvl="0"/>
            <a:r>
              <a:rPr lang="en-US" altLang="zh-CN" sz="1200">
                <a:solidFill>
                  <a:srgbClr val="0000CC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                          </a:t>
            </a:r>
            <a:r>
              <a:rPr lang="en-US" altLang="zh-CN" sz="2800">
                <a:solidFill>
                  <a:srgbClr val="0000CC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——   </a:t>
            </a:r>
            <a:r>
              <a:rPr lang="zh-CN" altLang="en-US" sz="2800" dirty="0">
                <a:solidFill>
                  <a:srgbClr val="0000CC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马南</a:t>
            </a:r>
            <a:r>
              <a:rPr lang="zh-CN" altLang="en-US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邨</a:t>
            </a:r>
            <a:endParaRPr lang="zh-CN" altLang="en-US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  <p:bldP spid="20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7" name="Text Box 3"/>
          <p:cNvSpPr txBox="1"/>
          <p:nvPr/>
        </p:nvSpPr>
        <p:spPr>
          <a:xfrm>
            <a:off x="457200" y="381000"/>
            <a:ext cx="8147050" cy="5643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2800">
                <a:latin typeface="华文行楷" panose="02010800040101010101" pitchFamily="2" charset="-122"/>
                <a:ea typeface="华文行楷" panose="02010800040101010101" pitchFamily="2" charset="-122"/>
              </a:rPr>
              <a:t>      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马南邨（</a:t>
            </a:r>
            <a:r>
              <a:rPr lang="en-US" altLang="zh-CN" sz="2800" b="1">
                <a:latin typeface="华文行楷" panose="02010800040101010101" pitchFamily="2" charset="-122"/>
                <a:ea typeface="华文行楷" panose="02010800040101010101" pitchFamily="2" charset="-122"/>
              </a:rPr>
              <a:t>1912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－</a:t>
            </a:r>
            <a:r>
              <a:rPr lang="en-US" altLang="zh-CN" sz="2800" b="1">
                <a:latin typeface="华文行楷" panose="02010800040101010101" pitchFamily="2" charset="-122"/>
                <a:ea typeface="华文行楷" panose="02010800040101010101" pitchFamily="2" charset="-122"/>
              </a:rPr>
              <a:t>1966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）</a:t>
            </a:r>
            <a:r>
              <a:rPr lang="zh-CN" altLang="en-US" sz="28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原名</a:t>
            </a:r>
            <a:r>
              <a:rPr lang="zh-CN" altLang="en-US" sz="28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邓拓 </a:t>
            </a:r>
            <a:r>
              <a:rPr lang="zh-CN" altLang="en-US" sz="28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、邓子建、邓云特。笔名</a:t>
            </a:r>
            <a:r>
              <a:rPr lang="zh-CN" altLang="en-US" sz="28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马南邨</a:t>
            </a:r>
            <a:r>
              <a:rPr lang="zh-CN" altLang="en-US" sz="28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、于遂安、卜无忌等。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福建福州人。</a:t>
            </a:r>
            <a:r>
              <a:rPr lang="en-US" altLang="zh-CN" sz="2800" b="1">
                <a:latin typeface="华文新魏" panose="02010800040101010101" pitchFamily="2" charset="-122"/>
                <a:ea typeface="华文新魏" panose="02010800040101010101" pitchFamily="2" charset="-122"/>
              </a:rPr>
              <a:t>1929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年考入上海光华大学政法系。</a:t>
            </a:r>
            <a:r>
              <a:rPr lang="en-US" altLang="zh-CN" sz="2800" b="1">
                <a:latin typeface="华文新魏" panose="02010800040101010101" pitchFamily="2" charset="-122"/>
                <a:ea typeface="华文新魏" panose="02010800040101010101" pitchFamily="2" charset="-122"/>
              </a:rPr>
              <a:t>1931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年转入上海法政学院经济系，从事中共地下活动。</a:t>
            </a:r>
            <a:r>
              <a:rPr lang="en-US" altLang="zh-CN" sz="2800" b="1">
                <a:latin typeface="华文新魏" panose="02010800040101010101" pitchFamily="2" charset="-122"/>
                <a:ea typeface="华文新魏" panose="02010800040101010101" pitchFamily="2" charset="-122"/>
              </a:rPr>
              <a:t>1934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年插班到河南大学历史系，开始研究中国经济史。</a:t>
            </a:r>
            <a:r>
              <a:rPr lang="en-US" altLang="zh-CN" sz="2800" b="1">
                <a:latin typeface="华文新魏" panose="02010800040101010101" pitchFamily="2" charset="-122"/>
                <a:ea typeface="华文新魏" panose="02010800040101010101" pitchFamily="2" charset="-122"/>
              </a:rPr>
              <a:t>1937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年出版</a:t>
            </a:r>
            <a:r>
              <a:rPr lang="en-US" altLang="zh-CN" sz="2800" b="1">
                <a:latin typeface="华文新魏" panose="02010800040101010101" pitchFamily="2" charset="-122"/>
                <a:ea typeface="华文新魏" panose="02010800040101010101" pitchFamily="2" charset="-122"/>
              </a:rPr>
              <a:t>《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中国救荒史</a:t>
            </a:r>
            <a:r>
              <a:rPr lang="en-US" altLang="zh-CN" sz="2800" b="1">
                <a:latin typeface="华文新魏" panose="02010800040101010101" pitchFamily="2" charset="-122"/>
                <a:ea typeface="华文新魏" panose="02010800040101010101" pitchFamily="2" charset="-122"/>
              </a:rPr>
              <a:t>》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，引起史学界注意。</a:t>
            </a:r>
            <a:r>
              <a:rPr lang="en-US" altLang="zh-CN" sz="28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1961</a:t>
            </a:r>
            <a:r>
              <a:rPr lang="zh-CN" altLang="en-US" sz="28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年在</a:t>
            </a:r>
            <a:r>
              <a:rPr lang="en-US" altLang="zh-CN" sz="28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北京晚报</a:t>
            </a:r>
            <a:r>
              <a:rPr lang="en-US" altLang="zh-CN" sz="28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》</a:t>
            </a:r>
            <a:r>
              <a:rPr lang="zh-CN" altLang="en-US" sz="28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副刊上以马南邨笔名开辟</a:t>
            </a:r>
            <a:r>
              <a:rPr lang="zh-CN" altLang="en-US" sz="2800" b="1" dirty="0">
                <a:solidFill>
                  <a:srgbClr val="FF0000"/>
                </a:solidFill>
                <a:latin typeface="_x000B__x000C_"/>
                <a:ea typeface="华文新魏" panose="02010800040101010101" pitchFamily="2" charset="-122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燕山夜话</a:t>
            </a:r>
            <a:r>
              <a:rPr lang="zh-CN" altLang="en-US" sz="2800" b="1" dirty="0">
                <a:solidFill>
                  <a:srgbClr val="FF0000"/>
                </a:solidFill>
                <a:latin typeface="_x000B__x000C_"/>
                <a:ea typeface="华文新魏" panose="02010800040101010101" pitchFamily="2" charset="-122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杂文专栏。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又与吴晗、廖沫沙以</a:t>
            </a:r>
            <a:r>
              <a:rPr lang="zh-CN" altLang="en-US" sz="2800" b="1" dirty="0">
                <a:latin typeface="_x000B__x000C_"/>
                <a:ea typeface="华文新魏" panose="02010800040101010101" pitchFamily="2" charset="-122"/>
              </a:rPr>
              <a:t>“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吴南星</a:t>
            </a:r>
            <a:r>
              <a:rPr lang="zh-CN" altLang="en-US" sz="2800" b="1" dirty="0">
                <a:latin typeface="_x000B__x000C_"/>
                <a:ea typeface="华文新魏" panose="02010800040101010101" pitchFamily="2" charset="-122"/>
              </a:rPr>
              <a:t>”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笔名在</a:t>
            </a:r>
            <a:r>
              <a:rPr lang="en-US" altLang="zh-CN" sz="2800" b="1">
                <a:latin typeface="华文新魏" panose="02010800040101010101" pitchFamily="2" charset="-122"/>
                <a:ea typeface="华文新魏" panose="02010800040101010101" pitchFamily="2" charset="-122"/>
              </a:rPr>
              <a:t>《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前线</a:t>
            </a:r>
            <a:r>
              <a:rPr lang="en-US" altLang="zh-CN" sz="2800" b="1">
                <a:latin typeface="华文新魏" panose="02010800040101010101" pitchFamily="2" charset="-122"/>
                <a:ea typeface="华文新魏" panose="02010800040101010101" pitchFamily="2" charset="-122"/>
              </a:rPr>
              <a:t>》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杂志上开设</a:t>
            </a:r>
            <a:r>
              <a:rPr lang="en-US" altLang="zh-CN" sz="2800" b="1">
                <a:latin typeface="华文新魏" panose="02010800040101010101" pitchFamily="2" charset="-122"/>
                <a:ea typeface="华文新魏" panose="02010800040101010101" pitchFamily="2" charset="-122"/>
              </a:rPr>
              <a:t>《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三家村札记</a:t>
            </a:r>
            <a:r>
              <a:rPr lang="en-US" altLang="zh-CN" sz="2800" b="1">
                <a:latin typeface="华文新魏" panose="02010800040101010101" pitchFamily="2" charset="-122"/>
                <a:ea typeface="华文新魏" panose="02010800040101010101" pitchFamily="2" charset="-122"/>
              </a:rPr>
              <a:t>》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杂文专栏，因面对现实而产生很大影响。他的作品涉猎很广，杂文独树一帜，有针砭时弊的批判性，并且把知识、趣味融于一炉，具有学者杂文的独特魅力。 </a:t>
            </a:r>
            <a:endParaRPr lang="zh-CN" altLang="en-US" sz="2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标题 25601"/>
          <p:cNvSpPr>
            <a:spLocks noGrp="1"/>
          </p:cNvSpPr>
          <p:nvPr>
            <p:ph type="title"/>
          </p:nvPr>
        </p:nvSpPr>
        <p:spPr>
          <a:xfrm>
            <a:off x="1258888" y="0"/>
            <a:ext cx="5545137" cy="1296988"/>
          </a:xfrm>
        </p:spPr>
        <p:txBody>
          <a:bodyPr anchor="ctr"/>
          <a:p>
            <a:r>
              <a:rPr lang="zh-CN" altLang="en-US" dirty="0"/>
              <a:t>单元知识专题小结</a:t>
            </a:r>
            <a:endParaRPr lang="zh-CN" altLang="en-US" dirty="0"/>
          </a:p>
        </p:txBody>
      </p:sp>
      <p:sp>
        <p:nvSpPr>
          <p:cNvPr id="27650" name="文本框 25602"/>
          <p:cNvSpPr txBox="1"/>
          <p:nvPr/>
        </p:nvSpPr>
        <p:spPr>
          <a:xfrm>
            <a:off x="323850" y="1341438"/>
            <a:ext cx="8424863" cy="5459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2800" b="1">
                <a:latin typeface="Comic Sans MS" panose="030F0702030302020204" pitchFamily="66" charset="0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、议论文的概念</a:t>
            </a:r>
            <a:endParaRPr lang="zh-CN" altLang="en-US" sz="28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议论文是一种</a:t>
            </a:r>
            <a:r>
              <a:rPr lang="zh-CN" altLang="en-US" sz="2800" b="1" u="sng" dirty="0">
                <a:latin typeface="Comic Sans MS" panose="030F0702030302020204" pitchFamily="66" charset="0"/>
                <a:ea typeface="宋体" panose="02010600030101010101" pitchFamily="2" charset="-122"/>
              </a:rPr>
              <a:t>以　　　　为 </a:t>
            </a:r>
            <a:r>
              <a:rPr lang="zh-CN" altLang="en-US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表达方式 ，运用逻辑思维评事论理的文章体裁。</a:t>
            </a:r>
            <a:endParaRPr lang="zh-CN" altLang="en-US" sz="28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2800" b="1">
                <a:latin typeface="Comic Sans MS" panose="030F0702030302020204" pitchFamily="66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、议论文的要素</a:t>
            </a:r>
            <a:endParaRPr lang="zh-CN" altLang="en-US" sz="28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2800" b="1" u="sng" dirty="0">
                <a:latin typeface="Comic Sans MS" panose="030F0702030302020204" pitchFamily="66" charset="0"/>
                <a:ea typeface="宋体" panose="02010600030101010101" pitchFamily="2" charset="-122"/>
              </a:rPr>
              <a:t>      、     、     </a:t>
            </a:r>
            <a:r>
              <a:rPr lang="zh-CN" altLang="en-US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是议论文的三要素。</a:t>
            </a:r>
            <a:endParaRPr lang="zh-CN" altLang="en-US" sz="28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endParaRPr lang="zh-CN" altLang="en-US" sz="28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2800" b="1">
                <a:latin typeface="Comic Sans MS" panose="030F0702030302020204" pitchFamily="66" charset="0"/>
                <a:ea typeface="宋体" panose="02010600030101010101" pitchFamily="2" charset="-122"/>
              </a:rPr>
              <a:t>3</a:t>
            </a:r>
            <a:r>
              <a:rPr lang="zh-CN" altLang="en-US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、议论文的分类 </a:t>
            </a:r>
            <a:endParaRPr lang="zh-CN" altLang="en-US" sz="28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从论证方式看，议论文又分为</a:t>
            </a:r>
            <a:r>
              <a:rPr lang="zh-CN" altLang="en-US" sz="2800" b="1" u="sng" dirty="0">
                <a:latin typeface="Comic Sans MS" panose="030F0702030302020204" pitchFamily="66" charset="0"/>
                <a:ea typeface="宋体" panose="02010600030101010101" pitchFamily="2" charset="-122"/>
              </a:rPr>
              <a:t>      和      </a:t>
            </a:r>
            <a:r>
              <a:rPr lang="zh-CN" altLang="en-US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两种。</a:t>
            </a:r>
            <a:endParaRPr lang="zh-CN" altLang="en-US" sz="28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r>
              <a:rPr lang="zh-CN" altLang="en-US" sz="2800" b="1" u="sng" dirty="0">
                <a:latin typeface="Comic Sans MS" panose="030F0702030302020204" pitchFamily="66" charset="0"/>
                <a:ea typeface="宋体" panose="02010600030101010101" pitchFamily="2" charset="-122"/>
              </a:rPr>
              <a:t>  </a:t>
            </a:r>
            <a:r>
              <a:rPr lang="zh-CN" altLang="en-US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                     </a:t>
            </a:r>
            <a:endParaRPr lang="zh-CN" altLang="en-US" sz="28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25604" name="文本框 25603"/>
          <p:cNvSpPr txBox="1"/>
          <p:nvPr/>
        </p:nvSpPr>
        <p:spPr>
          <a:xfrm>
            <a:off x="2987675" y="1989138"/>
            <a:ext cx="12239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b="1" dirty="0">
                <a:solidFill>
                  <a:schemeClr val="tx2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议论</a:t>
            </a:r>
            <a:endParaRPr lang="zh-CN" altLang="en-US" b="1" dirty="0">
              <a:solidFill>
                <a:schemeClr val="tx2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25605" name="文本框 25604"/>
          <p:cNvSpPr txBox="1"/>
          <p:nvPr/>
        </p:nvSpPr>
        <p:spPr>
          <a:xfrm>
            <a:off x="5003800" y="5516563"/>
            <a:ext cx="237648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b="1" dirty="0">
                <a:solidFill>
                  <a:schemeClr val="tx2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立论</a:t>
            </a:r>
            <a:r>
              <a:rPr lang="zh-CN" altLang="en-US" dirty="0">
                <a:solidFill>
                  <a:schemeClr val="tx2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        </a:t>
            </a:r>
            <a:r>
              <a:rPr lang="zh-CN" altLang="en-US" b="1" dirty="0">
                <a:solidFill>
                  <a:schemeClr val="tx2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驳论</a:t>
            </a:r>
            <a:endParaRPr lang="zh-CN" altLang="en-US" b="1" dirty="0">
              <a:solidFill>
                <a:schemeClr val="tx2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25606" name="文本框 25605"/>
          <p:cNvSpPr txBox="1"/>
          <p:nvPr/>
        </p:nvSpPr>
        <p:spPr>
          <a:xfrm>
            <a:off x="395288" y="3644900"/>
            <a:ext cx="331311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b="1" dirty="0">
                <a:solidFill>
                  <a:schemeClr val="tx2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论点    论据     论证</a:t>
            </a:r>
            <a:endParaRPr lang="zh-CN" altLang="en-US" b="1" dirty="0">
              <a:solidFill>
                <a:schemeClr val="tx2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25605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5605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文本框 26632"/>
          <p:cNvSpPr txBox="1"/>
          <p:nvPr/>
        </p:nvSpPr>
        <p:spPr>
          <a:xfrm>
            <a:off x="395288" y="692150"/>
            <a:ext cx="7340600" cy="11064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200" b="1">
                <a:latin typeface="Comic Sans MS" panose="030F0702030302020204" pitchFamily="66" charset="0"/>
                <a:ea typeface="宋体" panose="02010600030101010101" pitchFamily="2" charset="-122"/>
              </a:rPr>
              <a:t>4</a:t>
            </a:r>
            <a:r>
              <a:rPr lang="zh-CN" altLang="en-US" sz="3200" b="1" dirty="0">
                <a:latin typeface="Comic Sans MS" panose="030F0702030302020204" pitchFamily="66" charset="0"/>
                <a:ea typeface="宋体" panose="02010600030101010101" pitchFamily="2" charset="-122"/>
              </a:rPr>
              <a:t>、议论文的论证方法多种多样，常见的</a:t>
            </a:r>
            <a:endParaRPr lang="zh-CN" altLang="en-US" sz="32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200" b="1" dirty="0">
                <a:latin typeface="Comic Sans MS" panose="030F0702030302020204" pitchFamily="66" charset="0"/>
                <a:ea typeface="宋体" panose="02010600030101010101" pitchFamily="2" charset="-122"/>
              </a:rPr>
              <a:t>有以下四种</a:t>
            </a:r>
            <a:r>
              <a:rPr lang="zh-CN" altLang="en-US" sz="3200" dirty="0">
                <a:latin typeface="Comic Sans MS" panose="030F0702030302020204" pitchFamily="66" charset="0"/>
                <a:ea typeface="宋体" panose="02010600030101010101" pitchFamily="2" charset="-122"/>
              </a:rPr>
              <a:t>：</a:t>
            </a:r>
            <a:endParaRPr lang="zh-CN" altLang="en-US" sz="3200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26634" name="文本框 26633"/>
          <p:cNvSpPr txBox="1"/>
          <p:nvPr/>
        </p:nvSpPr>
        <p:spPr>
          <a:xfrm>
            <a:off x="468313" y="2060575"/>
            <a:ext cx="79914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chemeClr val="tx2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举例论证、道理论证、对比论证、比喻论证</a:t>
            </a:r>
            <a:endParaRPr lang="zh-CN" altLang="en-US" sz="3200" b="1">
              <a:solidFill>
                <a:schemeClr val="tx2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28675" name="文本框 26634"/>
          <p:cNvSpPr txBox="1"/>
          <p:nvPr/>
        </p:nvSpPr>
        <p:spPr>
          <a:xfrm>
            <a:off x="663575" y="285273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36" name="文本框 26635"/>
          <p:cNvSpPr txBox="1"/>
          <p:nvPr/>
        </p:nvSpPr>
        <p:spPr>
          <a:xfrm>
            <a:off x="611188" y="2997200"/>
            <a:ext cx="62484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驳论的特别方法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677" name="文本框 26636"/>
          <p:cNvSpPr txBox="1"/>
          <p:nvPr/>
        </p:nvSpPr>
        <p:spPr>
          <a:xfrm>
            <a:off x="1095375" y="393223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38" name="文本框 26637"/>
          <p:cNvSpPr txBox="1"/>
          <p:nvPr/>
        </p:nvSpPr>
        <p:spPr>
          <a:xfrm>
            <a:off x="539750" y="3933825"/>
            <a:ext cx="63214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以子之矛攻子之盾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679" name="文本框 26638"/>
          <p:cNvSpPr txBox="1"/>
          <p:nvPr/>
        </p:nvSpPr>
        <p:spPr>
          <a:xfrm>
            <a:off x="1347788" y="5002213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40" name="文本框 26639"/>
          <p:cNvSpPr txBox="1"/>
          <p:nvPr/>
        </p:nvSpPr>
        <p:spPr>
          <a:xfrm>
            <a:off x="684213" y="4868863"/>
            <a:ext cx="1560512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归谬法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34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34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6634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6636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6638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664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文本框 30721"/>
          <p:cNvSpPr txBox="1"/>
          <p:nvPr/>
        </p:nvSpPr>
        <p:spPr>
          <a:xfrm>
            <a:off x="3276600" y="476250"/>
            <a:ext cx="2700338" cy="914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spAutoFit/>
          </a:bodyPr>
          <a:p>
            <a:pPr lvl="0">
              <a:spcBef>
                <a:spcPct val="50000"/>
              </a:spcBef>
            </a:pPr>
            <a:r>
              <a:rPr lang="zh-CN" altLang="en-US" sz="6000" b="1" dirty="0">
                <a:solidFill>
                  <a:srgbClr val="A81E9B"/>
                </a:solidFill>
                <a:latin typeface="Times New Roman" panose="02020603050405020304" pitchFamily="18" charset="0"/>
                <a:ea typeface="方正舒体" panose="02010601030101010101" pitchFamily="2" charset="-122"/>
              </a:rPr>
              <a:t>驳论文</a:t>
            </a:r>
            <a:endParaRPr lang="zh-CN" altLang="en-US" sz="6000" b="1">
              <a:solidFill>
                <a:srgbClr val="A81E9B"/>
              </a:solidFill>
              <a:latin typeface="Times New Roman" panose="02020603050405020304" pitchFamily="18" charset="0"/>
              <a:ea typeface="方正舒体" panose="02010601030101010101" pitchFamily="2" charset="-122"/>
            </a:endParaRPr>
          </a:p>
        </p:txBody>
      </p:sp>
      <p:sp>
        <p:nvSpPr>
          <p:cNvPr id="2" name="直接连接符 30722"/>
          <p:cNvSpPr/>
          <p:nvPr/>
        </p:nvSpPr>
        <p:spPr>
          <a:xfrm>
            <a:off x="1981200" y="3505200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24" name="文本框 30723"/>
          <p:cNvSpPr txBox="1"/>
          <p:nvPr/>
        </p:nvSpPr>
        <p:spPr>
          <a:xfrm>
            <a:off x="1258888" y="1844675"/>
            <a:ext cx="6913562" cy="4017963"/>
          </a:xfrm>
          <a:prstGeom prst="rect">
            <a:avLst/>
          </a:prstGeom>
          <a:noFill/>
          <a:ln w="0">
            <a:noFill/>
          </a:ln>
        </p:spPr>
        <p:txBody>
          <a:bodyPr lIns="180000" tIns="180000" rIns="180000" bIns="180000">
            <a:spAutoFit/>
          </a:bodyPr>
          <a:p>
            <a:pPr lvl="0" algn="just">
              <a:spcBef>
                <a:spcPct val="50000"/>
              </a:spcBef>
            </a:pPr>
            <a:r>
              <a:rPr lang="zh-CN" altLang="en-US" sz="4800" b="1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驳论可以鲜明地反驳一个错误观点，也可以是就别人论述的一个问题发表不同看法，或提出质疑，进行商榷</a:t>
            </a:r>
            <a:endParaRPr lang="zh-CN" altLang="en-US" sz="4800" b="1">
              <a:solidFill>
                <a:schemeClr val="accent2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3" name="文本框 30724"/>
          <p:cNvSpPr txBox="1"/>
          <p:nvPr/>
        </p:nvSpPr>
        <p:spPr>
          <a:xfrm>
            <a:off x="5334000" y="4572000"/>
            <a:ext cx="2057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标题 41985"/>
          <p:cNvSpPr>
            <a:spLocks noGrp="1"/>
          </p:cNvSpPr>
          <p:nvPr>
            <p:ph type="title"/>
          </p:nvPr>
        </p:nvSpPr>
        <p:spPr/>
        <p:txBody>
          <a:bodyPr anchor="ctr"/>
          <a:p>
            <a:pPr algn="l"/>
            <a:r>
              <a:rPr lang="en-US" altLang="zh-CN" b="1"/>
              <a:t>3</a:t>
            </a:r>
            <a:r>
              <a:rPr lang="zh-CN" altLang="en-US" b="1" dirty="0"/>
              <a:t>、批驳的方法</a:t>
            </a:r>
            <a:endParaRPr lang="zh-CN" altLang="en-US" b="1" dirty="0"/>
          </a:p>
        </p:txBody>
      </p:sp>
      <p:sp>
        <p:nvSpPr>
          <p:cNvPr id="41987" name="内容占位符 41986"/>
          <p:cNvSpPr>
            <a:spLocks noGrp="1"/>
          </p:cNvSpPr>
          <p:nvPr>
            <p:ph idx="1"/>
          </p:nvPr>
        </p:nvSpPr>
        <p:spPr/>
        <p:txBody>
          <a:bodyPr anchor="t"/>
          <a:p>
            <a:r>
              <a:rPr lang="zh-CN" altLang="en-US" sz="2800" b="1" dirty="0"/>
              <a:t>（</a:t>
            </a:r>
            <a:r>
              <a:rPr lang="en-US" altLang="zh-CN" sz="2800" b="1"/>
              <a:t>1</a:t>
            </a:r>
            <a:r>
              <a:rPr lang="zh-CN" altLang="en-US" sz="2800" b="1" dirty="0"/>
              <a:t>）直接批驳</a:t>
            </a:r>
            <a:endParaRPr lang="zh-CN" altLang="en-US" sz="2800" b="1" dirty="0"/>
          </a:p>
          <a:p>
            <a:r>
              <a:rPr lang="en-US" altLang="zh-CN" sz="2800" b="1"/>
              <a:t>①</a:t>
            </a:r>
            <a:r>
              <a:rPr lang="zh-CN" altLang="en-US" sz="2800" b="1" dirty="0"/>
              <a:t>驳论点：抓住敌论点中的错误直接批驳。</a:t>
            </a:r>
            <a:endParaRPr lang="zh-CN" altLang="en-US" sz="2800" b="1" dirty="0"/>
          </a:p>
          <a:p>
            <a:r>
              <a:rPr lang="en-US" altLang="zh-CN" sz="2800" b="1"/>
              <a:t>②</a:t>
            </a:r>
            <a:r>
              <a:rPr lang="zh-CN" altLang="en-US" sz="2800" b="1" dirty="0"/>
              <a:t>驳论据：指出敌论据中的虚伪、错误而证明其论点的荒谬。</a:t>
            </a:r>
            <a:endParaRPr lang="zh-CN" altLang="en-US" sz="2800" b="1" dirty="0"/>
          </a:p>
          <a:p>
            <a:r>
              <a:rPr lang="en-US" altLang="zh-CN" sz="2800" b="1"/>
              <a:t>③</a:t>
            </a:r>
            <a:r>
              <a:rPr lang="zh-CN" altLang="en-US" sz="2800" b="1" dirty="0"/>
              <a:t>驳论证：通过批驳对方的论证来驳到对方的论点，揭穿对方的论据与论点之间没有内在的逻辑关系，其逻辑不能证明论点，论点不能从论据中推出。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1987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1987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charRg st="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1987">
                                            <p:txEl>
                                              <p:charRg st="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1987">
                                            <p:txEl>
                                              <p:charRg st="8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charRg st="28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1987">
                                            <p:txEl>
                                              <p:charRg st="28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1987">
                                            <p:txEl>
                                              <p:charRg st="28" end="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charRg st="56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41987">
                                            <p:txEl>
                                              <p:charRg st="56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1987">
                                            <p:txEl>
                                              <p:charRg st="56" end="1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标题 44033"/>
          <p:cNvSpPr>
            <a:spLocks noGrp="1"/>
          </p:cNvSpPr>
          <p:nvPr>
            <p:ph type="title"/>
          </p:nvPr>
        </p:nvSpPr>
        <p:spPr/>
        <p:txBody>
          <a:bodyPr anchor="ctr"/>
          <a:p>
            <a:pPr algn="l"/>
            <a:r>
              <a:rPr lang="zh-CN" altLang="en-US" b="1" dirty="0"/>
              <a:t>（</a:t>
            </a:r>
            <a:r>
              <a:rPr lang="en-US" altLang="zh-CN" b="1"/>
              <a:t>2</a:t>
            </a:r>
            <a:r>
              <a:rPr lang="zh-CN" altLang="en-US" b="1" dirty="0"/>
              <a:t>）间接批驳</a:t>
            </a:r>
            <a:r>
              <a:rPr lang="en-US" altLang="zh-CN" b="1"/>
              <a:t>——</a:t>
            </a:r>
            <a:r>
              <a:rPr lang="zh-CN" altLang="en-US" b="1" dirty="0"/>
              <a:t>驳立结合</a:t>
            </a:r>
            <a:endParaRPr lang="zh-CN" altLang="en-US" b="1" dirty="0"/>
          </a:p>
        </p:txBody>
      </p:sp>
      <p:sp>
        <p:nvSpPr>
          <p:cNvPr id="44035" name="内容占位符 44034"/>
          <p:cNvSpPr>
            <a:spLocks noGrp="1"/>
          </p:cNvSpPr>
          <p:nvPr>
            <p:ph idx="1"/>
          </p:nvPr>
        </p:nvSpPr>
        <p:spPr/>
        <p:txBody>
          <a:bodyPr anchor="t"/>
          <a:p>
            <a:r>
              <a:rPr lang="en-US" altLang="zh-CN" b="1"/>
              <a:t>4</a:t>
            </a:r>
            <a:r>
              <a:rPr lang="zh-CN" altLang="en-US" b="1" dirty="0"/>
              <a:t>、一般论证思路</a:t>
            </a:r>
            <a:endParaRPr lang="zh-CN" altLang="en-US" b="1" dirty="0"/>
          </a:p>
          <a:p>
            <a:endParaRPr lang="zh-CN" altLang="en-US" b="1" dirty="0"/>
          </a:p>
        </p:txBody>
      </p:sp>
      <p:sp>
        <p:nvSpPr>
          <p:cNvPr id="44036" name="矩形 44035"/>
          <p:cNvSpPr/>
          <p:nvPr/>
        </p:nvSpPr>
        <p:spPr>
          <a:xfrm>
            <a:off x="539750" y="3068638"/>
            <a:ext cx="8442325" cy="17399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/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先树立批驳的靶子即摆出敌论（树靶），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然后针对敌论采用直接或间接的方式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进行批驳</a:t>
            </a:r>
            <a:r>
              <a:rPr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射靶</a:t>
            </a:r>
            <a:r>
              <a:rPr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4035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4036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charRg st="19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44036">
                                            <p:txEl>
                                              <p:charRg st="19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charRg st="3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44036">
                                            <p:txEl>
                                              <p:charRg st="36" end="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2" descr="m30tao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5800" y="228600"/>
            <a:ext cx="3962400" cy="6324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Rectangle 3"/>
          <p:cNvSpPr/>
          <p:nvPr/>
        </p:nvSpPr>
        <p:spPr>
          <a:xfrm>
            <a:off x="4191000" y="381000"/>
            <a:ext cx="4191000" cy="5943600"/>
          </a:xfrm>
          <a:prstGeom prst="rect">
            <a:avLst/>
          </a:prstGeom>
          <a:noFill/>
          <a:ln w="9525">
            <a:noFill/>
          </a:ln>
        </p:spPr>
        <p:txBody>
          <a:bodyPr vert="eaVert" anchor="ctr"/>
          <a:p>
            <a:pPr lvl="0" algn="ctr"/>
            <a:r>
              <a:rPr lang="zh-CN" altLang="en-US" sz="4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好 读 书 不 求 甚 解</a:t>
            </a:r>
            <a:br>
              <a:rPr lang="zh-CN" altLang="en-US" sz="4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</a:br>
            <a:br>
              <a:rPr lang="zh-CN" altLang="en-US" sz="4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</a:br>
            <a:br>
              <a:rPr lang="zh-CN" altLang="en-US" sz="4800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</a:br>
            <a:r>
              <a:rPr lang="zh-CN" altLang="en-US" sz="4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每有会意 便欣然忘食</a:t>
            </a:r>
            <a:br>
              <a:rPr lang="zh-CN" altLang="en-US" sz="4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</a:br>
            <a:br>
              <a:rPr lang="zh-CN" altLang="en-US" sz="4400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</a:br>
            <a:endParaRPr lang="zh-CN" altLang="en-US" sz="4400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5" name="Text Box 3"/>
          <p:cNvSpPr txBox="1"/>
          <p:nvPr/>
        </p:nvSpPr>
        <p:spPr>
          <a:xfrm>
            <a:off x="1143000" y="1219200"/>
            <a:ext cx="7026275" cy="2771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4400">
                <a:solidFill>
                  <a:srgbClr val="0000CC"/>
                </a:solidFill>
                <a:latin typeface="Times New Roman" panose="02020603050405020304" pitchFamily="18" charset="0"/>
                <a:ea typeface="楷体_GB2312" pitchFamily="49" charset="-122"/>
              </a:rPr>
              <a:t>    </a:t>
            </a:r>
            <a:r>
              <a:rPr lang="zh-CN" altLang="en-US" sz="4400" b="1" dirty="0">
                <a:solidFill>
                  <a:srgbClr val="0000CC"/>
                </a:solidFill>
                <a:latin typeface="Times New Roman" panose="02020603050405020304" pitchFamily="18" charset="0"/>
                <a:ea typeface="楷体_GB2312" pitchFamily="49" charset="-122"/>
              </a:rPr>
              <a:t>虽然不必提倡不求甚解的态度，但是，盲目地反对不求甚解的态度同样没有充分的理由。</a:t>
            </a:r>
            <a:endParaRPr lang="zh-CN" altLang="en-US" sz="4400" b="1" dirty="0">
              <a:solidFill>
                <a:srgbClr val="0000CC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8676" name="Text Box 4"/>
          <p:cNvSpPr txBox="1"/>
          <p:nvPr/>
        </p:nvSpPr>
        <p:spPr>
          <a:xfrm>
            <a:off x="1905000" y="4189413"/>
            <a:ext cx="4984750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5400" b="1" dirty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驳论的论证方式</a:t>
            </a:r>
            <a:endParaRPr lang="zh-CN" altLang="en-US" sz="5400" b="1" dirty="0">
              <a:solidFill>
                <a:srgbClr val="FF00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2867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4035" name="文本框 32770"/>
          <p:cNvSpPr txBox="1"/>
          <p:nvPr/>
        </p:nvSpPr>
        <p:spPr>
          <a:xfrm>
            <a:off x="1143000" y="381000"/>
            <a:ext cx="80010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000" dirty="0">
                <a:solidFill>
                  <a:srgbClr val="0000CC"/>
                </a:solidFill>
                <a:latin typeface="Times New Roman" panose="02020603050405020304" pitchFamily="18" charset="0"/>
                <a:ea typeface="华文隶书" pitchFamily="2" charset="-122"/>
              </a:rPr>
              <a:t>整体感知，列出课文的结构提纲。</a:t>
            </a:r>
            <a:endParaRPr lang="zh-CN" altLang="en-US" sz="4000">
              <a:solidFill>
                <a:srgbClr val="0000CC"/>
              </a:solidFill>
              <a:latin typeface="Times New Roman" panose="02020603050405020304" pitchFamily="18" charset="0"/>
              <a:ea typeface="华文隶书" pitchFamily="2" charset="-122"/>
            </a:endParaRPr>
          </a:p>
        </p:txBody>
      </p:sp>
      <p:sp>
        <p:nvSpPr>
          <p:cNvPr id="44036" name="文本框 32771"/>
          <p:cNvSpPr txBox="1"/>
          <p:nvPr/>
        </p:nvSpPr>
        <p:spPr>
          <a:xfrm>
            <a:off x="228600" y="1055688"/>
            <a:ext cx="1981200" cy="6291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第一段：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第二段：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第三段：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第四段：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第五段：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第六段：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第七段：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第八段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第九段：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2773" name="文本框 32772"/>
          <p:cNvSpPr txBox="1"/>
          <p:nvPr/>
        </p:nvSpPr>
        <p:spPr>
          <a:xfrm>
            <a:off x="1524000" y="1143000"/>
            <a:ext cx="753586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b="1" dirty="0">
                <a:latin typeface="Times New Roman" panose="02020603050405020304" pitchFamily="18" charset="0"/>
                <a:ea typeface="楷体_GB2312" pitchFamily="49" charset="-122"/>
              </a:rPr>
              <a:t>摆出要批驳的靶子：“对任何问题不求甚解都是不对的”</a:t>
            </a:r>
            <a:endParaRPr lang="zh-CN" altLang="en-US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32774" name="文本框 32773"/>
          <p:cNvSpPr txBox="1"/>
          <p:nvPr/>
        </p:nvSpPr>
        <p:spPr>
          <a:xfrm>
            <a:off x="1600200" y="1539875"/>
            <a:ext cx="73152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b="1" dirty="0">
                <a:latin typeface="Times New Roman" panose="02020603050405020304" pitchFamily="18" charset="0"/>
                <a:ea typeface="楷体_GB2312" pitchFamily="49" charset="-122"/>
              </a:rPr>
              <a:t>从“不求甚解”的出处入手，说明人们曲解了“不求甚解”的意思。</a:t>
            </a:r>
            <a:endParaRPr lang="zh-CN" altLang="en-US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32775" name="文本框 32774"/>
          <p:cNvSpPr txBox="1"/>
          <p:nvPr/>
        </p:nvSpPr>
        <p:spPr>
          <a:xfrm>
            <a:off x="1600200" y="2438400"/>
            <a:ext cx="7315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b="1" dirty="0">
                <a:latin typeface="Times New Roman" panose="02020603050405020304" pitchFamily="18" charset="0"/>
                <a:ea typeface="楷体_GB2312" pitchFamily="49" charset="-122"/>
              </a:rPr>
              <a:t>全面分析陶渊明的读书态度。</a:t>
            </a:r>
            <a:endParaRPr lang="zh-CN" altLang="en-US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32776" name="文本框 32775"/>
          <p:cNvSpPr txBox="1"/>
          <p:nvPr/>
        </p:nvSpPr>
        <p:spPr>
          <a:xfrm>
            <a:off x="1600200" y="3048000"/>
            <a:ext cx="6858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b="1" dirty="0">
                <a:latin typeface="Times New Roman" panose="02020603050405020304" pitchFamily="18" charset="0"/>
                <a:ea typeface="楷体_GB2312" pitchFamily="49" charset="-122"/>
              </a:rPr>
              <a:t>指出“不求甚解”有两层含义。</a:t>
            </a:r>
            <a:endParaRPr lang="zh-CN" altLang="en-US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32777" name="文本框 32776"/>
          <p:cNvSpPr txBox="1"/>
          <p:nvPr/>
        </p:nvSpPr>
        <p:spPr>
          <a:xfrm>
            <a:off x="1600200" y="3657600"/>
            <a:ext cx="6705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b="1" dirty="0">
                <a:latin typeface="Times New Roman" panose="02020603050405020304" pitchFamily="18" charset="0"/>
                <a:ea typeface="楷体_GB2312" pitchFamily="49" charset="-122"/>
              </a:rPr>
              <a:t>提倡虚心的“不求甚解”的读书态度。</a:t>
            </a:r>
            <a:endParaRPr lang="zh-CN" altLang="en-US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32778" name="文本框 32777"/>
          <p:cNvSpPr txBox="1"/>
          <p:nvPr/>
        </p:nvSpPr>
        <p:spPr>
          <a:xfrm>
            <a:off x="1600200" y="4343400"/>
            <a:ext cx="6934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b="1" dirty="0">
                <a:latin typeface="Times New Roman" panose="02020603050405020304" pitchFamily="18" charset="0"/>
                <a:ea typeface="楷体_GB2312" pitchFamily="49" charset="-122"/>
              </a:rPr>
              <a:t>介绍古人就是以“不求甚解”的态度读书的。</a:t>
            </a:r>
            <a:endParaRPr lang="zh-CN" altLang="en-US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32779" name="文本框 32778"/>
          <p:cNvSpPr txBox="1"/>
          <p:nvPr/>
        </p:nvSpPr>
        <p:spPr>
          <a:xfrm>
            <a:off x="1600200" y="4953000"/>
            <a:ext cx="5943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b="1" dirty="0">
                <a:latin typeface="Times New Roman" panose="02020603050405020304" pitchFamily="18" charset="0"/>
                <a:ea typeface="楷体_GB2312" pitchFamily="49" charset="-122"/>
              </a:rPr>
              <a:t>全面解释“不求甚解”。</a:t>
            </a:r>
            <a:endParaRPr lang="zh-CN" altLang="en-US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32781" name="文本框 32780"/>
          <p:cNvSpPr txBox="1"/>
          <p:nvPr/>
        </p:nvSpPr>
        <p:spPr>
          <a:xfrm>
            <a:off x="1619250" y="6237288"/>
            <a:ext cx="4495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b="1" dirty="0">
                <a:latin typeface="Times New Roman" panose="02020603050405020304" pitchFamily="18" charset="0"/>
                <a:ea typeface="楷体_GB2312" pitchFamily="49" charset="-122"/>
              </a:rPr>
              <a:t>强调重要的书要反复阅读</a:t>
            </a:r>
            <a:endParaRPr lang="zh-CN" altLang="en-US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32782" name="文本框 32781"/>
          <p:cNvSpPr txBox="1"/>
          <p:nvPr/>
        </p:nvSpPr>
        <p:spPr>
          <a:xfrm>
            <a:off x="2124075" y="5445125"/>
            <a:ext cx="38417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以陆的话指出。。。。。。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  <p:bldP spid="32774" grpId="0"/>
      <p:bldP spid="32775" grpId="0"/>
      <p:bldP spid="32776" grpId="0"/>
      <p:bldP spid="32777" grpId="0"/>
      <p:bldP spid="32778" grpId="0"/>
      <p:bldP spid="32779" grpId="0"/>
      <p:bldP spid="32781" grpId="0"/>
      <p:bldP spid="3278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1" name="Text Box 3"/>
          <p:cNvSpPr txBox="1"/>
          <p:nvPr/>
        </p:nvSpPr>
        <p:spPr>
          <a:xfrm>
            <a:off x="838200" y="838200"/>
            <a:ext cx="2022475" cy="8239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4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思考：</a:t>
            </a:r>
            <a:endParaRPr lang="zh-CN" altLang="en-US" sz="4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532" name="Text Box 4"/>
          <p:cNvSpPr txBox="1"/>
          <p:nvPr/>
        </p:nvSpPr>
        <p:spPr>
          <a:xfrm>
            <a:off x="990600" y="2057400"/>
            <a:ext cx="5789613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本文的主要内容是什么？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533" name="Text Box 5"/>
          <p:cNvSpPr txBox="1"/>
          <p:nvPr/>
        </p:nvSpPr>
        <p:spPr>
          <a:xfrm>
            <a:off x="381000" y="3048000"/>
            <a:ext cx="8312150" cy="2528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200" b="1">
                <a:solidFill>
                  <a:srgbClr val="FF0066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        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全面阐述了陶渊明的“不求甚解”的两层含</a:t>
            </a:r>
            <a:endParaRPr lang="zh-CN" altLang="en-US" sz="3200" b="1" dirty="0">
              <a:solidFill>
                <a:srgbClr val="FF0066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  <a:p>
            <a:pPr lvl="0"/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义，并以此为根据对否定“不求甚解”的观点进</a:t>
            </a:r>
            <a:endParaRPr lang="zh-CN" altLang="en-US" sz="3200" b="1" dirty="0">
              <a:solidFill>
                <a:srgbClr val="FF0066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  <a:p>
            <a:pPr lvl="0"/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行否定，在批驳的过程中阐述“读书的要诀全</a:t>
            </a:r>
            <a:endParaRPr lang="zh-CN" altLang="en-US" sz="3200" b="1" dirty="0">
              <a:solidFill>
                <a:srgbClr val="FF0066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  <a:p>
            <a:pPr lvl="0"/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在于会意，读书要虚心，重要的书要反复阅</a:t>
            </a:r>
            <a:endParaRPr lang="zh-CN" altLang="en-US" sz="3200" b="1" dirty="0">
              <a:solidFill>
                <a:srgbClr val="FF0066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  <a:p>
            <a:pPr lvl="0"/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读”的观点。</a:t>
            </a:r>
            <a:endParaRPr lang="zh-CN" altLang="en-US" sz="3200" b="1" dirty="0">
              <a:solidFill>
                <a:srgbClr val="FF0066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p>
            <a:pPr lvl="0" algn="l" eaLnBrk="1" fontAlgn="base" hangingPunct="1"/>
            <a:fld id="{BB962C8B-B14F-4D97-AF65-F5344CB8AC3E}" type="datetimeFigureOut">
              <a:rPr lang="zh-CN" altLang="en-US" sz="14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latin typeface="Times New Roman" panose="02020603050405020304" pitchFamily="18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3" name="灯片编号占位符 2"/>
          <p:cNvSpPr/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22532" grpId="0"/>
      <p:bldP spid="225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6" name="Picture 4" descr="培根2"/>
          <p:cNvPicPr>
            <a:picLocks noChangeAspect="1"/>
          </p:cNvPicPr>
          <p:nvPr/>
        </p:nvPicPr>
        <p:blipFill>
          <a:blip r:embed="rId1"/>
          <a:srcRect l="53334" b="49289"/>
          <a:stretch>
            <a:fillRect/>
          </a:stretch>
        </p:blipFill>
        <p:spPr>
          <a:xfrm>
            <a:off x="0" y="3581400"/>
            <a:ext cx="2743200" cy="3276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7" name="Text Box 5"/>
          <p:cNvSpPr txBox="1"/>
          <p:nvPr/>
        </p:nvSpPr>
        <p:spPr>
          <a:xfrm>
            <a:off x="425450" y="609600"/>
            <a:ext cx="9248775" cy="55086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200">
                <a:latin typeface="Times New Roman" panose="02020603050405020304" pitchFamily="18" charset="0"/>
                <a:ea typeface="华文行楷" panose="02010800040101010101" pitchFamily="2" charset="-122"/>
              </a:rPr>
              <a:t>        </a:t>
            </a:r>
            <a:r>
              <a:rPr lang="zh-CN" altLang="en-US" sz="32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培根（</a:t>
            </a:r>
            <a:r>
              <a:rPr lang="en-US" altLang="zh-CN" sz="3200" b="1">
                <a:latin typeface="Times New Roman" panose="02020603050405020304" pitchFamily="18" charset="0"/>
                <a:ea typeface="华文行楷" panose="02010800040101010101" pitchFamily="2" charset="-122"/>
              </a:rPr>
              <a:t>1561-1626</a:t>
            </a:r>
            <a:r>
              <a:rPr lang="zh-CN" altLang="en-US" sz="32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），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英国哲学家、作家。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  <a:p>
            <a:pPr lvl="0"/>
            <a:r>
              <a:rPr lang="zh-CN" altLang="en-US" sz="32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出身官僚家庭。剑桥大学毕业。后又学习法律。</a:t>
            </a:r>
            <a:endParaRPr lang="zh-CN" altLang="en-US" sz="3200" b="1" dirty="0">
              <a:latin typeface="Times New Roman" panose="02020603050405020304" pitchFamily="18" charset="0"/>
              <a:ea typeface="华文行楷" panose="02010800040101010101" pitchFamily="2" charset="-122"/>
            </a:endParaRPr>
          </a:p>
          <a:p>
            <a:pPr lvl="0"/>
            <a:r>
              <a:rPr lang="en-US" altLang="zh-CN" sz="3200" b="1">
                <a:latin typeface="Times New Roman" panose="02020603050405020304" pitchFamily="18" charset="0"/>
                <a:ea typeface="华文行楷" panose="02010800040101010101" pitchFamily="2" charset="-122"/>
              </a:rPr>
              <a:t>1618</a:t>
            </a:r>
            <a:r>
              <a:rPr lang="zh-CN" altLang="en-US" sz="32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年任大理院院长，封为勋爵。</a:t>
            </a:r>
            <a:r>
              <a:rPr lang="en-US" altLang="zh-CN" sz="3200" b="1">
                <a:latin typeface="Times New Roman" panose="02020603050405020304" pitchFamily="18" charset="0"/>
                <a:ea typeface="华文行楷" panose="02010800040101010101" pitchFamily="2" charset="-122"/>
              </a:rPr>
              <a:t>1626</a:t>
            </a:r>
            <a:r>
              <a:rPr lang="zh-CN" altLang="en-US" sz="32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年冬由</a:t>
            </a:r>
            <a:endParaRPr lang="zh-CN" altLang="en-US" sz="3200" b="1" dirty="0">
              <a:latin typeface="Times New Roman" panose="02020603050405020304" pitchFamily="18" charset="0"/>
              <a:ea typeface="华文行楷" panose="02010800040101010101" pitchFamily="2" charset="-122"/>
            </a:endParaRPr>
          </a:p>
          <a:p>
            <a:pPr lvl="0"/>
            <a:r>
              <a:rPr lang="zh-CN" altLang="en-US" sz="32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于在野外实验雪的防腐作用而受寒致死。培根</a:t>
            </a:r>
            <a:endParaRPr lang="zh-CN" altLang="en-US" sz="3200" b="1" dirty="0">
              <a:latin typeface="Times New Roman" panose="02020603050405020304" pitchFamily="18" charset="0"/>
              <a:ea typeface="华文行楷" panose="02010800040101010101" pitchFamily="2" charset="-122"/>
            </a:endParaRPr>
          </a:p>
          <a:p>
            <a:pPr lvl="0"/>
            <a:r>
              <a:rPr lang="zh-CN" altLang="en-US" sz="32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的主要建树在哲学方面。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认为“知识就是力量”。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  <a:p>
            <a:pPr lvl="0"/>
            <a:r>
              <a:rPr lang="zh-CN" altLang="en-US" sz="32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因此马克思称他为“整个现代实验科学的真正</a:t>
            </a:r>
            <a:endParaRPr lang="zh-CN" altLang="en-US" sz="3200" b="1" dirty="0">
              <a:latin typeface="Times New Roman" panose="02020603050405020304" pitchFamily="18" charset="0"/>
              <a:ea typeface="华文行楷" panose="02010800040101010101" pitchFamily="2" charset="-122"/>
            </a:endParaRPr>
          </a:p>
          <a:p>
            <a:pPr lvl="0"/>
            <a:r>
              <a:rPr lang="zh-CN" altLang="en-US" sz="32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                        始祖”。 </a:t>
            </a:r>
            <a:r>
              <a:rPr lang="en-US" altLang="zh-CN" sz="3200" b="1">
                <a:latin typeface="Times New Roman" panose="02020603050405020304" pitchFamily="18" charset="0"/>
                <a:ea typeface="华文行楷" panose="02010800040101010101" pitchFamily="2" charset="-122"/>
              </a:rPr>
              <a:t>《</a:t>
            </a:r>
            <a:r>
              <a:rPr lang="zh-CN" altLang="en-US" sz="32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随笔</a:t>
            </a:r>
            <a:r>
              <a:rPr lang="en-US" altLang="zh-CN" sz="3200" b="1">
                <a:latin typeface="Times New Roman" panose="02020603050405020304" pitchFamily="18" charset="0"/>
                <a:ea typeface="华文行楷" panose="02010800040101010101" pitchFamily="2" charset="-122"/>
              </a:rPr>
              <a:t>》</a:t>
            </a:r>
            <a:r>
              <a:rPr lang="zh-CN" altLang="en-US" sz="32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是培根在文学</a:t>
            </a:r>
            <a:endParaRPr lang="zh-CN" altLang="en-US" sz="3200" b="1" dirty="0">
              <a:latin typeface="Times New Roman" panose="02020603050405020304" pitchFamily="18" charset="0"/>
              <a:ea typeface="华文行楷" panose="02010800040101010101" pitchFamily="2" charset="-122"/>
            </a:endParaRPr>
          </a:p>
          <a:p>
            <a:pPr lvl="0"/>
            <a:r>
              <a:rPr lang="zh-CN" altLang="en-US" sz="32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                       方面的主要著作。此外，培根还</a:t>
            </a:r>
            <a:endParaRPr lang="zh-CN" altLang="en-US" sz="3200" b="1" dirty="0">
              <a:latin typeface="Times New Roman" panose="02020603050405020304" pitchFamily="18" charset="0"/>
              <a:ea typeface="华文行楷" panose="02010800040101010101" pitchFamily="2" charset="-122"/>
            </a:endParaRPr>
          </a:p>
          <a:p>
            <a:pPr lvl="0"/>
            <a:r>
              <a:rPr lang="zh-CN" altLang="en-US" sz="32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                       写了法律著作、历史著作 </a:t>
            </a:r>
            <a:r>
              <a:rPr lang="en-US" altLang="zh-CN" sz="3200" b="1">
                <a:latin typeface="Times New Roman" panose="02020603050405020304" pitchFamily="18" charset="0"/>
                <a:ea typeface="华文行楷" panose="02010800040101010101" pitchFamily="2" charset="-122"/>
              </a:rPr>
              <a:t>《</a:t>
            </a:r>
            <a:r>
              <a:rPr lang="zh-CN" altLang="en-US" sz="32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亨利</a:t>
            </a:r>
            <a:endParaRPr lang="zh-CN" altLang="en-US" sz="3200" b="1" dirty="0">
              <a:latin typeface="Times New Roman" panose="02020603050405020304" pitchFamily="18" charset="0"/>
              <a:ea typeface="华文行楷" panose="02010800040101010101" pitchFamily="2" charset="-122"/>
            </a:endParaRPr>
          </a:p>
          <a:p>
            <a:pPr lvl="0"/>
            <a:r>
              <a:rPr lang="zh-CN" altLang="en-US" sz="32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                       第七王朝史</a:t>
            </a:r>
            <a:r>
              <a:rPr lang="en-US" altLang="zh-CN" sz="3200" b="1">
                <a:latin typeface="Times New Roman" panose="02020603050405020304" pitchFamily="18" charset="0"/>
                <a:ea typeface="华文行楷" panose="02010800040101010101" pitchFamily="2" charset="-122"/>
              </a:rPr>
              <a:t>》</a:t>
            </a:r>
            <a:r>
              <a:rPr lang="zh-CN" altLang="en-US" sz="32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、幻想游记</a:t>
            </a:r>
            <a:r>
              <a:rPr lang="en-US" altLang="zh-CN" sz="3200" b="1">
                <a:latin typeface="Times New Roman" panose="02020603050405020304" pitchFamily="18" charset="0"/>
                <a:ea typeface="华文行楷" panose="02010800040101010101" pitchFamily="2" charset="-122"/>
              </a:rPr>
              <a:t>《</a:t>
            </a:r>
            <a:r>
              <a:rPr lang="zh-CN" altLang="en-US" sz="32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新大</a:t>
            </a:r>
            <a:endParaRPr lang="zh-CN" altLang="en-US" sz="3200" b="1" dirty="0">
              <a:latin typeface="Times New Roman" panose="02020603050405020304" pitchFamily="18" charset="0"/>
              <a:ea typeface="华文行楷" panose="02010800040101010101" pitchFamily="2" charset="-122"/>
            </a:endParaRPr>
          </a:p>
          <a:p>
            <a:pPr lvl="0"/>
            <a:r>
              <a:rPr lang="zh-CN" altLang="en-US" sz="32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                      西岛</a:t>
            </a:r>
            <a:r>
              <a:rPr lang="en-US" altLang="zh-CN" sz="3200" b="1">
                <a:latin typeface="Times New Roman" panose="02020603050405020304" pitchFamily="18" charset="0"/>
                <a:ea typeface="华文行楷" panose="02010800040101010101" pitchFamily="2" charset="-122"/>
              </a:rPr>
              <a:t>》</a:t>
            </a:r>
            <a:r>
              <a:rPr lang="zh-CN" altLang="en-US" sz="32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等。</a:t>
            </a:r>
            <a:endParaRPr lang="zh-CN" altLang="en-US" sz="3200" b="1" dirty="0"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矩形 23553"/>
          <p:cNvSpPr/>
          <p:nvPr/>
        </p:nvSpPr>
        <p:spPr>
          <a:xfrm>
            <a:off x="611188" y="692150"/>
            <a:ext cx="8139112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4400" b="1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“</a:t>
            </a:r>
            <a:r>
              <a:rPr lang="zh-CN" altLang="en-US" sz="4400" b="1" dirty="0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不求甚解”词语的一般性理解</a:t>
            </a:r>
            <a:endParaRPr lang="zh-CN" altLang="en-US" sz="4400" b="1" dirty="0">
              <a:solidFill>
                <a:schemeClr val="accent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3556" name="矩形 23555"/>
          <p:cNvSpPr/>
          <p:nvPr/>
        </p:nvSpPr>
        <p:spPr>
          <a:xfrm>
            <a:off x="1116013" y="2133600"/>
            <a:ext cx="7272337" cy="22875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just">
              <a:lnSpc>
                <a:spcPct val="120000"/>
              </a:lnSpc>
            </a:pP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今多谓学习或工作的态度不认真，不求深入理解，浅尝辄止，含</a:t>
            </a:r>
            <a:r>
              <a:rPr lang="zh-CN" altLang="en-US" sz="4000" b="1" dirty="0">
                <a:solidFill>
                  <a:srgbClr val="CC99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贬义。</a:t>
            </a:r>
            <a:r>
              <a:rPr lang="zh-CN" altLang="en-US" sz="4000" b="1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40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p>
            <a:pPr lvl="0" algn="l" eaLnBrk="1" fontAlgn="base" hangingPunct="1"/>
            <a:fld id="{BB962C8B-B14F-4D97-AF65-F5344CB8AC3E}" type="datetimeFigureOut">
              <a:rPr lang="zh-CN" altLang="en-US" sz="14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latin typeface="Times New Roman" panose="02020603050405020304" pitchFamily="18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3" name="灯片编号占位符 2"/>
          <p:cNvSpPr/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9" name="Text Box 3"/>
          <p:cNvSpPr txBox="1"/>
          <p:nvPr/>
        </p:nvSpPr>
        <p:spPr>
          <a:xfrm>
            <a:off x="611188" y="476250"/>
            <a:ext cx="80835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找出“不求甚解”在本文中的含义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4580" name="Text Box 4"/>
          <p:cNvSpPr txBox="1"/>
          <p:nvPr/>
        </p:nvSpPr>
        <p:spPr>
          <a:xfrm>
            <a:off x="539750" y="1989138"/>
            <a:ext cx="7921625" cy="3441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400" b="1" dirty="0">
                <a:solidFill>
                  <a:srgbClr val="0000CC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一是表示虚心，因为书不一定都能读懂，就承认“不求甚解”。</a:t>
            </a:r>
            <a:endParaRPr lang="zh-CN" altLang="en-US" sz="4400" b="1" dirty="0">
              <a:solidFill>
                <a:srgbClr val="0000CC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  <a:p>
            <a:pPr lvl="0"/>
            <a:r>
              <a:rPr lang="zh-CN" altLang="en-US" sz="4400" b="1" dirty="0">
                <a:solidFill>
                  <a:srgbClr val="0000CC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二是说明读书的方法，不要固执一点，咬文嚼字，而要前后贯通，了解大意。</a:t>
            </a:r>
            <a:endParaRPr lang="zh-CN" altLang="en-US" sz="4400" b="1" dirty="0">
              <a:solidFill>
                <a:srgbClr val="0000CC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8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Text Box 3"/>
          <p:cNvSpPr txBox="1"/>
          <p:nvPr/>
        </p:nvSpPr>
        <p:spPr>
          <a:xfrm>
            <a:off x="1371600" y="228600"/>
            <a:ext cx="18605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华文隶书" pitchFamily="2" charset="-122"/>
              </a:rPr>
              <a:t>讨论：</a:t>
            </a:r>
            <a:endParaRPr lang="zh-CN" altLang="en-US" sz="4400" b="1" dirty="0">
              <a:solidFill>
                <a:srgbClr val="FF0000"/>
              </a:solidFill>
              <a:latin typeface="Times New Roman" panose="02020603050405020304" pitchFamily="18" charset="0"/>
              <a:ea typeface="华文隶书" pitchFamily="2" charset="-122"/>
            </a:endParaRPr>
          </a:p>
        </p:txBody>
      </p:sp>
      <p:pic>
        <p:nvPicPr>
          <p:cNvPr id="25604" name="Picture 4" descr="0043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162050"/>
            <a:ext cx="685800" cy="514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5" name="Text Box 5"/>
          <p:cNvSpPr txBox="1"/>
          <p:nvPr/>
        </p:nvSpPr>
        <p:spPr>
          <a:xfrm>
            <a:off x="1371600" y="1143000"/>
            <a:ext cx="7392988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200" b="1">
                <a:latin typeface="华文新魏" panose="02010800040101010101" pitchFamily="2" charset="-122"/>
                <a:ea typeface="华文新魏" panose="02010800040101010101" pitchFamily="2" charset="-122"/>
              </a:rPr>
              <a:t>①</a:t>
            </a:r>
            <a:r>
              <a:rPr lang="en-US" altLang="zh-CN" sz="3200" b="1">
                <a:latin typeface="Times New Roman" panose="02020603050405020304" pitchFamily="18" charset="0"/>
                <a:ea typeface="华文新魏" panose="02010800040101010101" pitchFamily="2" charset="-122"/>
              </a:rPr>
              <a:t>“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好读书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anose="02010800040101010101" pitchFamily="2" charset="-122"/>
              </a:rPr>
              <a:t>”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 和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anose="02010800040101010101" pitchFamily="2" charset="-122"/>
              </a:rPr>
              <a:t>“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不求甚解</a:t>
            </a:r>
            <a:r>
              <a:rPr lang="zh-CN" altLang="en-US" sz="3200" b="1" dirty="0">
                <a:latin typeface="Times New Roman" panose="02020603050405020304" pitchFamily="18" charset="0"/>
                <a:ea typeface="华文新魏" panose="02010800040101010101" pitchFamily="2" charset="-122"/>
              </a:rPr>
              <a:t>”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 有什么关系？ 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5606" name="Picture 6" descr="004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381250"/>
            <a:ext cx="685800" cy="514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7" name="Text Box 7"/>
          <p:cNvSpPr txBox="1"/>
          <p:nvPr/>
        </p:nvSpPr>
        <p:spPr>
          <a:xfrm>
            <a:off x="1371600" y="2286000"/>
            <a:ext cx="7192963" cy="1066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2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②</a:t>
            </a:r>
            <a:r>
              <a:rPr lang="zh-CN" altLang="en-US" sz="32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肯定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“</a:t>
            </a:r>
            <a:r>
              <a:rPr lang="zh-CN" altLang="en-US" sz="32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不求甚解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”</a:t>
            </a:r>
            <a:r>
              <a:rPr lang="zh-CN" altLang="en-US" sz="32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的方法为什么要反对</a:t>
            </a:r>
            <a:endParaRPr lang="zh-CN" altLang="en-US" sz="32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/>
            <a:r>
              <a:rPr lang="zh-CN" altLang="en-US" sz="32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马马虎虎的态度？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5608" name="Picture 8" descr="004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886200"/>
            <a:ext cx="685800" cy="514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9" name="Text Box 9"/>
          <p:cNvSpPr txBox="1"/>
          <p:nvPr/>
        </p:nvSpPr>
        <p:spPr>
          <a:xfrm>
            <a:off x="1365250" y="3841750"/>
            <a:ext cx="7092950" cy="1066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③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本文主要讨论了什么问题，用了什么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  <a:p>
            <a:pPr lvl="0"/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    样论证方式？</a:t>
            </a:r>
            <a:endParaRPr lang="zh-CN" altLang="en-US" sz="3200" b="1" dirty="0"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  <p:bldP spid="25605" grpId="0"/>
      <p:bldP spid="25607" grpId="0"/>
      <p:bldP spid="2560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7" name="Text Box 3"/>
          <p:cNvSpPr txBox="1"/>
          <p:nvPr/>
        </p:nvSpPr>
        <p:spPr>
          <a:xfrm>
            <a:off x="685800" y="457200"/>
            <a:ext cx="7558088" cy="5451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>
                <a:solidFill>
                  <a:srgbClr val="0000CC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      </a:t>
            </a:r>
            <a:r>
              <a:rPr lang="zh-CN" altLang="en-US" sz="4400" b="1" dirty="0">
                <a:solidFill>
                  <a:srgbClr val="0000CC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首先，要养成“好读书”这个习惯。只有“好读书”，才能谈到“求甚解”这个问题。其次，读书的要诀全在于“会意”，而“会意”十分不易。所以陶渊明每有“会意”，就十分高兴。因为“会意”不易，所以陶渊明只好说“不求甚解”。</a:t>
            </a:r>
            <a:endParaRPr lang="zh-CN" altLang="en-US" sz="4400" b="1" dirty="0">
              <a:solidFill>
                <a:srgbClr val="0000CC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  <p:pic>
        <p:nvPicPr>
          <p:cNvPr id="26628" name="Picture 4" descr="0001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738" y="5949950"/>
            <a:ext cx="685800" cy="3127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1" name="Text Box 3"/>
          <p:cNvSpPr txBox="1"/>
          <p:nvPr/>
        </p:nvSpPr>
        <p:spPr>
          <a:xfrm>
            <a:off x="684213" y="188913"/>
            <a:ext cx="7913687" cy="6492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4400">
                <a:latin typeface="Times New Roman" panose="02020603050405020304" pitchFamily="18" charset="0"/>
                <a:ea typeface="华文新魏" panose="02010800040101010101" pitchFamily="2" charset="-122"/>
              </a:rPr>
              <a:t>    </a:t>
            </a:r>
            <a:r>
              <a:rPr lang="en-US" altLang="zh-CN" sz="6000" b="1">
                <a:solidFill>
                  <a:srgbClr val="FF0066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“</a:t>
            </a:r>
            <a:r>
              <a:rPr lang="zh-CN" altLang="en-US" sz="6000" b="1" dirty="0">
                <a:solidFill>
                  <a:srgbClr val="FF0066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不求甚解”只是不死抠一字一句，不因某一局部而放弃了整体。所以“不求甚解”不是马马虎虎，很不认真。因此，要反对马马虎虎的态度。</a:t>
            </a:r>
            <a:endParaRPr lang="zh-CN" altLang="en-US" sz="6000" b="1" dirty="0">
              <a:solidFill>
                <a:srgbClr val="FF0066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pic>
        <p:nvPicPr>
          <p:cNvPr id="27652" name="Picture 4" descr="0001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8400" y="5949950"/>
            <a:ext cx="685800" cy="3127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5" name="Picture 3" descr="zgzp23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05400" y="1828800"/>
            <a:ext cx="4038600" cy="4724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Rectangle 4"/>
          <p:cNvSpPr/>
          <p:nvPr/>
        </p:nvSpPr>
        <p:spPr>
          <a:xfrm>
            <a:off x="685800" y="350838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algn="ctr"/>
            <a:r>
              <a:rPr lang="zh-CN" altLang="en-US" sz="4400" dirty="0">
                <a:solidFill>
                  <a:schemeClr val="tx2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鲁迅的</a:t>
            </a:r>
            <a:r>
              <a:rPr lang="zh-CN" altLang="en-US" sz="4400" dirty="0">
                <a:solidFill>
                  <a:srgbClr val="0000FF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“</a:t>
            </a:r>
            <a:r>
              <a:rPr lang="zh-CN" altLang="en-US" sz="6000" dirty="0">
                <a:solidFill>
                  <a:srgbClr val="0000FF"/>
                </a:solidFill>
                <a:latin typeface="Times New Roman" panose="02020603050405020304" pitchFamily="18" charset="0"/>
                <a:ea typeface="方正舒体" panose="02010601030101010101" pitchFamily="2" charset="-122"/>
              </a:rPr>
              <a:t>随便翻翻</a:t>
            </a:r>
            <a:r>
              <a:rPr lang="zh-CN" altLang="en-US" sz="4400" dirty="0">
                <a:solidFill>
                  <a:srgbClr val="0000FF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”</a:t>
            </a:r>
            <a:endParaRPr lang="zh-CN" altLang="en-US" sz="4400" dirty="0">
              <a:solidFill>
                <a:srgbClr val="0000FF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18437" name="Rectangle 5"/>
          <p:cNvSpPr/>
          <p:nvPr/>
        </p:nvSpPr>
        <p:spPr>
          <a:xfrm>
            <a:off x="381000" y="1600200"/>
            <a:ext cx="46482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一广泛的浏览式的读书方法。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鲁迅说：书在手头，不管它是什么，总拿来翻一下，或看序目，或读几叶内容，不费力，不劳神，往往在看非看不可的书籍觉得疲劳后，拿来消遣。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</a:pP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Picture 2" descr="wuhoucizugelia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0" y="1447800"/>
            <a:ext cx="4038600" cy="4735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Rectangle 3"/>
          <p:cNvSpPr/>
          <p:nvPr/>
        </p:nvSpPr>
        <p:spPr>
          <a:xfrm>
            <a:off x="685800" y="350838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algn="ctr"/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诸葛亮的读书方法</a:t>
            </a:r>
            <a:endParaRPr lang="zh-CN" altLang="en-US" sz="4400" b="1" dirty="0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sp>
        <p:nvSpPr>
          <p:cNvPr id="19460" name="Rectangle 4"/>
          <p:cNvSpPr/>
          <p:nvPr/>
        </p:nvSpPr>
        <p:spPr>
          <a:xfrm>
            <a:off x="457200" y="1676400"/>
            <a:ext cx="38100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>
              <a:spcBef>
                <a:spcPct val="20000"/>
              </a:spcBef>
            </a:pPr>
            <a:r>
              <a:rPr lang="en-US" altLang="zh-CN" sz="2800"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诸葛亮与徐庶、石广元、孟公威等一道游学读书，</a:t>
            </a: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“三人务于精熟，而亮独观其大略”。</a:t>
            </a:r>
            <a:endParaRPr lang="zh-CN" altLang="en-US" sz="4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9460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1" name="Rectangle 3"/>
          <p:cNvSpPr/>
          <p:nvPr/>
        </p:nvSpPr>
        <p:spPr>
          <a:xfrm>
            <a:off x="609600" y="14478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algn="ctr"/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宋代理学家陆象山语录</a:t>
            </a:r>
            <a:endParaRPr lang="zh-CN" altLang="en-US" sz="4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12" name="Text Box 4"/>
          <p:cNvSpPr txBox="1"/>
          <p:nvPr/>
        </p:nvSpPr>
        <p:spPr>
          <a:xfrm>
            <a:off x="762000" y="3124200"/>
            <a:ext cx="78486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4000">
                <a:latin typeface="Times New Roman" panose="02020603050405020304" pitchFamily="18" charset="0"/>
                <a:ea typeface="华文新魏" panose="02010800040101010101" pitchFamily="2" charset="-122"/>
              </a:rPr>
              <a:t>        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读书且平平读，未晓处且放过，不必太滞。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174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700" name="Text Box 4"/>
          <p:cNvSpPr txBox="1"/>
          <p:nvPr/>
        </p:nvSpPr>
        <p:spPr>
          <a:xfrm>
            <a:off x="827088" y="404813"/>
            <a:ext cx="7705725" cy="210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2800" b="1">
                <a:solidFill>
                  <a:srgbClr val="33CC33"/>
                </a:solidFill>
                <a:latin typeface="Times New Roman" panose="02020603050405020304" pitchFamily="18" charset="0"/>
                <a:ea typeface="华文细黑" panose="02010600040101010101" pitchFamily="2" charset="-122"/>
              </a:rPr>
              <a:t>       </a:t>
            </a:r>
            <a:r>
              <a:rPr lang="zh-CN" altLang="en-US" sz="4400" b="1" dirty="0">
                <a:solidFill>
                  <a:srgbClr val="FF00FF"/>
                </a:solidFill>
                <a:latin typeface="Times New Roman" panose="02020603050405020304" pitchFamily="18" charset="0"/>
                <a:ea typeface="华文细黑" panose="02010600040101010101" pitchFamily="2" charset="-122"/>
              </a:rPr>
              <a:t>学习</a:t>
            </a:r>
            <a:r>
              <a:rPr lang="en-US" altLang="zh-CN" sz="4400" b="1">
                <a:solidFill>
                  <a:srgbClr val="FF00FF"/>
                </a:solidFill>
                <a:latin typeface="Times New Roman" panose="02020603050405020304" pitchFamily="18" charset="0"/>
                <a:ea typeface="华文细黑" panose="02010600040101010101" pitchFamily="2" charset="-122"/>
              </a:rPr>
              <a:t>《</a:t>
            </a:r>
            <a:r>
              <a:rPr lang="zh-CN" altLang="en-US" sz="4400" b="1" dirty="0">
                <a:solidFill>
                  <a:srgbClr val="FF00FF"/>
                </a:solidFill>
                <a:latin typeface="Times New Roman" panose="02020603050405020304" pitchFamily="18" charset="0"/>
                <a:ea typeface="华文细黑" panose="02010600040101010101" pitchFamily="2" charset="-122"/>
              </a:rPr>
              <a:t>不求甚解</a:t>
            </a:r>
            <a:r>
              <a:rPr lang="en-US" altLang="zh-CN" sz="4400" b="1">
                <a:solidFill>
                  <a:srgbClr val="FF00FF"/>
                </a:solidFill>
                <a:latin typeface="Times New Roman" panose="02020603050405020304" pitchFamily="18" charset="0"/>
                <a:ea typeface="华文细黑" panose="02010600040101010101" pitchFamily="2" charset="-122"/>
              </a:rPr>
              <a:t>》</a:t>
            </a:r>
            <a:r>
              <a:rPr lang="zh-CN" altLang="en-US" sz="4400" b="1" dirty="0">
                <a:solidFill>
                  <a:srgbClr val="FF00FF"/>
                </a:solidFill>
                <a:latin typeface="Times New Roman" panose="02020603050405020304" pitchFamily="18" charset="0"/>
                <a:ea typeface="华文细黑" panose="02010600040101010101" pitchFamily="2" charset="-122"/>
              </a:rPr>
              <a:t>的写法，对下列成语进行辩证分析，运用求异思维，口述新的立意。</a:t>
            </a:r>
            <a:endParaRPr lang="zh-CN" altLang="en-US" sz="4400" b="1" dirty="0">
              <a:solidFill>
                <a:srgbClr val="FF00FF"/>
              </a:solidFill>
              <a:latin typeface="Times New Roman" panose="02020603050405020304" pitchFamily="18" charset="0"/>
              <a:ea typeface="华文细黑" panose="02010600040101010101" pitchFamily="2" charset="-122"/>
            </a:endParaRPr>
          </a:p>
        </p:txBody>
      </p:sp>
      <p:sp>
        <p:nvSpPr>
          <p:cNvPr id="29701" name="Text Box 5"/>
          <p:cNvSpPr txBox="1"/>
          <p:nvPr/>
        </p:nvSpPr>
        <p:spPr>
          <a:xfrm>
            <a:off x="1619250" y="2565400"/>
            <a:ext cx="5060950" cy="37512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4800" b="1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①</a:t>
            </a:r>
            <a:r>
              <a:rPr lang="en-US" altLang="zh-CN" sz="4800" b="1">
                <a:solidFill>
                  <a:srgbClr val="FF0066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“</a:t>
            </a:r>
            <a:r>
              <a:rPr lang="zh-CN" altLang="en-US" sz="4800" b="1" dirty="0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见风使舵</a:t>
            </a:r>
            <a:r>
              <a:rPr lang="zh-CN" altLang="en-US" sz="4800" b="1" dirty="0">
                <a:solidFill>
                  <a:srgbClr val="FF0066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”</a:t>
            </a:r>
            <a:r>
              <a:rPr lang="zh-CN" altLang="en-US" sz="4800" b="1" dirty="0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新解</a:t>
            </a:r>
            <a:endParaRPr lang="zh-CN" altLang="en-US" sz="4800" b="1" dirty="0">
              <a:solidFill>
                <a:srgbClr val="FF0066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lvl="0"/>
            <a:r>
              <a:rPr lang="zh-CN" altLang="en-US" sz="4800" b="1" dirty="0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</a:t>
            </a:r>
            <a:endParaRPr lang="zh-CN" altLang="en-US" sz="4800" b="1" dirty="0">
              <a:solidFill>
                <a:srgbClr val="FF0066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lvl="0"/>
            <a:r>
              <a:rPr lang="zh-CN" altLang="en-US" sz="4800" b="1" dirty="0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②</a:t>
            </a:r>
            <a:r>
              <a:rPr lang="zh-CN" altLang="en-US" sz="4800" b="1" dirty="0">
                <a:solidFill>
                  <a:srgbClr val="FF0066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“</a:t>
            </a:r>
            <a:r>
              <a:rPr lang="zh-CN" altLang="en-US" sz="4800" b="1" dirty="0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班门弄斧</a:t>
            </a:r>
            <a:r>
              <a:rPr lang="zh-CN" altLang="en-US" sz="4800" b="1" dirty="0">
                <a:solidFill>
                  <a:srgbClr val="FF0066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”</a:t>
            </a:r>
            <a:r>
              <a:rPr lang="zh-CN" altLang="en-US" sz="4800" b="1" dirty="0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辩</a:t>
            </a:r>
            <a:endParaRPr lang="zh-CN" altLang="en-US" sz="4800" b="1" dirty="0">
              <a:solidFill>
                <a:srgbClr val="FF0066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lvl="0"/>
            <a:endParaRPr lang="zh-CN" altLang="en-US" sz="4800" b="1" dirty="0">
              <a:solidFill>
                <a:srgbClr val="FF0066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lvl="0"/>
            <a:r>
              <a:rPr lang="zh-CN" altLang="en-US" sz="4800" b="1" dirty="0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③</a:t>
            </a:r>
            <a:r>
              <a:rPr lang="zh-CN" altLang="en-US" sz="4800" b="1" dirty="0">
                <a:solidFill>
                  <a:srgbClr val="FF0066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“</a:t>
            </a:r>
            <a:r>
              <a:rPr lang="zh-CN" altLang="en-US" sz="4800" b="1" dirty="0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滥竿充数</a:t>
            </a:r>
            <a:r>
              <a:rPr lang="zh-CN" altLang="en-US" sz="4800" b="1" dirty="0">
                <a:solidFill>
                  <a:srgbClr val="FF0066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”</a:t>
            </a:r>
            <a:r>
              <a:rPr lang="zh-CN" altLang="en-US" sz="4800" b="1" dirty="0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辩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 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  <p:bldP spid="2970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4" name="Text Box 4"/>
          <p:cNvSpPr txBox="1"/>
          <p:nvPr/>
        </p:nvSpPr>
        <p:spPr>
          <a:xfrm>
            <a:off x="363538" y="1554163"/>
            <a:ext cx="733425" cy="1444625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p>
            <a:pPr lvl="0"/>
            <a:r>
              <a:rPr lang="zh-CN" altLang="en-US" sz="36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谈读书</a:t>
            </a:r>
            <a:endParaRPr lang="zh-CN" altLang="en-US" sz="3600" b="1" dirty="0">
              <a:solidFill>
                <a:srgbClr val="FF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25" name="AutoShape 5"/>
          <p:cNvSpPr/>
          <p:nvPr/>
        </p:nvSpPr>
        <p:spPr>
          <a:xfrm>
            <a:off x="1219200" y="1219200"/>
            <a:ext cx="76200" cy="1828800"/>
          </a:xfrm>
          <a:prstGeom prst="leftBrace">
            <a:avLst>
              <a:gd name="adj1" fmla="val 200000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26" name="Text Box 6"/>
          <p:cNvSpPr txBox="1"/>
          <p:nvPr/>
        </p:nvSpPr>
        <p:spPr>
          <a:xfrm>
            <a:off x="1355725" y="1111250"/>
            <a:ext cx="2684463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读书的正确目的</a:t>
            </a:r>
            <a:endParaRPr lang="zh-CN" altLang="en-US" sz="28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27" name="Text Box 7"/>
          <p:cNvSpPr txBox="1"/>
          <p:nvPr/>
        </p:nvSpPr>
        <p:spPr>
          <a:xfrm>
            <a:off x="1355725" y="1797050"/>
            <a:ext cx="1970088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读书的方法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28" name="Text Box 8"/>
          <p:cNvSpPr txBox="1"/>
          <p:nvPr/>
        </p:nvSpPr>
        <p:spPr>
          <a:xfrm>
            <a:off x="1355725" y="2559050"/>
            <a:ext cx="1970088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读书的作用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29" name="AutoShape 9"/>
          <p:cNvSpPr/>
          <p:nvPr/>
        </p:nvSpPr>
        <p:spPr>
          <a:xfrm>
            <a:off x="4114800" y="1295400"/>
            <a:ext cx="76200" cy="1600200"/>
          </a:xfrm>
          <a:prstGeom prst="rightBrace">
            <a:avLst>
              <a:gd name="adj1" fmla="val 175000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30" name="AutoShape 10"/>
          <p:cNvSpPr/>
          <p:nvPr/>
        </p:nvSpPr>
        <p:spPr>
          <a:xfrm>
            <a:off x="5562600" y="1295400"/>
            <a:ext cx="76200" cy="1676400"/>
          </a:xfrm>
          <a:prstGeom prst="leftBrace">
            <a:avLst>
              <a:gd name="adj1" fmla="val 183129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31" name="Text Box 11"/>
          <p:cNvSpPr txBox="1"/>
          <p:nvPr/>
        </p:nvSpPr>
        <p:spPr>
          <a:xfrm>
            <a:off x="5715000" y="1219200"/>
            <a:ext cx="161290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对比论证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32" name="Text Box 12"/>
          <p:cNvSpPr txBox="1"/>
          <p:nvPr/>
        </p:nvSpPr>
        <p:spPr>
          <a:xfrm>
            <a:off x="5715000" y="1828800"/>
            <a:ext cx="161290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2800" b="1" dirty="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比喻论证</a:t>
            </a:r>
            <a:endParaRPr lang="zh-CN" altLang="en-US" sz="2800" b="1" dirty="0">
              <a:solidFill>
                <a:srgbClr val="FF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33" name="Text Box 13"/>
          <p:cNvSpPr txBox="1"/>
          <p:nvPr/>
        </p:nvSpPr>
        <p:spPr>
          <a:xfrm>
            <a:off x="5715000" y="2438400"/>
            <a:ext cx="161290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归纳论证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34" name="Text Box 14"/>
          <p:cNvSpPr txBox="1"/>
          <p:nvPr/>
        </p:nvSpPr>
        <p:spPr>
          <a:xfrm>
            <a:off x="363538" y="4068763"/>
            <a:ext cx="733425" cy="1895475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p>
            <a:pPr lvl="0"/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不求甚解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35" name="AutoShape 15"/>
          <p:cNvSpPr/>
          <p:nvPr/>
        </p:nvSpPr>
        <p:spPr>
          <a:xfrm>
            <a:off x="1219200" y="3581400"/>
            <a:ext cx="76200" cy="2514600"/>
          </a:xfrm>
          <a:prstGeom prst="leftBrace">
            <a:avLst>
              <a:gd name="adj1" fmla="val 275000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36" name="Text Box 16"/>
          <p:cNvSpPr txBox="1"/>
          <p:nvPr/>
        </p:nvSpPr>
        <p:spPr>
          <a:xfrm>
            <a:off x="1524000" y="3429000"/>
            <a:ext cx="1255713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树靶子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37" name="Text Box 17"/>
          <p:cNvSpPr txBox="1"/>
          <p:nvPr/>
        </p:nvSpPr>
        <p:spPr>
          <a:xfrm>
            <a:off x="1524000" y="3886200"/>
            <a:ext cx="1255713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2800" b="1" dirty="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引出处</a:t>
            </a:r>
            <a:endParaRPr lang="zh-CN" altLang="en-US" sz="2800" b="1" dirty="0">
              <a:solidFill>
                <a:srgbClr val="FF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38" name="Text Box 18"/>
          <p:cNvSpPr txBox="1"/>
          <p:nvPr/>
        </p:nvSpPr>
        <p:spPr>
          <a:xfrm>
            <a:off x="1524000" y="4343400"/>
            <a:ext cx="1255713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释新义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39" name="Text Box 19"/>
          <p:cNvSpPr txBox="1"/>
          <p:nvPr/>
        </p:nvSpPr>
        <p:spPr>
          <a:xfrm>
            <a:off x="1524000" y="4800600"/>
            <a:ext cx="1255713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援例子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40" name="Text Box 20"/>
          <p:cNvSpPr txBox="1"/>
          <p:nvPr/>
        </p:nvSpPr>
        <p:spPr>
          <a:xfrm>
            <a:off x="1524000" y="5181600"/>
            <a:ext cx="1255713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引语录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41" name="Text Box 21"/>
          <p:cNvSpPr txBox="1"/>
          <p:nvPr/>
        </p:nvSpPr>
        <p:spPr>
          <a:xfrm>
            <a:off x="1508125" y="5683250"/>
            <a:ext cx="1255713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结上文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42" name="AutoShape 22"/>
          <p:cNvSpPr/>
          <p:nvPr/>
        </p:nvSpPr>
        <p:spPr>
          <a:xfrm>
            <a:off x="3048000" y="3581400"/>
            <a:ext cx="76200" cy="2514600"/>
          </a:xfrm>
          <a:prstGeom prst="rightBrace">
            <a:avLst>
              <a:gd name="adj1" fmla="val 275000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43" name="AutoShape 23"/>
          <p:cNvSpPr/>
          <p:nvPr/>
        </p:nvSpPr>
        <p:spPr>
          <a:xfrm>
            <a:off x="4876800" y="3581400"/>
            <a:ext cx="76200" cy="2514600"/>
          </a:xfrm>
          <a:prstGeom prst="leftBrace">
            <a:avLst>
              <a:gd name="adj1" fmla="val 275000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44" name="Text Box 24"/>
          <p:cNvSpPr txBox="1"/>
          <p:nvPr/>
        </p:nvSpPr>
        <p:spPr>
          <a:xfrm>
            <a:off x="5029200" y="3581400"/>
            <a:ext cx="161290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28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事实论证</a:t>
            </a:r>
            <a:endParaRPr lang="zh-CN" altLang="en-US" sz="2800" b="1" dirty="0">
              <a:solidFill>
                <a:srgbClr val="FF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45" name="Text Box 25"/>
          <p:cNvSpPr txBox="1"/>
          <p:nvPr/>
        </p:nvSpPr>
        <p:spPr>
          <a:xfrm>
            <a:off x="5029200" y="4419600"/>
            <a:ext cx="161290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引用论证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46" name="Text Box 26"/>
          <p:cNvSpPr txBox="1"/>
          <p:nvPr/>
        </p:nvSpPr>
        <p:spPr>
          <a:xfrm>
            <a:off x="5029200" y="5334000"/>
            <a:ext cx="161290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对比论证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47" name="Text Box 27"/>
          <p:cNvSpPr txBox="1"/>
          <p:nvPr/>
        </p:nvSpPr>
        <p:spPr>
          <a:xfrm>
            <a:off x="4267200" y="1676400"/>
            <a:ext cx="1200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4000" b="1" u="sng" dirty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立论</a:t>
            </a:r>
            <a:endParaRPr lang="zh-CN" altLang="en-US" sz="4000" b="1" u="sng" dirty="0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sp>
        <p:nvSpPr>
          <p:cNvPr id="30748" name="Text Box 28"/>
          <p:cNvSpPr txBox="1"/>
          <p:nvPr/>
        </p:nvSpPr>
        <p:spPr>
          <a:xfrm>
            <a:off x="3336925" y="4438650"/>
            <a:ext cx="1200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4000" b="1" u="sng" dirty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驳论</a:t>
            </a:r>
            <a:endParaRPr lang="zh-CN" altLang="en-US" sz="4000" b="1" u="sng" dirty="0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0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0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0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0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0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0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0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  <p:bldP spid="30725" grpId="0" animBg="1"/>
      <p:bldP spid="30726" grpId="0"/>
      <p:bldP spid="30727" grpId="0"/>
      <p:bldP spid="30728" grpId="0"/>
      <p:bldP spid="30729" grpId="0" animBg="1"/>
      <p:bldP spid="30730" grpId="0" animBg="1"/>
      <p:bldP spid="30731" grpId="0"/>
      <p:bldP spid="30732" grpId="0"/>
      <p:bldP spid="30733" grpId="0"/>
      <p:bldP spid="30734" grpId="0"/>
      <p:bldP spid="30735" grpId="0" animBg="1"/>
      <p:bldP spid="30736" grpId="0"/>
      <p:bldP spid="30737" grpId="0"/>
      <p:bldP spid="30738" grpId="0"/>
      <p:bldP spid="30739" grpId="0"/>
      <p:bldP spid="30740" grpId="0"/>
      <p:bldP spid="30741" grpId="0"/>
      <p:bldP spid="30742" grpId="0" animBg="1"/>
      <p:bldP spid="30743" grpId="0" animBg="1"/>
      <p:bldP spid="30744" grpId="0"/>
      <p:bldP spid="30745" grpId="0"/>
      <p:bldP spid="30746" grpId="0"/>
      <p:bldP spid="30747" grpId="0"/>
      <p:bldP spid="307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Text Box 2"/>
          <p:cNvSpPr txBox="1"/>
          <p:nvPr/>
        </p:nvSpPr>
        <p:spPr>
          <a:xfrm>
            <a:off x="311150" y="533400"/>
            <a:ext cx="8661400" cy="36909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给下列生字注音：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endParaRPr lang="zh-CN" altLang="en-US" sz="2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怡（       ）情   统筹（       ）  藻（      ）饰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endParaRPr lang="zh-CN" altLang="en-US" sz="1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狡黠（        ）  诘（       ）难  要诀（       ）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endParaRPr lang="zh-CN" altLang="en-US" sz="1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蒸馏（        ）  劝诫（        ）  滞（      ）碍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endParaRPr lang="zh-CN" altLang="en-US" sz="1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吹毛求疵（        ）   豁（        ）然贯通 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23" name="Text Box 3"/>
          <p:cNvSpPr txBox="1"/>
          <p:nvPr/>
        </p:nvSpPr>
        <p:spPr>
          <a:xfrm>
            <a:off x="685800" y="5149850"/>
            <a:ext cx="641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嚼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24" name="AutoShape 4"/>
          <p:cNvSpPr/>
          <p:nvPr/>
        </p:nvSpPr>
        <p:spPr>
          <a:xfrm>
            <a:off x="1219200" y="5029200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25" name="Text Box 5"/>
          <p:cNvSpPr txBox="1"/>
          <p:nvPr/>
        </p:nvSpPr>
        <p:spPr>
          <a:xfrm>
            <a:off x="1508125" y="4645025"/>
            <a:ext cx="281940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咀嚼（       ）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26" name="Text Box 6"/>
          <p:cNvSpPr txBox="1"/>
          <p:nvPr/>
        </p:nvSpPr>
        <p:spPr>
          <a:xfrm>
            <a:off x="1431925" y="5635625"/>
            <a:ext cx="3622675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味同嚼蜡（      ）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27" name="Text Box 7"/>
          <p:cNvSpPr txBox="1"/>
          <p:nvPr/>
        </p:nvSpPr>
        <p:spPr>
          <a:xfrm>
            <a:off x="4860925" y="5181600"/>
            <a:ext cx="641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6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好</a:t>
            </a:r>
            <a:endParaRPr lang="zh-CN" altLang="en-US" sz="3600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28" name="AutoShape 8"/>
          <p:cNvSpPr/>
          <p:nvPr/>
        </p:nvSpPr>
        <p:spPr>
          <a:xfrm>
            <a:off x="5410200" y="5029200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29" name="Text Box 9"/>
          <p:cNvSpPr txBox="1"/>
          <p:nvPr/>
        </p:nvSpPr>
        <p:spPr>
          <a:xfrm>
            <a:off x="5699125" y="4721225"/>
            <a:ext cx="3163888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好读书（      ）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30" name="Text Box 10"/>
          <p:cNvSpPr txBox="1"/>
          <p:nvPr/>
        </p:nvSpPr>
        <p:spPr>
          <a:xfrm>
            <a:off x="5715000" y="5635625"/>
            <a:ext cx="3163888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读好书（      ）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32" name="Text Box 12"/>
          <p:cNvSpPr txBox="1"/>
          <p:nvPr/>
        </p:nvSpPr>
        <p:spPr>
          <a:xfrm>
            <a:off x="1365250" y="1339850"/>
            <a:ext cx="5397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600" b="1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yí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33" name="Text Box 13"/>
          <p:cNvSpPr txBox="1"/>
          <p:nvPr/>
        </p:nvSpPr>
        <p:spPr>
          <a:xfrm>
            <a:off x="4572000" y="1339850"/>
            <a:ext cx="11239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600" b="1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chóu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34" name="Text Box 14"/>
          <p:cNvSpPr txBox="1"/>
          <p:nvPr/>
        </p:nvSpPr>
        <p:spPr>
          <a:xfrm>
            <a:off x="7086600" y="1339850"/>
            <a:ext cx="8445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600" b="1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zǎo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35" name="Text Box 15"/>
          <p:cNvSpPr txBox="1"/>
          <p:nvPr/>
        </p:nvSpPr>
        <p:spPr>
          <a:xfrm>
            <a:off x="1847850" y="2101850"/>
            <a:ext cx="768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600" b="1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xiá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36" name="Text Box 16"/>
          <p:cNvSpPr txBox="1"/>
          <p:nvPr/>
        </p:nvSpPr>
        <p:spPr>
          <a:xfrm>
            <a:off x="4311650" y="2101850"/>
            <a:ext cx="6667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600" b="1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jié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37" name="Text Box 17"/>
          <p:cNvSpPr txBox="1"/>
          <p:nvPr/>
        </p:nvSpPr>
        <p:spPr>
          <a:xfrm>
            <a:off x="7604125" y="2025650"/>
            <a:ext cx="7937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600" b="1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jué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38" name="Text Box 18"/>
          <p:cNvSpPr txBox="1"/>
          <p:nvPr/>
        </p:nvSpPr>
        <p:spPr>
          <a:xfrm>
            <a:off x="1847850" y="2863850"/>
            <a:ext cx="6921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600" b="1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liú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39" name="Text Box 19"/>
          <p:cNvSpPr txBox="1"/>
          <p:nvPr/>
        </p:nvSpPr>
        <p:spPr>
          <a:xfrm>
            <a:off x="4768850" y="2787650"/>
            <a:ext cx="6667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600" b="1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jiè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40" name="Text Box 20"/>
          <p:cNvSpPr txBox="1"/>
          <p:nvPr/>
        </p:nvSpPr>
        <p:spPr>
          <a:xfrm>
            <a:off x="7223125" y="2787650"/>
            <a:ext cx="768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600" b="1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zhì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41" name="Text Box 21"/>
          <p:cNvSpPr txBox="1"/>
          <p:nvPr/>
        </p:nvSpPr>
        <p:spPr>
          <a:xfrm>
            <a:off x="2813050" y="3549650"/>
            <a:ext cx="6159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600" b="1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cī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42" name="Text Box 22"/>
          <p:cNvSpPr txBox="1"/>
          <p:nvPr/>
        </p:nvSpPr>
        <p:spPr>
          <a:xfrm>
            <a:off x="5334000" y="3549650"/>
            <a:ext cx="9207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600" b="1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huò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43" name="Text Box 23"/>
          <p:cNvSpPr txBox="1"/>
          <p:nvPr/>
        </p:nvSpPr>
        <p:spPr>
          <a:xfrm>
            <a:off x="2955925" y="4540250"/>
            <a:ext cx="7937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600" b="1" err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jué</a:t>
            </a:r>
            <a:endParaRPr lang="en-US" altLang="zh-CN" sz="3600" b="1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44" name="Text Box 24"/>
          <p:cNvSpPr txBox="1"/>
          <p:nvPr/>
        </p:nvSpPr>
        <p:spPr>
          <a:xfrm>
            <a:off x="3794125" y="5607050"/>
            <a:ext cx="9207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600" b="1" err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jiáo</a:t>
            </a:r>
            <a:endParaRPr lang="en-US" altLang="zh-CN" sz="3600" b="1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45" name="Text Box 25"/>
          <p:cNvSpPr txBox="1"/>
          <p:nvPr/>
        </p:nvSpPr>
        <p:spPr>
          <a:xfrm>
            <a:off x="7543800" y="4692650"/>
            <a:ext cx="895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600" b="1" err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hào</a:t>
            </a:r>
            <a:endParaRPr lang="en-US" altLang="zh-CN" sz="3600" b="1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46" name="Text Box 26"/>
          <p:cNvSpPr txBox="1"/>
          <p:nvPr/>
        </p:nvSpPr>
        <p:spPr>
          <a:xfrm>
            <a:off x="7543800" y="5607050"/>
            <a:ext cx="896938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600" b="1" err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hǎo</a:t>
            </a:r>
            <a:endParaRPr lang="en-US" altLang="zh-CN" sz="3600" b="1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/>
      <p:bldP spid="5124" grpId="0" animBg="1"/>
      <p:bldP spid="5125" grpId="0"/>
      <p:bldP spid="5126" grpId="0"/>
      <p:bldP spid="5127" grpId="0"/>
      <p:bldP spid="5128" grpId="0" animBg="1"/>
      <p:bldP spid="5129" grpId="0"/>
      <p:bldP spid="5130" grpId="0"/>
      <p:bldP spid="5132" grpId="0"/>
      <p:bldP spid="5133" grpId="0"/>
      <p:bldP spid="5134" grpId="0"/>
      <p:bldP spid="5135" grpId="0"/>
      <p:bldP spid="5136" grpId="0"/>
      <p:bldP spid="5137" grpId="0"/>
      <p:bldP spid="5138" grpId="0"/>
      <p:bldP spid="5139" grpId="0"/>
      <p:bldP spid="5140" grpId="0"/>
      <p:bldP spid="5141" grpId="0"/>
      <p:bldP spid="5142" grpId="0"/>
      <p:bldP spid="5143" grpId="0"/>
      <p:bldP spid="5144" grpId="0"/>
      <p:bldP spid="5145" grpId="0"/>
      <p:bldP spid="51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7" name="Text Box 3"/>
          <p:cNvSpPr txBox="1"/>
          <p:nvPr/>
        </p:nvSpPr>
        <p:spPr>
          <a:xfrm>
            <a:off x="228600" y="473075"/>
            <a:ext cx="4587875" cy="5767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endParaRPr lang="en-US" altLang="zh-CN" sz="36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endParaRPr lang="en-US" altLang="zh-CN" sz="120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怡情：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文采藻饰：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诘难：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寻章摘句：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味同嚼蜡：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滞碍：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吹毛求疵：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要诀：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172" name="WordArt 4"/>
          <p:cNvSpPr>
            <a:spLocks noTextEdit="1"/>
          </p:cNvSpPr>
          <p:nvPr/>
        </p:nvSpPr>
        <p:spPr>
          <a:xfrm>
            <a:off x="457200" y="0"/>
            <a:ext cx="3810000" cy="1143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45514"/>
              </a:avLst>
            </a:prstTxWarp>
            <a:normAutofit/>
          </a:bodyPr>
          <a:p>
            <a:pPr algn="ctr"/>
            <a:r>
              <a:rPr lang="zh-CN" altLang="en-US" sz="4800" b="1">
                <a:ln w="9525" cap="flat" cmpd="sng">
                  <a:solidFill>
                    <a:srgbClr val="FF66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解释下列词语</a:t>
            </a:r>
            <a:endParaRPr lang="zh-CN" altLang="en-US" sz="4800" b="1">
              <a:ln w="9525" cap="flat" cmpd="sng">
                <a:solidFill>
                  <a:srgbClr val="FF66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49" name="Text Box 5"/>
          <p:cNvSpPr txBox="1"/>
          <p:nvPr/>
        </p:nvSpPr>
        <p:spPr>
          <a:xfrm>
            <a:off x="1524000" y="1187450"/>
            <a:ext cx="2936875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使心情愉快。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0" name="Text Box 6"/>
          <p:cNvSpPr txBox="1"/>
          <p:nvPr/>
        </p:nvSpPr>
        <p:spPr>
          <a:xfrm>
            <a:off x="2438400" y="1720850"/>
            <a:ext cx="568960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6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修饰文词，使之富有文采。</a:t>
            </a:r>
            <a:endParaRPr lang="zh-CN" altLang="en-US" sz="3600" b="1" dirty="0">
              <a:solidFill>
                <a:srgbClr val="FF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1" name="Text Box 7"/>
          <p:cNvSpPr txBox="1"/>
          <p:nvPr/>
        </p:nvSpPr>
        <p:spPr>
          <a:xfrm>
            <a:off x="1524000" y="2330450"/>
            <a:ext cx="3051175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600" b="1" dirty="0">
                <a:solidFill>
                  <a:srgbClr val="00CC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诘问，为难。 </a:t>
            </a:r>
            <a:endParaRPr lang="zh-CN" altLang="en-US" sz="3600" b="1" dirty="0">
              <a:solidFill>
                <a:srgbClr val="00CC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2" name="Text Box 8"/>
          <p:cNvSpPr txBox="1"/>
          <p:nvPr/>
        </p:nvSpPr>
        <p:spPr>
          <a:xfrm>
            <a:off x="2514600" y="2884488"/>
            <a:ext cx="6127750" cy="11906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搜寻、摘取文章的片断语词。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  <a:p>
            <a:pPr lvl="0"/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指读书局限于文字的推求。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sp>
        <p:nvSpPr>
          <p:cNvPr id="6153" name="Text Box 9"/>
          <p:cNvSpPr txBox="1"/>
          <p:nvPr/>
        </p:nvSpPr>
        <p:spPr>
          <a:xfrm>
            <a:off x="2438400" y="3930650"/>
            <a:ext cx="6148388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形容写文章或说话枯燥无味。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4" name="Text Box 10"/>
          <p:cNvSpPr txBox="1"/>
          <p:nvPr/>
        </p:nvSpPr>
        <p:spPr>
          <a:xfrm>
            <a:off x="1447800" y="4495800"/>
            <a:ext cx="201930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600" b="1" dirty="0">
                <a:solidFill>
                  <a:srgbClr val="FF66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不通畅。</a:t>
            </a:r>
            <a:endParaRPr lang="zh-CN" altLang="en-US" sz="3600" b="1" dirty="0">
              <a:solidFill>
                <a:srgbClr val="FF66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5" name="Text Box 11"/>
          <p:cNvSpPr txBox="1"/>
          <p:nvPr/>
        </p:nvSpPr>
        <p:spPr>
          <a:xfrm>
            <a:off x="2438400" y="5045075"/>
            <a:ext cx="6705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这里指细致到烦琐、挑剔的地步。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6156" name="Text Box 12"/>
          <p:cNvSpPr txBox="1"/>
          <p:nvPr/>
        </p:nvSpPr>
        <p:spPr>
          <a:xfrm>
            <a:off x="1524000" y="5607050"/>
            <a:ext cx="2936875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重要的诀窍。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49" grpId="0"/>
      <p:bldP spid="6150" grpId="0"/>
      <p:bldP spid="6151" grpId="0"/>
      <p:bldP spid="6152" grpId="0"/>
      <p:bldP spid="6153" grpId="0"/>
      <p:bldP spid="6154" grpId="0"/>
      <p:bldP spid="6155" grpId="0"/>
      <p:bldP spid="61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9" name="Text Box 3"/>
          <p:cNvSpPr txBox="1"/>
          <p:nvPr/>
        </p:nvSpPr>
        <p:spPr>
          <a:xfrm>
            <a:off x="517525" y="168275"/>
            <a:ext cx="7065963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600" b="1" dirty="0">
                <a:solidFill>
                  <a:srgbClr val="FF0066"/>
                </a:solidFill>
                <a:latin typeface="Times New Roman" panose="02020603050405020304" pitchFamily="18" charset="0"/>
                <a:ea typeface="幼圆" panose="02010509060101010101" pitchFamily="49" charset="-122"/>
              </a:rPr>
              <a:t>学习论证方法，体味其表达效果。</a:t>
            </a:r>
            <a:endParaRPr lang="zh-CN" altLang="en-US" sz="3600" b="1" dirty="0">
              <a:solidFill>
                <a:srgbClr val="FF0066"/>
              </a:solidFill>
              <a:latin typeface="Times New Roman" panose="02020603050405020304" pitchFamily="18" charset="0"/>
              <a:ea typeface="幼圆" panose="02010509060101010101" pitchFamily="49" charset="-122"/>
            </a:endParaRPr>
          </a:p>
        </p:txBody>
      </p:sp>
      <p:sp>
        <p:nvSpPr>
          <p:cNvPr id="14340" name="Text Box 4"/>
          <p:cNvSpPr txBox="1"/>
          <p:nvPr/>
        </p:nvSpPr>
        <p:spPr>
          <a:xfrm>
            <a:off x="304800" y="990600"/>
            <a:ext cx="8534400" cy="5461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揣摩文中的这几段文字，说说它们的观点是什么，又是怎样阐述这些观点的。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、从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“</a:t>
            </a:r>
            <a:r>
              <a:rPr lang="zh-CN" altLang="en-US" sz="36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读史使人明智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”</a:t>
            </a:r>
            <a:r>
              <a:rPr lang="zh-CN" altLang="en-US" sz="36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到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“</a:t>
            </a:r>
            <a:r>
              <a:rPr lang="zh-CN" altLang="en-US" sz="36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皆成性格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”</a:t>
            </a:r>
            <a:r>
              <a:rPr lang="zh-CN" altLang="en-US" sz="36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en-US" sz="3600" b="1" dirty="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、从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“</a:t>
            </a:r>
            <a:r>
              <a:rPr lang="zh-CN" altLang="en-US" sz="36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人之才智但有滞碍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”</a:t>
            </a:r>
            <a:r>
              <a:rPr lang="zh-CN" altLang="en-US" sz="36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到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“</a:t>
            </a:r>
            <a:r>
              <a:rPr lang="zh-CN" altLang="en-US" sz="36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皆有特药可医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”</a:t>
            </a:r>
            <a:r>
              <a:rPr lang="zh-CN" altLang="en-US" sz="36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en-US" sz="3600" b="1" dirty="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、从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“</a:t>
            </a:r>
            <a:r>
              <a:rPr lang="zh-CN" altLang="en-US" sz="36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读书补天然之不足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”</a:t>
            </a:r>
            <a:r>
              <a:rPr lang="zh-CN" altLang="en-US" sz="36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到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“</a:t>
            </a:r>
            <a:r>
              <a:rPr lang="zh-CN" altLang="en-US" sz="36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读书然后知如何修剪移接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”</a:t>
            </a:r>
            <a:r>
              <a:rPr lang="zh-CN" altLang="en-US" sz="36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en-US" sz="3600" b="1" dirty="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、从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“</a:t>
            </a:r>
            <a:r>
              <a:rPr lang="zh-CN" altLang="en-US" sz="36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书亦可请人代读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”</a:t>
            </a:r>
            <a:r>
              <a:rPr lang="zh-CN" altLang="en-US" sz="36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到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“</a:t>
            </a:r>
            <a:r>
              <a:rPr lang="zh-CN" altLang="en-US" sz="36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味同嚼蜡矣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”</a:t>
            </a:r>
            <a:r>
              <a:rPr lang="zh-CN" altLang="en-US" sz="36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en-US" sz="3600" b="1" dirty="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7" name="WordArt 3"/>
          <p:cNvSpPr>
            <a:spLocks noTextEdit="1"/>
          </p:cNvSpPr>
          <p:nvPr/>
        </p:nvSpPr>
        <p:spPr>
          <a:xfrm>
            <a:off x="685800" y="0"/>
            <a:ext cx="2314575" cy="10160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18750"/>
              </a:avLst>
            </a:prstTxWarp>
            <a:normAutofit/>
            <a:scene3d>
              <a:camera prst="legacyObliqueTopLeft">
                <a:rot lat="0" lon="0" rev="0"/>
              </a:camera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p>
            <a:pPr algn="ctr"/>
            <a:r>
              <a:rPr lang="zh-CN" altLang="en-US" sz="6000" b="1"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明确：</a:t>
            </a:r>
            <a:endParaRPr lang="zh-CN" altLang="en-US" sz="6000" b="1"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64" name="Text Box 4"/>
          <p:cNvSpPr txBox="1"/>
          <p:nvPr/>
        </p:nvSpPr>
        <p:spPr>
          <a:xfrm>
            <a:off x="533400" y="1143000"/>
            <a:ext cx="7620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、观点：读书能够塑造人的性格。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65" name="Text Box 5"/>
          <p:cNvSpPr txBox="1"/>
          <p:nvPr/>
        </p:nvSpPr>
        <p:spPr>
          <a:xfrm>
            <a:off x="533400" y="1676400"/>
            <a:ext cx="81534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用归纳法证明观点。先列举六门学科的作用，最后加以归纳。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sp>
        <p:nvSpPr>
          <p:cNvPr id="15366" name="Text Box 6"/>
          <p:cNvSpPr txBox="1"/>
          <p:nvPr/>
        </p:nvSpPr>
        <p:spPr>
          <a:xfrm>
            <a:off x="609600" y="2667000"/>
            <a:ext cx="7543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、观点：读书能够弥补人精神上的缺陷。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67" name="Text Box 7"/>
          <p:cNvSpPr txBox="1"/>
          <p:nvPr/>
        </p:nvSpPr>
        <p:spPr>
          <a:xfrm>
            <a:off x="323850" y="3284538"/>
            <a:ext cx="39687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2800" b="1" dirty="0">
                <a:solidFill>
                  <a:srgbClr val="FF0066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用比喻论证、举例论证。</a:t>
            </a:r>
            <a:endParaRPr lang="zh-CN" altLang="en-US" sz="2800" b="1" dirty="0">
              <a:solidFill>
                <a:srgbClr val="FF0066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sp>
        <p:nvSpPr>
          <p:cNvPr id="15368" name="Text Box 8"/>
          <p:cNvSpPr txBox="1"/>
          <p:nvPr/>
        </p:nvSpPr>
        <p:spPr>
          <a:xfrm>
            <a:off x="4419600" y="2133600"/>
            <a:ext cx="304165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作用：使人信服。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69" name="Text Box 9"/>
          <p:cNvSpPr txBox="1"/>
          <p:nvPr/>
        </p:nvSpPr>
        <p:spPr>
          <a:xfrm>
            <a:off x="395288" y="3284538"/>
            <a:ext cx="82296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                                         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作用：使论说的道理通俗易懂，并使语言表达生动形象，具体可感。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5370" name="Text Box 10"/>
          <p:cNvSpPr txBox="1"/>
          <p:nvPr/>
        </p:nvSpPr>
        <p:spPr>
          <a:xfrm>
            <a:off x="611188" y="4076700"/>
            <a:ext cx="69151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、观点：读书与经验的作用及关系。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71" name="Text Box 11"/>
          <p:cNvSpPr txBox="1"/>
          <p:nvPr/>
        </p:nvSpPr>
        <p:spPr>
          <a:xfrm>
            <a:off x="669925" y="4532313"/>
            <a:ext cx="3435350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用比喻证明观点。</a:t>
            </a:r>
            <a:endParaRPr lang="zh-CN" altLang="en-US" sz="3200" b="1" dirty="0">
              <a:solidFill>
                <a:srgbClr val="FF0066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sp>
        <p:nvSpPr>
          <p:cNvPr id="15372" name="Text Box 12"/>
          <p:cNvSpPr txBox="1"/>
          <p:nvPr/>
        </p:nvSpPr>
        <p:spPr>
          <a:xfrm>
            <a:off x="533400" y="4953000"/>
            <a:ext cx="8139113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、用比喻的方法从反面强调好书一定要细细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28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揣摩，深入钻研才能读出味道。</a:t>
            </a:r>
            <a:endParaRPr lang="zh-CN" altLang="en-US" sz="2800" b="1" dirty="0">
              <a:solidFill>
                <a:srgbClr val="FF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7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5" grpId="0"/>
      <p:bldP spid="15366" grpId="0"/>
      <p:bldP spid="15367" grpId="0"/>
      <p:bldP spid="15368" grpId="0"/>
      <p:bldP spid="15369" grpId="0"/>
      <p:bldP spid="15370" grpId="0"/>
      <p:bldP spid="15371" grpId="0"/>
      <p:bldP spid="1537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7" name="Text Box 3"/>
          <p:cNvSpPr txBox="1"/>
          <p:nvPr/>
        </p:nvSpPr>
        <p:spPr>
          <a:xfrm>
            <a:off x="1044575" y="476250"/>
            <a:ext cx="3992563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6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体验反思：</a:t>
            </a:r>
            <a:endParaRPr lang="zh-CN" altLang="en-US" sz="60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88" name="Text Box 4"/>
          <p:cNvSpPr txBox="1"/>
          <p:nvPr/>
        </p:nvSpPr>
        <p:spPr>
          <a:xfrm>
            <a:off x="828675" y="1485900"/>
            <a:ext cx="8150225" cy="4967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4800" b="1">
                <a:latin typeface="Times New Roman" panose="02020603050405020304" pitchFamily="18" charset="0"/>
                <a:ea typeface="华文行楷" panose="02010800040101010101" pitchFamily="2" charset="-122"/>
              </a:rPr>
              <a:t>     </a:t>
            </a:r>
            <a:r>
              <a:rPr lang="en-US" altLang="zh-CN" sz="8000" b="1">
                <a:latin typeface="Times New Roman" panose="02020603050405020304" pitchFamily="18" charset="0"/>
                <a:ea typeface="华文行楷" panose="02010800040101010101" pitchFamily="2" charset="-122"/>
              </a:rPr>
              <a:t>  </a:t>
            </a:r>
            <a:r>
              <a:rPr lang="zh-CN" altLang="en-US" sz="80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对于作者的读书观，你如何评价？请谈谈你的认识和感受。</a:t>
            </a:r>
            <a:endParaRPr lang="zh-CN" altLang="en-US" sz="8000" b="1" dirty="0"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9" name="Text Box 1027"/>
          <p:cNvSpPr txBox="1"/>
          <p:nvPr/>
        </p:nvSpPr>
        <p:spPr>
          <a:xfrm>
            <a:off x="517525" y="141288"/>
            <a:ext cx="690880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4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关于读书方面的名言警句：</a:t>
            </a:r>
            <a:endParaRPr lang="zh-CN" altLang="en-US" sz="4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00" name="Text Box 1028"/>
          <p:cNvSpPr txBox="1"/>
          <p:nvPr/>
        </p:nvSpPr>
        <p:spPr>
          <a:xfrm>
            <a:off x="685800" y="1066800"/>
            <a:ext cx="36131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腹有诗书气自华 </a:t>
            </a:r>
            <a:endParaRPr lang="zh-CN" altLang="en-US" sz="36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101" name="Text Box 1029"/>
          <p:cNvSpPr txBox="1"/>
          <p:nvPr/>
        </p:nvSpPr>
        <p:spPr>
          <a:xfrm>
            <a:off x="0" y="1905000"/>
            <a:ext cx="8743950" cy="1066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好（</a:t>
            </a:r>
            <a:r>
              <a:rPr lang="en-US" altLang="zh-CN" sz="3200" b="1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hǎo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）读书时不好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en-US" altLang="zh-CN" sz="3200" b="1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hào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读书，好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en-US" altLang="zh-CN" sz="3200" b="1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hào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书时不好（</a:t>
            </a:r>
            <a:r>
              <a:rPr lang="en-US" altLang="zh-CN" sz="3200" b="1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hǎo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）读书。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02" name="Text Box 1030"/>
          <p:cNvSpPr txBox="1"/>
          <p:nvPr/>
        </p:nvSpPr>
        <p:spPr>
          <a:xfrm>
            <a:off x="533400" y="3048000"/>
            <a:ext cx="76009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6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书山有路勤为径，学海无涯苦作舟。</a:t>
            </a:r>
            <a:r>
              <a:rPr lang="zh-CN" altLang="en-US" sz="32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32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03" name="Text Box 1031"/>
          <p:cNvSpPr txBox="1"/>
          <p:nvPr/>
        </p:nvSpPr>
        <p:spPr>
          <a:xfrm>
            <a:off x="609600" y="3810000"/>
            <a:ext cx="51371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读书破万卷，下笔如有神。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04" name="Text Box 1032"/>
          <p:cNvSpPr txBox="1"/>
          <p:nvPr/>
        </p:nvSpPr>
        <p:spPr>
          <a:xfrm>
            <a:off x="762000" y="4495800"/>
            <a:ext cx="43243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读万卷书，行万里路。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05" name="Text Box 1033"/>
          <p:cNvSpPr txBox="1"/>
          <p:nvPr/>
        </p:nvSpPr>
        <p:spPr>
          <a:xfrm>
            <a:off x="762000" y="5153025"/>
            <a:ext cx="8343900" cy="15541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书籍是人类知识的总结，书籍是全世界的营养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品。                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英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莎士比亚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0" grpId="0"/>
      <p:bldP spid="4101" grpId="0"/>
      <p:bldP spid="4102" grpId="0"/>
      <p:bldP spid="4103" grpId="0"/>
      <p:bldP spid="4104" grpId="0"/>
      <p:bldP spid="410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标题 46081"/>
          <p:cNvSpPr>
            <a:spLocks noGrp="1"/>
          </p:cNvSpPr>
          <p:nvPr>
            <p:ph type="title"/>
          </p:nvPr>
        </p:nvSpPr>
        <p:spPr>
          <a:xfrm>
            <a:off x="611188" y="549275"/>
            <a:ext cx="7772400" cy="2735263"/>
          </a:xfrm>
        </p:spPr>
        <p:txBody>
          <a:bodyPr anchor="ctr"/>
          <a:p>
            <a:r>
              <a:rPr lang="zh-CN" altLang="en-US" sz="9600" b="1" dirty="0"/>
              <a:t>不求甚解</a:t>
            </a:r>
            <a:endParaRPr lang="zh-CN" altLang="en-US" sz="9600" b="1" dirty="0"/>
          </a:p>
        </p:txBody>
      </p:sp>
      <p:sp>
        <p:nvSpPr>
          <p:cNvPr id="20482" name="文本占位符 46082"/>
          <p:cNvSpPr>
            <a:spLocks noGrp="1"/>
          </p:cNvSpPr>
          <p:nvPr>
            <p:ph idx="1"/>
          </p:nvPr>
        </p:nvSpPr>
        <p:spPr/>
        <p:txBody>
          <a:bodyPr anchor="t"/>
          <a:p>
            <a:pPr algn="ctr">
              <a:buNone/>
            </a:pPr>
            <a:endParaRPr lang="zh-CN" altLang="en-US" sz="6000" b="1" dirty="0"/>
          </a:p>
          <a:p>
            <a:pPr algn="ctr">
              <a:buNone/>
            </a:pPr>
            <a:endParaRPr lang="zh-CN" altLang="en-US" sz="6000" b="1" dirty="0"/>
          </a:p>
          <a:p>
            <a:pPr algn="ctr">
              <a:buNone/>
            </a:pPr>
            <a:r>
              <a:rPr lang="zh-CN" altLang="en-US" sz="6000" b="1" dirty="0"/>
              <a:t>马南邨</a:t>
            </a:r>
            <a:endParaRPr lang="zh-CN" altLang="en-US" sz="6000" b="1" dirty="0"/>
          </a:p>
        </p:txBody>
      </p:sp>
      <p:sp>
        <p:nvSpPr>
          <p:cNvPr id="20483" name="日期占位符 1"/>
          <p:cNvSpPr/>
          <p:nvPr>
            <p:ph type="dt" sz="half" idx="10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p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20484" name="灯片编号占位符 2"/>
          <p:cNvSpPr/>
          <p:nvPr>
            <p:ph type="sldNum" sz="quarter" idx="12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p>
            <a:pPr algn="r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DOC_GUID" val="{0151df74-f015-47fb-9ba9-6cc5553e4c7b}"/>
</p:tagLst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3200</Words>
  <Application>WPS 演示</Application>
  <PresentationFormat>在屏幕上显示</PresentationFormat>
  <Paragraphs>351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50" baseType="lpstr">
      <vt:lpstr>Arial</vt:lpstr>
      <vt:lpstr>宋体</vt:lpstr>
      <vt:lpstr>Wingdings</vt:lpstr>
      <vt:lpstr>Times New Roman</vt:lpstr>
      <vt:lpstr>Calibri</vt:lpstr>
      <vt:lpstr>华文新魏</vt:lpstr>
      <vt:lpstr>隶书</vt:lpstr>
      <vt:lpstr>华文行楷</vt:lpstr>
      <vt:lpstr>华文中宋</vt:lpstr>
      <vt:lpstr>楷体_GB2312</vt:lpstr>
      <vt:lpstr>新宋体</vt:lpstr>
      <vt:lpstr>微软雅黑</vt:lpstr>
      <vt:lpstr>Arial Unicode MS</vt:lpstr>
      <vt:lpstr>幼圆</vt:lpstr>
      <vt:lpstr>方正舒体</vt:lpstr>
      <vt:lpstr>_x000B__x000C_</vt:lpstr>
      <vt:lpstr>Segoe Print</vt:lpstr>
      <vt:lpstr>Comic Sans MS</vt:lpstr>
      <vt:lpstr>华文隶书</vt:lpstr>
      <vt:lpstr>华文细黑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不求甚解</vt:lpstr>
      <vt:lpstr>PowerPoint 演示文稿</vt:lpstr>
      <vt:lpstr>单元知识专题小结</vt:lpstr>
      <vt:lpstr>PowerPoint 演示文稿</vt:lpstr>
      <vt:lpstr>PowerPoint 演示文稿</vt:lpstr>
      <vt:lpstr>3、批驳的方法</vt:lpstr>
      <vt:lpstr>（2）间接批驳——驳立结合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 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陈泽滨</dc:creator>
  <cp:lastModifiedBy>xgq</cp:lastModifiedBy>
  <cp:revision>51</cp:revision>
  <dcterms:created xsi:type="dcterms:W3CDTF">2005-09-22T07:05:00Z</dcterms:created>
  <dcterms:modified xsi:type="dcterms:W3CDTF">2019-03-20T02:40:52Z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2052-11.1.0.8525</vt:lpwstr>
  </property>
</Properties>
</file>