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5" r:id="rId4"/>
    <p:sldMasterId id="2147483687" r:id="rId5"/>
    <p:sldMasterId id="2147483702" r:id="rId6"/>
    <p:sldMasterId id="2147483717" r:id="rId7"/>
    <p:sldMasterId id="2147483732" r:id="rId8"/>
    <p:sldMasterId id="2147483747" r:id="rId9"/>
    <p:sldMasterId id="2147483762" r:id="rId10"/>
    <p:sldMasterId id="2147483777" r:id="rId11"/>
    <p:sldMasterId id="2147483792" r:id="rId12"/>
  </p:sldMasterIdLst>
  <p:notesMasterIdLst>
    <p:notesMasterId r:id="rId15"/>
  </p:notesMasterIdLst>
  <p:sldIdLst>
    <p:sldId id="256" r:id="rId13"/>
    <p:sldId id="532" r:id="rId14"/>
    <p:sldId id="531" r:id="rId16"/>
    <p:sldId id="271" r:id="rId17"/>
    <p:sldId id="307" r:id="rId18"/>
    <p:sldId id="530" r:id="rId19"/>
    <p:sldId id="474" r:id="rId20"/>
    <p:sldId id="490" r:id="rId21"/>
    <p:sldId id="491" r:id="rId22"/>
    <p:sldId id="533" r:id="rId23"/>
    <p:sldId id="534" r:id="rId24"/>
    <p:sldId id="432" r:id="rId25"/>
    <p:sldId id="492" r:id="rId26"/>
    <p:sldId id="434" r:id="rId27"/>
    <p:sldId id="354" r:id="rId28"/>
    <p:sldId id="493" r:id="rId29"/>
    <p:sldId id="494" r:id="rId30"/>
    <p:sldId id="476" r:id="rId31"/>
    <p:sldId id="435" r:id="rId32"/>
    <p:sldId id="436" r:id="rId33"/>
    <p:sldId id="353" r:id="rId34"/>
    <p:sldId id="458" r:id="rId35"/>
    <p:sldId id="426" r:id="rId36"/>
    <p:sldId id="460" r:id="rId37"/>
    <p:sldId id="459" r:id="rId38"/>
    <p:sldId id="392" r:id="rId39"/>
    <p:sldId id="495" r:id="rId40"/>
    <p:sldId id="496" r:id="rId41"/>
    <p:sldId id="497" r:id="rId42"/>
    <p:sldId id="498" r:id="rId43"/>
    <p:sldId id="499" r:id="rId44"/>
    <p:sldId id="500" r:id="rId45"/>
    <p:sldId id="501" r:id="rId4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y123.Org" initials="S" lastIdx="11" clrIdx="0"/>
  <p:cmAuthor id="2" name="Administra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1434" y="-96"/>
      </p:cViewPr>
      <p:guideLst>
        <p:guide orient="horz" pos="2159"/>
        <p:guide pos="29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0" Type="http://schemas.openxmlformats.org/officeDocument/2006/relationships/commentAuthors" Target="commentAuthors.xml"/><Relationship Id="rId5" Type="http://schemas.openxmlformats.org/officeDocument/2006/relationships/slideMaster" Target="slideMasters/slideMaster4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33.xml"/><Relationship Id="rId45" Type="http://schemas.openxmlformats.org/officeDocument/2006/relationships/slide" Target="slides/slide32.xml"/><Relationship Id="rId44" Type="http://schemas.openxmlformats.org/officeDocument/2006/relationships/slide" Target="slides/slide31.xml"/><Relationship Id="rId43" Type="http://schemas.openxmlformats.org/officeDocument/2006/relationships/slide" Target="slides/slide30.xml"/><Relationship Id="rId42" Type="http://schemas.openxmlformats.org/officeDocument/2006/relationships/slide" Target="slides/slide29.xml"/><Relationship Id="rId41" Type="http://schemas.openxmlformats.org/officeDocument/2006/relationships/slide" Target="slides/slide28.xml"/><Relationship Id="rId40" Type="http://schemas.openxmlformats.org/officeDocument/2006/relationships/slide" Target="slides/slide27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6.xml"/><Relationship Id="rId38" Type="http://schemas.openxmlformats.org/officeDocument/2006/relationships/slide" Target="slides/slide25.xml"/><Relationship Id="rId37" Type="http://schemas.openxmlformats.org/officeDocument/2006/relationships/slide" Target="slides/slide24.xml"/><Relationship Id="rId36" Type="http://schemas.openxmlformats.org/officeDocument/2006/relationships/slide" Target="slides/slide23.xml"/><Relationship Id="rId35" Type="http://schemas.openxmlformats.org/officeDocument/2006/relationships/slide" Target="slides/slide22.xml"/><Relationship Id="rId34" Type="http://schemas.openxmlformats.org/officeDocument/2006/relationships/slide" Target="slides/slide21.xml"/><Relationship Id="rId33" Type="http://schemas.openxmlformats.org/officeDocument/2006/relationships/slide" Target="slides/slide20.xml"/><Relationship Id="rId32" Type="http://schemas.openxmlformats.org/officeDocument/2006/relationships/slide" Target="slides/slide19.xml"/><Relationship Id="rId31" Type="http://schemas.openxmlformats.org/officeDocument/2006/relationships/slide" Target="slides/slide18.xml"/><Relationship Id="rId30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6.xml"/><Relationship Id="rId28" Type="http://schemas.openxmlformats.org/officeDocument/2006/relationships/slide" Target="slides/slide15.xml"/><Relationship Id="rId27" Type="http://schemas.openxmlformats.org/officeDocument/2006/relationships/slide" Target="slides/slide14.xml"/><Relationship Id="rId26" Type="http://schemas.openxmlformats.org/officeDocument/2006/relationships/slide" Target="slides/slide13.xml"/><Relationship Id="rId25" Type="http://schemas.openxmlformats.org/officeDocument/2006/relationships/slide" Target="slides/slide12.xml"/><Relationship Id="rId24" Type="http://schemas.openxmlformats.org/officeDocument/2006/relationships/slide" Target="slides/slide11.xml"/><Relationship Id="rId23" Type="http://schemas.openxmlformats.org/officeDocument/2006/relationships/slide" Target="slides/slide10.xml"/><Relationship Id="rId22" Type="http://schemas.openxmlformats.org/officeDocument/2006/relationships/slide" Target="slides/slide9.xml"/><Relationship Id="rId21" Type="http://schemas.openxmlformats.org/officeDocument/2006/relationships/slide" Target="slides/slide8.xml"/><Relationship Id="rId20" Type="http://schemas.openxmlformats.org/officeDocument/2006/relationships/slide" Target="slides/slide7.xml"/><Relationship Id="rId2" Type="http://schemas.openxmlformats.org/officeDocument/2006/relationships/theme" Target="theme/theme1.xml"/><Relationship Id="rId19" Type="http://schemas.openxmlformats.org/officeDocument/2006/relationships/slide" Target="slides/slide6.xml"/><Relationship Id="rId18" Type="http://schemas.openxmlformats.org/officeDocument/2006/relationships/slide" Target="slides/slide5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2.xml"/><Relationship Id="rId13" Type="http://schemas.openxmlformats.org/officeDocument/2006/relationships/slide" Target="slides/slide1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 dirty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788" name="幻灯片图像占位符 5325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2185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4929" name="幻灯片图像占位符 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2493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3209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ea typeface="宋体" panose="02010600030101010101" pitchFamily="2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>
                <a:ea typeface="宋体" panose="02010600030101010101" pitchFamily="2" charset="-122"/>
              </a:defRPr>
            </a:lvl1pPr>
            <a:lvl2pPr>
              <a:defRPr sz="2100">
                <a:ea typeface="宋体" panose="02010600030101010101" pitchFamily="2" charset="-122"/>
              </a:defRPr>
            </a:lvl2pPr>
            <a:lvl3pPr>
              <a:defRPr sz="1800">
                <a:ea typeface="宋体" panose="02010600030101010101" pitchFamily="2" charset="-122"/>
              </a:defRPr>
            </a:lvl3pPr>
            <a:lvl4pPr>
              <a:defRPr sz="1500">
                <a:ea typeface="宋体" panose="02010600030101010101" pitchFamily="2" charset="-122"/>
              </a:defRPr>
            </a:lvl4pPr>
            <a:lvl5pPr>
              <a:defRPr sz="1500">
                <a:ea typeface="宋体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1" fontAlgn="base" latinLnBrk="0" hangingPunct="1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2.xml"/><Relationship Id="rId16" Type="http://schemas.openxmlformats.org/officeDocument/2006/relationships/theme" Target="../theme/theme10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34.xml"/><Relationship Id="rId13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1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3.xml"/><Relationship Id="rId8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36.xml"/><Relationship Id="rId13" Type="http://schemas.openxmlformats.org/officeDocument/2006/relationships/theme" Target="../theme/theme1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35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6" Type="http://schemas.openxmlformats.org/officeDocument/2006/relationships/theme" Target="../theme/theme4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8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6" Type="http://schemas.openxmlformats.org/officeDocument/2006/relationships/theme" Target="../theme/theme5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6" Type="http://schemas.openxmlformats.org/officeDocument/2006/relationships/theme" Target="../theme/theme6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0.xml"/><Relationship Id="rId16" Type="http://schemas.openxmlformats.org/officeDocument/2006/relationships/theme" Target="../theme/theme7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6" Type="http://schemas.openxmlformats.org/officeDocument/2006/relationships/theme" Target="../theme/theme8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8.xml"/><Relationship Id="rId16" Type="http://schemas.openxmlformats.org/officeDocument/2006/relationships/theme" Target="../theme/theme9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algn="ctr" defTabSz="1219200" rtl="0" fontAlgn="base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fontAlgn="base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fontAlgn="base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fontAlgn="base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fontAlgn="base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fontAlgn="base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8" name="Rectangle 4"/>
          <p:cNvSpPr>
            <a:spLocks noGrp="1"/>
          </p:cNvSpPr>
          <p:nvPr>
            <p:ph type="dt" sz="half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1029" name="Rectangle 5"/>
          <p:cNvSpPr>
            <a:spLocks noGrp="1"/>
          </p:cNvSpPr>
          <p:nvPr>
            <p:ph type="ftr" sz="quarte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defRPr/>
            </a:pPr>
            <a:fld id="{4B973555-42C5-4FC7-A7DC-54206B0F4C39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宋体" panose="02010600030101010101" pitchFamily="2" charset="-122"/>
          <a:ea typeface="微软雅黑" panose="020B050302020402020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微软雅黑" panose="020B0503020204020204" charset="-122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微软雅黑" panose="020B0503020204020204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微软雅黑" panose="020B0503020204020204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微软雅黑" panose="020B0503020204020204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微软雅黑" panose="020B0503020204020204" charset="-122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119810" name="图片 1"/>
          <p:cNvPicPr>
            <a:picLocks noChangeAspect="1"/>
          </p:cNvPicPr>
          <p:nvPr/>
        </p:nvPicPr>
        <p:blipFill>
          <a:blip r:embed="rId1"/>
          <a:srcRect b="7074"/>
          <a:stretch>
            <a:fillRect/>
          </a:stretch>
        </p:blipFill>
        <p:spPr>
          <a:xfrm>
            <a:off x="6350" y="-9525"/>
            <a:ext cx="9240838" cy="691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9811" name="标题 1"/>
          <p:cNvSpPr>
            <a:spLocks noGrp="1"/>
          </p:cNvSpPr>
          <p:nvPr>
            <p:ph type="ctrTitle"/>
          </p:nvPr>
        </p:nvSpPr>
        <p:spPr>
          <a:xfrm>
            <a:off x="1422400" y="142875"/>
            <a:ext cx="6299200" cy="73660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anchor="t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/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18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天下第一楼（节选）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1074" name="文本框 12289"/>
          <p:cNvSpPr txBox="1"/>
          <p:nvPr/>
        </p:nvSpPr>
        <p:spPr>
          <a:xfrm>
            <a:off x="842963" y="19637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1075" name="TextBox 3"/>
          <p:cNvSpPr txBox="1"/>
          <p:nvPr/>
        </p:nvSpPr>
        <p:spPr>
          <a:xfrm>
            <a:off x="604838" y="1257300"/>
            <a:ext cx="7993062" cy="4965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侦缉（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怯懦（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忌讳（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捣蛋（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拾掇（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凄惨（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幌子（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另请高明（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雕梁画栋（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3088" y="1257300"/>
            <a:ext cx="1452562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zhēn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jī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3050" y="1257300"/>
            <a:ext cx="1452563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qiè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nuò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3575" y="2024063"/>
            <a:ext cx="127158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hu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2563" y="2024063"/>
            <a:ext cx="1633537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ǎ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 d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 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3088" y="2974975"/>
            <a:ext cx="1452562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shí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duo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4025" y="2974975"/>
            <a:ext cx="127158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ī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ǎ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3575" y="3789363"/>
            <a:ext cx="163353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hu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ǎ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zi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9225" y="4737100"/>
            <a:ext cx="3444875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q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ǐ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g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 m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í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7650" y="5586413"/>
            <a:ext cx="362743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di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ā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li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hu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</a:t>
            </a:r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ò</a:t>
            </a:r>
            <a:r>
              <a:rPr lang="en-US" altLang="zh-CN" sz="28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4838" y="28575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正音释词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3122" name="TextBox 2"/>
          <p:cNvSpPr txBox="1"/>
          <p:nvPr/>
        </p:nvSpPr>
        <p:spPr>
          <a:xfrm>
            <a:off x="323850" y="136525"/>
            <a:ext cx="8137525" cy="65849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侦缉：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怯懦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endParaRPr lang="zh-CN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忌讳：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endParaRPr lang="zh-CN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拾掇：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凄惨：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咬牙跺脚：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捣蛋：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雕梁画栋：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幌子：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23" name="TextBox 3"/>
          <p:cNvSpPr txBox="1"/>
          <p:nvPr/>
        </p:nvSpPr>
        <p:spPr>
          <a:xfrm>
            <a:off x="323850" y="4225925"/>
            <a:ext cx="21463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另请高明：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6875" y="136525"/>
            <a:ext cx="1970088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侦查缉捕。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0513" y="658813"/>
            <a:ext cx="1970087" cy="520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胆小懦弱。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6375" y="1181100"/>
            <a:ext cx="7199313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由于风俗习惯等，对某些言谈或举动有所顾忌，相沿日久而成为禁忌。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0513" y="2293938"/>
            <a:ext cx="1255712" cy="520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惩治。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6375" y="2879725"/>
            <a:ext cx="1970088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凄凉悲惨。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7100" y="3402013"/>
            <a:ext cx="6264275" cy="9540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一般是用来形容女孩子生气的样子。或是表情比较无可奈何。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7100" y="4287838"/>
            <a:ext cx="6989763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另外请一个较高明的人，意即不想受委托或聘请。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6375" y="4938713"/>
            <a:ext cx="5545138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借端生事，制造麻烦，无理取闹。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03463" y="5461000"/>
            <a:ext cx="5545137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指有彩绘装饰的十分华丽的房屋。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6375" y="6080125"/>
            <a:ext cx="5902325" cy="520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比喻进行某种活动时所假借的名义。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tmFilter="0,0; .5, 1; 1, 1"/>
                                        <p:tgtEl>
                                          <p:spTgt spid="7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" name="Rectangle 5"/>
          <p:cNvSpPr/>
          <p:nvPr/>
        </p:nvSpPr>
        <p:spPr>
          <a:xfrm>
            <a:off x="557213" y="1501775"/>
            <a:ext cx="7951787" cy="1273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快速阅读全文，梳理出主要情节，并用自己的话概括。</a:t>
            </a:r>
            <a:endParaRPr lang="zh-CN" altLang="zh-CN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476250" y="3136900"/>
            <a:ext cx="79502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唐茂昌强行要钱，王子西勉强应对。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6250" y="3952875"/>
            <a:ext cx="7950200" cy="1273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克五以罗大头藏烟土为要挟骗吃喝，遭卢孟实赶出。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5950" y="314325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整体感知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6563" grpId="0" bldLvl="0" animBg="1"/>
      <p:bldP spid="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66563" name="文本框 1"/>
          <p:cNvSpPr txBox="1"/>
          <p:nvPr/>
        </p:nvSpPr>
        <p:spPr>
          <a:xfrm>
            <a:off x="476250" y="1587500"/>
            <a:ext cx="79502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卢孟实处罚不成器小伙计，厚赏成顺。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6250" y="2622550"/>
            <a:ext cx="79502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罗大头自恃烤鸭技艺自大，侮辱卢孟实并撂挑子离开。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6250" y="4635500"/>
            <a:ext cx="7950200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五、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唐茂盛借机要钱，挖走堂头常贵。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  <p:bldP spid="2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6194" name="Rectangle 5"/>
          <p:cNvSpPr/>
          <p:nvPr/>
        </p:nvSpPr>
        <p:spPr>
          <a:xfrm>
            <a:off x="598488" y="325438"/>
            <a:ext cx="8140700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上述情节也正是本文的戏剧冲突，说说这些戏剧冲突是围绕什么展开的。</a:t>
            </a:r>
            <a:endParaRPr lang="zh-CN" altLang="zh-CN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1284288" y="1890713"/>
            <a:ext cx="5999163" cy="584200"/>
          </a:xfrm>
          <a:prstGeom prst="rect">
            <a:avLst/>
          </a:prstGeom>
          <a:solidFill>
            <a:schemeClr val="accent6">
              <a:lumMod val="20000"/>
              <a:lumOff val="80000"/>
              <a:alpha val="71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altLang="zh-CN" sz="3200" b="1" noProof="1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围绕“福聚德”的即将衰落展开</a:t>
            </a:r>
            <a:endParaRPr altLang="zh-CN" sz="3200" b="1" noProof="1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7218" name="Rectangle 5"/>
          <p:cNvSpPr/>
          <p:nvPr/>
        </p:nvSpPr>
        <p:spPr>
          <a:xfrm>
            <a:off x="366713" y="3157538"/>
            <a:ext cx="8410575" cy="1273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文中哪句话最能概括情节？结合课文内容，说说你对福聚的衰落原因的认识。</a:t>
            </a:r>
            <a:endParaRPr lang="zh-CN" altLang="zh-CN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0413" y="4540250"/>
            <a:ext cx="781685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修鼎新的一句话“一个人干，八个人拆”是对情节最好的概括。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  <p:bldP spid="2" grpId="0" bldLvl="0" animBg="1"/>
      <p:bldP spid="1372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14690" name="文本框 2"/>
          <p:cNvSpPr txBox="1"/>
          <p:nvPr/>
        </p:nvSpPr>
        <p:spPr>
          <a:xfrm>
            <a:off x="585788" y="1651000"/>
            <a:ext cx="7972425" cy="42275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从全文来看，唐茂昌与唐茂盛是只知出不知入的二世祖，成心要钱挥霍，且二少爷直接挖走店里的得力助手，这比坐吃山空的后果更加严重；罗大头是烤鸭一把手，克五又知道他藏着土烟，这无疑是罗大头将要出事的信号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 2"/>
          <p:cNvSpPr/>
          <p:nvPr/>
        </p:nvSpPr>
        <p:spPr>
          <a:xfrm>
            <a:off x="398463" y="800100"/>
            <a:ext cx="1323975" cy="762000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原因</a:t>
            </a:r>
            <a:endParaRPr lang="zh-CN" altLang="en-US" sz="3200" b="1" strike="noStrike" noProof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8242" name="文本框 2"/>
          <p:cNvSpPr txBox="1"/>
          <p:nvPr/>
        </p:nvSpPr>
        <p:spPr>
          <a:xfrm>
            <a:off x="414338" y="1316038"/>
            <a:ext cx="4770437" cy="42275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且罗大头自恃烤鸭技艺离去，这对于“福聚德”无疑是有打击力的；此外，连小伙计都不成器；种种迹象，几乎都指向“福聚德”即将衰落。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8243" name="图片 2"/>
          <p:cNvPicPr>
            <a:picLocks noChangeAspect="1"/>
          </p:cNvPicPr>
          <p:nvPr/>
        </p:nvPicPr>
        <p:blipFill>
          <a:blip r:embed="rId1"/>
          <a:srcRect l="16603" b="4655"/>
          <a:stretch>
            <a:fillRect/>
          </a:stretch>
        </p:blipFill>
        <p:spPr>
          <a:xfrm>
            <a:off x="5399088" y="2089150"/>
            <a:ext cx="3128962" cy="2679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9266" name="文本框 2"/>
          <p:cNvSpPr txBox="1"/>
          <p:nvPr/>
        </p:nvSpPr>
        <p:spPr>
          <a:xfrm>
            <a:off x="407988" y="1760538"/>
            <a:ext cx="8145462" cy="3046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究其根本原因，可以说，这是勤劳务实的人与东家少爷、克五这样混吃混喝的人的矛盾，是平民与欺压平民的官僚之间的矛盾。这矛盾，才是“福聚德”真正衰落的原因。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15714" name="Rectangle 5"/>
          <p:cNvSpPr/>
          <p:nvPr/>
        </p:nvSpPr>
        <p:spPr>
          <a:xfrm>
            <a:off x="473075" y="1446213"/>
            <a:ext cx="8077200" cy="18621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本文语言十分具有方言特色，甚至有些方言运用比较低俗，你如何看待这个问题？请结合文章简要分析。</a:t>
            </a:r>
            <a:endParaRPr lang="zh-CN" altLang="zh-CN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501650" y="3471863"/>
            <a:ext cx="8020050" cy="20113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如王子西说：“要不孟实这么咬牙跺地地干，心里窝着口气。”一个窝字将方言特征凸显无疑；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314325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品味语言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  <p:bldP spid="1157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1314" name="文本框 2"/>
          <p:cNvSpPr txBox="1"/>
          <p:nvPr/>
        </p:nvSpPr>
        <p:spPr>
          <a:xfrm>
            <a:off x="490538" y="1404938"/>
            <a:ext cx="816292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又如卢孟实骂小伙计时说“瞎话”“下作的东西”，这里不仅方言味十足，且显得比较低俗。但是，呈现出这样的语言特征是比较必要的。首先，作者选取的是北京的“福聚德”，倘若不用方言，便失了京味。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0834" name="文本框 11272"/>
          <p:cNvSpPr txBox="1"/>
          <p:nvPr/>
        </p:nvSpPr>
        <p:spPr>
          <a:xfrm>
            <a:off x="3352800" y="1770063"/>
            <a:ext cx="5461000" cy="1298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0113" y="1628775"/>
            <a:ext cx="6048375" cy="3786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名噪京师的烤鸭老字号“福聚德”创业于清同治年间。传业至民国初年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老掌柜唐德源因年迈多病而退居内室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店业全仗二掌柜王子西协助两位少掌柜惨淡经营。店铺入不敷出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王子西推荐他的换帖兄弟卢孟实来操持店业。卢孟实使“福聚德”东山再起， “福聚德”名噪京华。然而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事违人愿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就在福聚德发展正盛时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却又遭到了东家、官府等内外逼压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最终走向没落。</a:t>
            </a:r>
            <a:endParaRPr lang="zh-CN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0836" name="图片 4" descr="福聚德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-23812"/>
            <a:ext cx="9304338" cy="6875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charRg st="0" end="1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2338" name="文本框 6147"/>
          <p:cNvSpPr txBox="1"/>
          <p:nvPr/>
        </p:nvSpPr>
        <p:spPr>
          <a:xfrm>
            <a:off x="646113" y="1166813"/>
            <a:ext cx="7708900" cy="45227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宋体" panose="02010600030101010101" pitchFamily="2" charset="-122"/>
              </a:rPr>
              <a:t>其次，话剧所表现的是真实，“福聚德”绝不是一个雅文化的聚集地，文中的语言正是当地文化真实的语言，还原场景语言最真实的特征。而且也正是以方言表现其真实性，才将话剧中的诸多人物形象刻画得栩栩如生。</a:t>
            </a:r>
            <a:endParaRPr lang="zh-CN" altLang="zh-CN" sz="3200" b="1" dirty="0"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3362" name="Rectangle 5"/>
          <p:cNvSpPr/>
          <p:nvPr/>
        </p:nvSpPr>
        <p:spPr>
          <a:xfrm>
            <a:off x="577850" y="1120775"/>
            <a:ext cx="798830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文中用语简单明了，符合真实生活，但也有不少语言含义深刻，请你找出几句，并简要分析。</a:t>
            </a:r>
            <a:endParaRPr lang="zh-CN" altLang="zh-CN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717550" y="3192463"/>
            <a:ext cx="7708900" cy="1568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sz="3200" b="1" noProof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</a:t>
            </a:r>
            <a:r>
              <a:rPr altLang="zh-CN" sz="3200" b="1" noProof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克五：烟太多了我闻不出来。（嬉笑）得了，给俩鸭脖子行不行？</a:t>
            </a:r>
            <a:endParaRPr altLang="zh-CN" sz="3200" b="1" noProof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4386" name="文本框 1"/>
          <p:cNvSpPr txBox="1"/>
          <p:nvPr/>
        </p:nvSpPr>
        <p:spPr>
          <a:xfrm>
            <a:off x="569913" y="1314450"/>
            <a:ext cx="8004175" cy="42275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“烟太多了我闻不出来”，烟多为什么会闻不出来呢？这明显是个反讽的句子。作者看似在这里只是说克五一人，事实上是讽刺了一大批欺软怕硬的人。他们占着自己有一丁点地位就欺压朴实善良的民众，而面对恶势力，却又谄媚地陪着笑脸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0833" name="文本框 6147"/>
          <p:cNvSpPr txBox="1"/>
          <p:nvPr/>
        </p:nvSpPr>
        <p:spPr>
          <a:xfrm>
            <a:off x="484188" y="1212850"/>
            <a:ext cx="8040688" cy="18637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buClr>
                <a:srgbClr val="00CCFF"/>
              </a:buClr>
              <a:buFont typeface="Wingdings" panose="05000000000000000000" charset="0"/>
            </a:pPr>
            <a:r>
              <a:rPr lang="en-US" sz="3200" b="1" noProof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altLang="zh-CN" sz="3200" b="1" noProof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披红挂绿，骑马去坐轿子，怎么红火怎么办。让那些不开眼的看看，福聚德的伙计也是体面的。</a:t>
            </a:r>
            <a:endParaRPr altLang="zh-CN" sz="3200" b="1" noProof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6147"/>
          <p:cNvSpPr txBox="1"/>
          <p:nvPr/>
        </p:nvSpPr>
        <p:spPr>
          <a:xfrm>
            <a:off x="415925" y="3262313"/>
            <a:ext cx="8108950" cy="24526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buClr>
                <a:srgbClr val="00CCFF"/>
              </a:buClr>
              <a:buFont typeface="Wingdings" panose="05000000000000000000" charset="0"/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卢孟实骂小伙计，是想伙计们能争口气，即使社会地位低下也要维护自己的尊严。而让成顺将喜事办得有面子，也是为了维护尊严，体现出了劳动人民的傲骨。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2882" name="Rectangle 5"/>
          <p:cNvSpPr/>
          <p:nvPr/>
        </p:nvSpPr>
        <p:spPr>
          <a:xfrm>
            <a:off x="560388" y="2611438"/>
            <a:ext cx="8023225" cy="3046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本文人物出场极多，但是许多人都给我们留下了十分鲜明的印象，这得益于作者对人物的个性化刻画。请你认真阅读文章，挑选出几个你喜欢的人物，分析其人物形象。</a:t>
            </a:r>
            <a:endParaRPr lang="zh-CN" altLang="zh-CN" sz="32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4113" y="1073150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人物形象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1857" name="文本框 6147"/>
          <p:cNvSpPr txBox="1"/>
          <p:nvPr/>
        </p:nvSpPr>
        <p:spPr>
          <a:xfrm>
            <a:off x="568325" y="1582738"/>
            <a:ext cx="8007350" cy="45227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①卢孟实在未出场时就通过王子西等人的评价，“咬牙跺地地干”，侧面表现出他是一个务实勤劳的人。②卢孟实一经出场，便不屑与克五这样的游手好闲之后打交道，且将事物安排得妥帖，这就说明了他是个精明能干的人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 2"/>
          <p:cNvSpPr/>
          <p:nvPr/>
        </p:nvSpPr>
        <p:spPr>
          <a:xfrm>
            <a:off x="398463" y="800100"/>
            <a:ext cx="2513013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卢孟实形象</a:t>
            </a:r>
            <a:endParaRPr lang="zh-CN" altLang="en-US" sz="3200" b="1" strike="noStrike" noProof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1857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8482" name="文本框 2"/>
          <p:cNvSpPr txBox="1"/>
          <p:nvPr/>
        </p:nvSpPr>
        <p:spPr>
          <a:xfrm>
            <a:off x="417513" y="1547813"/>
            <a:ext cx="8181975" cy="3762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训斥伙计，赏成顺，让成顺体面一点，又表现了一个劳动者的自尊，他不仅关心着自己的自尊，同时也关注着伙计们的自尊。④而与罗大头的对话中，又体现了他是个不固执的人，对陈腐该改的规矩力图改之。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9506" name="文本框 2"/>
          <p:cNvSpPr txBox="1"/>
          <p:nvPr/>
        </p:nvSpPr>
        <p:spPr>
          <a:xfrm>
            <a:off x="558800" y="1547813"/>
            <a:ext cx="8026400" cy="3762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不过，从他对待罗大头过程中，又能见其刚直的性格。这与后来东家二少爷出场时似有所矛盾，对待这位东家二少爷，卢孟实依然要陪着笑，这是这个时代阶级之分下朴实劳动人民的悲剧。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50530" name="文本框 6"/>
          <p:cNvSpPr txBox="1"/>
          <p:nvPr/>
        </p:nvSpPr>
        <p:spPr>
          <a:xfrm>
            <a:off x="604838" y="1655763"/>
            <a:ext cx="7932737" cy="30067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总结：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卢孟实是一个务实勤劳、精明能干、自尊自强、关心伙计、拒绝陈腐不变通、刚直却又不得不学着屈服于社会环境的人。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1857" name="文本框 6147"/>
          <p:cNvSpPr txBox="1"/>
          <p:nvPr/>
        </p:nvSpPr>
        <p:spPr>
          <a:xfrm>
            <a:off x="568325" y="1960563"/>
            <a:ext cx="8007350" cy="3046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①罗大头是福聚德的烤鸭师傅，从“别忘了你们当初怎么把我请回来的”一语中，可以看出罗大头的技艺精湛，是店里的“顶梁柱”之一。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 2"/>
          <p:cNvSpPr/>
          <p:nvPr/>
        </p:nvSpPr>
        <p:spPr>
          <a:xfrm>
            <a:off x="390525" y="1035050"/>
            <a:ext cx="2511425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罗大头形象</a:t>
            </a:r>
            <a:endParaRPr lang="zh-CN" altLang="en-US" sz="3200" b="1" strike="noStrike" noProof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319088" y="1281113"/>
            <a:ext cx="8504237" cy="5405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同学们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如果我们想创办文明班级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但是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今天有人惹是生非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明天又有人考试作弊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那么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我们还能打造文明班级吗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(</a:t>
            </a:r>
            <a:r>
              <a:rPr lang="zh-CN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不能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这里说明了一个道理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即当一个集体想要有所成就时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要是处处有人拉后腿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便奠定了这个集体的失败。今天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我们将走进“福聚德”更加深刻地感受该道理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请同学们翻开课文《天下第一楼》。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1975" y="176213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新课导入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charRg st="5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charRg st="5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charRg st="5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7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charRg st="67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charRg st="67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charRg st="67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52578" name="文本框 2"/>
          <p:cNvSpPr txBox="1"/>
          <p:nvPr/>
        </p:nvSpPr>
        <p:spPr>
          <a:xfrm>
            <a:off x="449263" y="1247775"/>
            <a:ext cx="8091487" cy="45005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②但是他固执，不变通，如强调不到七十不传人；自恃技艺精湛，心胸狭窄，容不得人，动辄要撩杆子走人。③脾气也十分火爆。不过，他的火爆脾气与他的性格之真是连贯的，他看重自身的价值与名誉，丝毫瞧不起克五那种混吃混喝、人品卑污的“爷”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53602" name="文本框 6"/>
          <p:cNvSpPr txBox="1"/>
          <p:nvPr/>
        </p:nvSpPr>
        <p:spPr>
          <a:xfrm>
            <a:off x="604838" y="1655763"/>
            <a:ext cx="7932737" cy="30067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总结：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罗大头是一个恃才自傲，迂腐固执，心胸狭窄，容不得人，脾气火爆，同时又一身正气，真率，不懈与小人为伍的人。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1857" name="文本框 6147"/>
          <p:cNvSpPr txBox="1"/>
          <p:nvPr/>
        </p:nvSpPr>
        <p:spPr>
          <a:xfrm>
            <a:off x="1349375" y="2184400"/>
            <a:ext cx="6446838" cy="3046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457200" indent="-457200"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Char char="Ø"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常贵：同情他人，老实厚道。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Char char="Ø"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福子：仗势欺人，谄媚姿态。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Char char="Ø"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唐茂盛：势力。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Char char="Ø"/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 2"/>
          <p:cNvSpPr/>
          <p:nvPr/>
        </p:nvSpPr>
        <p:spPr>
          <a:xfrm>
            <a:off x="390525" y="1035050"/>
            <a:ext cx="3119438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其他人物形象</a:t>
            </a:r>
            <a:endParaRPr lang="zh-CN" altLang="en-US" sz="3200" b="1" strike="noStrike" noProof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1857" name="文本框 6147"/>
          <p:cNvSpPr txBox="1"/>
          <p:nvPr/>
        </p:nvSpPr>
        <p:spPr>
          <a:xfrm>
            <a:off x="600075" y="2660650"/>
            <a:ext cx="7942263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</a:pPr>
            <a:r>
              <a:rPr lang="zh-CN" altLang="zh-CN" sz="3200" b="1" dirty="0">
                <a:latin typeface="黑体" panose="02010609060101010101" charset="-122"/>
                <a:ea typeface="黑体" panose="02010609060101010101" charset="-122"/>
              </a:rPr>
              <a:t>1.请同学们结合分析的人物形象，代入角色进行朗读。</a:t>
            </a:r>
            <a:endParaRPr lang="zh-CN" altLang="zh-CN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</a:pPr>
            <a:r>
              <a:rPr lang="zh-CN" altLang="zh-CN" sz="3200" b="1" dirty="0">
                <a:latin typeface="黑体" panose="02010609060101010101" charset="-122"/>
                <a:ea typeface="黑体" panose="02010609060101010101" charset="-122"/>
              </a:rPr>
              <a:t>2.组织话剧表演活动。</a:t>
            </a:r>
            <a:endParaRPr lang="zh-CN" altLang="zh-CN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1563" y="1223963"/>
            <a:ext cx="3230563" cy="1230313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组织活动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3906" name="文本框 4"/>
          <p:cNvSpPr txBox="1"/>
          <p:nvPr/>
        </p:nvSpPr>
        <p:spPr>
          <a:xfrm>
            <a:off x="598488" y="1612900"/>
            <a:ext cx="7947025" cy="39766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1.梳理主要情节，把握文本戏剧冲突。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2.分析人物形象，理解人物内心。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3.品味语言，揣摩具有深刻意义的台词，并代入情景，有感情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地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朗读台词。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4.了解故事背景，深入理解主题。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907" name="AutoShape 14" descr="u=659003504,3790867401&amp;fm=214&amp;gp=0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314325"/>
            <a:ext cx="3230563" cy="1233488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学习目标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6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6">
                                            <p:txEl>
                                              <p:charRg st="19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charRg st="3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6">
                                            <p:txEl>
                                              <p:charRg st="3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06">
                                            <p:txEl>
                                              <p:charRg st="3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>
                                            <p:txEl>
                                              <p:charRg st="71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906">
                                            <p:txEl>
                                              <p:charRg st="71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906">
                                            <p:txEl>
                                              <p:charRg st="71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125954" name="Group 19"/>
          <p:cNvGrpSpPr/>
          <p:nvPr/>
        </p:nvGrpSpPr>
        <p:grpSpPr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25955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5956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charset="-122"/>
                  <a:ea typeface="黑体" panose="02010609060101010101" charset="-122"/>
                </a:rPr>
                <a:t>新课导入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420938" y="1919288"/>
            <a:ext cx="3948112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</a:rPr>
              <a:t>冰泉冷涩弦凝绝，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323850" y="1543050"/>
            <a:ext cx="4160838" cy="4829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0000"/>
              </a:lnSpc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何冀平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(1951-),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中国剧作家。中央戏剧学院戏剧文学系毕业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毕业后从事专职戏剧创作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曾任北京人民艺术剧院编剧。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1988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何冀平创作的《天下第一楼》演出后轰动京城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演出场次仅次于《茶馆》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被誉为当代现实主义经典。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何冀平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5350" y="719138"/>
            <a:ext cx="3810000" cy="541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15950" y="314325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作者简介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charRg st="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39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09569" name="Rectangle 5"/>
          <p:cNvSpPr/>
          <p:nvPr/>
        </p:nvSpPr>
        <p:spPr>
          <a:xfrm>
            <a:off x="452438" y="1416050"/>
            <a:ext cx="8239125" cy="4616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名噪京师的烤鸭老字号“福聚德”创业于清同治年间。传至民国初年，老掌柜唐德源因年迈多病而退居内室，店业全仗二掌柜王子西协助两位少掌柜惨淡经营。怎奈两位少爷与鸭子无缘，大少爷迷戏玩票，二少爷崇尚武林，闹得店铺入不敷出，王子西几次向老掌柜推荐他的换帖兄弟卢孟实来操持店业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314325"/>
            <a:ext cx="3230563" cy="1228725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5400" b="1" noProof="1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  <a:cs typeface="+mn-cs"/>
              </a:rPr>
              <a:t>背景资料</a:t>
            </a:r>
            <a:endParaRPr lang="zh-CN" altLang="en-US" sz="5400" b="1" noProof="1">
              <a:solidFill>
                <a:srgbClr val="FF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29026" name="Rectangle 5"/>
          <p:cNvSpPr/>
          <p:nvPr/>
        </p:nvSpPr>
        <p:spPr>
          <a:xfrm>
            <a:off x="530225" y="885825"/>
            <a:ext cx="8083550" cy="5262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生性聪慧的卢孟实立誓要干出一番事业来，以泄人间不平。面对势如垒卵的“福聚德”，他绞尽了脑汁，结果在不长的时间里竟使这三间老屋翻盖起了二层楼。卢孟实之所以能使“福聚德”东山再起，除了靠他本人的精明干练，还得助于与他相好的青楼妓女玉雏姑娘，更靠技艺超群的厨师罗大头和善于迎来送往的堂头常贵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0050" name="Rectangle 5"/>
          <p:cNvSpPr/>
          <p:nvPr/>
        </p:nvSpPr>
        <p:spPr>
          <a:xfrm>
            <a:off x="565150" y="1211263"/>
            <a:ext cx="8013700" cy="3046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光阴荏苒，十年一晃而过，“福聚德”名噪京华。然而，事违人愿，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福聚德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发展正盛时，却又遭到了东家、官府等内外逼压，最终走向没落。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585" y="3651250"/>
            <a:ext cx="3646805" cy="2734945"/>
          </a:xfrm>
          <a:prstGeom prst="round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3296</Words>
  <Application>WPS 演示</Application>
  <PresentationFormat>全屏显示(4:3)</PresentationFormat>
  <Paragraphs>190</Paragraphs>
  <Slides>33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11</vt:i4>
      </vt:variant>
      <vt:variant>
        <vt:lpstr>幻灯片标题</vt:lpstr>
      </vt:variant>
      <vt:variant>
        <vt:i4>33</vt:i4>
      </vt:variant>
    </vt:vector>
  </HeadingPairs>
  <TitlesOfParts>
    <vt:vector size="65" baseType="lpstr">
      <vt:lpstr>Arial</vt:lpstr>
      <vt:lpstr>宋体</vt:lpstr>
      <vt:lpstr>Wingdings</vt:lpstr>
      <vt:lpstr>Calibri</vt:lpstr>
      <vt:lpstr>Times New Roman</vt:lpstr>
      <vt:lpstr>方正大黑_GBK</vt:lpstr>
      <vt:lpstr>黑体</vt:lpstr>
      <vt:lpstr>楷体_GB2312</vt:lpstr>
      <vt:lpstr>新宋体</vt:lpstr>
      <vt:lpstr>楷体</vt:lpstr>
      <vt:lpstr>全角符号</vt:lpstr>
      <vt:lpstr>Segoe Print</vt:lpstr>
      <vt:lpstr>微软雅黑</vt:lpstr>
      <vt:lpstr>Arial Unicode MS</vt:lpstr>
      <vt:lpstr>E-B7</vt:lpstr>
      <vt:lpstr>Malgun Gothic</vt:lpstr>
      <vt:lpstr>Wingdings</vt:lpstr>
      <vt:lpstr>仿宋</vt:lpstr>
      <vt:lpstr>叶根友风帆特色</vt:lpstr>
      <vt:lpstr>Arial Unicode MS</vt:lpstr>
      <vt:lpstr>华文新魏</vt:lpstr>
      <vt:lpstr>自定义设计方案</vt:lpstr>
      <vt:lpstr>6_Office 主题</vt:lpstr>
      <vt:lpstr>1_自定义设计方案</vt:lpstr>
      <vt:lpstr>1_Office 主题</vt:lpstr>
      <vt:lpstr>2_Office 主题</vt:lpstr>
      <vt:lpstr>4_Office 主题</vt:lpstr>
      <vt:lpstr>5_Office 主题</vt:lpstr>
      <vt:lpstr>3_Office 主题</vt:lpstr>
      <vt:lpstr>7_Office 主题</vt:lpstr>
      <vt:lpstr>8_Office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xgq</cp:lastModifiedBy>
  <cp:revision>237</cp:revision>
  <dcterms:created xsi:type="dcterms:W3CDTF">2016-01-14T05:53:56Z</dcterms:created>
  <dcterms:modified xsi:type="dcterms:W3CDTF">2019-03-31T13:11:24Z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