
<file path=[Content_Types].xml><?xml version="1.0" encoding="utf-8"?>
<Types xmlns="http://schemas.openxmlformats.org/package/2006/content-types">
  <Default Extension="jpeg" ContentType="image/jpeg"/>
  <Default Extension="gif" ContentType="image/gi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83" r:id="rId3"/>
    <p:sldId id="258" r:id="rId4"/>
    <p:sldId id="308" r:id="rId5"/>
    <p:sldId id="301" r:id="rId6"/>
    <p:sldId id="266" r:id="rId7"/>
    <p:sldId id="267" r:id="rId8"/>
    <p:sldId id="269" r:id="rId9"/>
    <p:sldId id="273" r:id="rId11"/>
    <p:sldId id="323" r:id="rId12"/>
    <p:sldId id="324" r:id="rId13"/>
    <p:sldId id="325" r:id="rId14"/>
    <p:sldId id="326" r:id="rId15"/>
    <p:sldId id="327" r:id="rId16"/>
    <p:sldId id="328" r:id="rId17"/>
    <p:sldId id="329" r:id="rId18"/>
    <p:sldId id="331" r:id="rId19"/>
    <p:sldId id="332" r:id="rId20"/>
    <p:sldId id="333" r:id="rId21"/>
    <p:sldId id="336" r:id="rId22"/>
    <p:sldId id="337" r:id="rId23"/>
    <p:sldId id="338" r:id="rId24"/>
    <p:sldId id="339" r:id="rId25"/>
    <p:sldId id="340" r:id="rId26"/>
    <p:sldId id="341" r:id="rId27"/>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2" d="100"/>
          <a:sy n="72" d="100"/>
        </p:scale>
        <p:origin x="54" y="246"/>
      </p:cViewPr>
      <p:guideLst>
        <p:guide orient="horz" pos="2160"/>
        <p:guide pos="285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2052"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p:cNvSpPr>
          <p:nvPr>
            <p:ph type="body" sz="quarter"/>
          </p:nvPr>
        </p:nvSpPr>
        <p:spPr>
          <a:xfrm>
            <a:off x="685800" y="4400550"/>
            <a:ext cx="5486400" cy="3600450"/>
          </a:xfrm>
          <a:prstGeom prst="rect">
            <a:avLst/>
          </a:prstGeom>
          <a:noFill/>
          <a:ln w="9525">
            <a:noFill/>
          </a:ln>
        </p:spPr>
        <p:txBody>
          <a:bodyPr lIns="91440" tIns="45720" rIns="91440" bIns="45720" anchor="t"/>
          <a:lstStyle/>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文本占位符 2"/>
          <p:cNvSpPr>
            <a:spLocks noGrp="1"/>
          </p:cNvSpPr>
          <p:nvPr>
            <p:ph type="body"/>
          </p:nvPr>
        </p:nvSpPr>
        <p:spPr/>
        <p:txBody>
          <a:bodyPr lIns="91440" tIns="45720" rIns="91440" bIns="45720" anchor="t"/>
          <a:lstStyle/>
          <a:p>
            <a:pPr lvl="0"/>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p>
        </p:txBody>
      </p:sp>
      <p:sp>
        <p:nvSpPr>
          <p:cNvPr id="8" name="页脚占位符 7"/>
          <p:cNvSpPr>
            <a:spLocks noGrp="1"/>
          </p:cNvSpPr>
          <p:nvPr>
            <p:ph type="ftr" sz="quarter" idx="11"/>
          </p:nvPr>
        </p:nvSpPr>
        <p:spPr/>
        <p:txBody>
          <a:bodyPr/>
          <a:lstStyle/>
          <a:p>
            <a:pPr lvl="0" fontAlgn="base"/>
            <a:endParaRPr lang="zh-CN" strike="noStrike" noProof="1"/>
          </a:p>
        </p:txBody>
      </p:sp>
      <p:sp>
        <p:nvSpPr>
          <p:cNvPr id="9" name="灯片编号占位符 8"/>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p>
        </p:txBody>
      </p:sp>
      <p:sp>
        <p:nvSpPr>
          <p:cNvPr id="4" name="页脚占位符 3"/>
          <p:cNvSpPr>
            <a:spLocks noGrp="1"/>
          </p:cNvSpPr>
          <p:nvPr>
            <p:ph type="ftr" sz="quarter" idx="11"/>
          </p:nvPr>
        </p:nvSpPr>
        <p:spPr/>
        <p:txBody>
          <a:bodyPr/>
          <a:lstStyle/>
          <a:p>
            <a:pPr lvl="0" fontAlgn="base"/>
            <a:endParaRPr lang="zh-CN" strike="noStrike" noProof="1"/>
          </a:p>
        </p:txBody>
      </p:sp>
      <p:sp>
        <p:nvSpPr>
          <p:cNvPr id="5" name="灯片编号占位符 4"/>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p>
        </p:txBody>
      </p:sp>
      <p:sp>
        <p:nvSpPr>
          <p:cNvPr id="3" name="页脚占位符 2"/>
          <p:cNvSpPr>
            <a:spLocks noGrp="1"/>
          </p:cNvSpPr>
          <p:nvPr>
            <p:ph type="ftr" sz="quarter" idx="11"/>
          </p:nvPr>
        </p:nvSpPr>
        <p:spPr/>
        <p:txBody>
          <a:bodyPr/>
          <a:lstStyle/>
          <a:p>
            <a:pPr lvl="0" fontAlgn="base"/>
            <a:endParaRPr lang="zh-CN" strike="noStrike" noProof="1"/>
          </a:p>
        </p:txBody>
      </p:sp>
      <p:sp>
        <p:nvSpPr>
          <p:cNvPr id="4" name="灯片编号占位符 3"/>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Ovr>
    <a:masterClrMapping/>
  </p:clrMapOvr>
  <p:transition spd="med">
    <p:diamond/>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lstStyle/>
          <a:p>
            <a:pPr lvl="0" indent="0"/>
            <a:r>
              <a:rPr lang="zh-CN" altLang="en-US" dirty="0"/>
              <a:t>单击此处编辑母版标题样式</a:t>
            </a:r>
            <a:endParaRPr lang="zh-CN" altLang="en-US" dirty="0"/>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nchor="t"/>
          <a:lstStyle/>
          <a:p>
            <a:pPr lvl="0" indent="-34290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strike="noStrike" noProof="1"/>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fld>
            <a:endParaRPr lang="zh-CN"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diamond/>
  </p:transition>
  <p:hf sldNum="0" hdr="0" ftr="0" dt="0"/>
  <p:txStyles>
    <p:title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hyperlink" Target="http://baike.baidu.com/view/41348.htm" TargetMode="External"/><Relationship Id="rId5" Type="http://schemas.openxmlformats.org/officeDocument/2006/relationships/hyperlink" Target="http://baike.baidu.com/view/6607.htm" TargetMode="External"/><Relationship Id="rId4" Type="http://schemas.openxmlformats.org/officeDocument/2006/relationships/hyperlink" Target="http://baike.baidu.com/view/38096.htm" TargetMode="External"/><Relationship Id="rId3" Type="http://schemas.openxmlformats.org/officeDocument/2006/relationships/hyperlink" Target="http://baike.baidu.com/view/27467.htm" TargetMode="External"/><Relationship Id="rId2" Type="http://schemas.openxmlformats.org/officeDocument/2006/relationships/hyperlink" Target="http://baike.baidu.com/view/21496.htm" TargetMode="External"/><Relationship Id="rId1" Type="http://schemas.openxmlformats.org/officeDocument/2006/relationships/hyperlink" Target="http://baike.baidu.com/view/8492.ht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GIF"/></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GIF"/></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GI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6.GI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1"/>
          <p:cNvSpPr>
            <a:spLocks noGrp="1"/>
          </p:cNvSpPr>
          <p:nvPr>
            <p:ph type="title"/>
          </p:nvPr>
        </p:nvSpPr>
        <p:spPr>
          <a:xfrm>
            <a:off x="2066925" y="12700"/>
            <a:ext cx="2955925" cy="1143000"/>
          </a:xfrm>
        </p:spPr>
        <p:txBody>
          <a:bodyPr anchor="ctr"/>
          <a:lstStyle/>
          <a:p>
            <a:r>
              <a:rPr lang="zh-CN" altLang="en-US" sz="6000" b="1">
                <a:solidFill>
                  <a:srgbClr val="FF0000"/>
                </a:solidFill>
                <a:latin typeface="黑体" panose="02010609060101010101" pitchFamily="49" charset="-122"/>
                <a:ea typeface="黑体" panose="02010609060101010101" pitchFamily="49" charset="-122"/>
              </a:rPr>
              <a:t>南安军</a:t>
            </a:r>
            <a:endParaRPr lang="zh-CN" altLang="en-US" sz="6000" b="1">
              <a:solidFill>
                <a:srgbClr val="FF0000"/>
              </a:solidFill>
              <a:latin typeface="黑体" panose="02010609060101010101" pitchFamily="49" charset="-122"/>
              <a:ea typeface="黑体" panose="02010609060101010101" pitchFamily="49" charset="-122"/>
            </a:endParaRPr>
          </a:p>
        </p:txBody>
      </p:sp>
      <p:sp>
        <p:nvSpPr>
          <p:cNvPr id="5122" name="文本框 3"/>
          <p:cNvSpPr txBox="1"/>
          <p:nvPr/>
        </p:nvSpPr>
        <p:spPr>
          <a:xfrm>
            <a:off x="3078163" y="1155700"/>
            <a:ext cx="4184650" cy="914400"/>
          </a:xfrm>
          <a:prstGeom prst="rect">
            <a:avLst/>
          </a:prstGeom>
          <a:noFill/>
          <a:ln w="9525">
            <a:noFill/>
          </a:ln>
        </p:spPr>
        <p:txBody>
          <a:bodyPr wrap="square" anchor="t">
            <a:spAutoFit/>
          </a:bodyPr>
          <a:lstStyle/>
          <a:p>
            <a:r>
              <a:rPr lang="zh-CN" altLang="en-US" sz="5400" b="1">
                <a:latin typeface="Arial" panose="020B0604020202020204" pitchFamily="34" charset="0"/>
                <a:ea typeface="宋体" panose="02010600030101010101" pitchFamily="2" charset="-122"/>
              </a:rPr>
              <a:t>文天祥</a:t>
            </a:r>
            <a:endParaRPr lang="zh-CN" altLang="en-US" sz="5400" b="1">
              <a:latin typeface="Arial" panose="020B0604020202020204" pitchFamily="34" charset="0"/>
              <a:ea typeface="宋体" panose="02010600030101010101" pitchFamily="2" charset="-122"/>
            </a:endParaRPr>
          </a:p>
        </p:txBody>
      </p:sp>
      <p:sp>
        <p:nvSpPr>
          <p:cNvPr id="5123" name="文本框 4"/>
          <p:cNvSpPr txBox="1"/>
          <p:nvPr/>
        </p:nvSpPr>
        <p:spPr>
          <a:xfrm>
            <a:off x="3862388" y="2144713"/>
            <a:ext cx="3897312" cy="822325"/>
          </a:xfrm>
          <a:prstGeom prst="rect">
            <a:avLst/>
          </a:prstGeom>
          <a:noFill/>
          <a:ln w="9525">
            <a:noFill/>
          </a:ln>
        </p:spPr>
        <p:txBody>
          <a:bodyPr wrap="square" anchor="t">
            <a:spAutoFit/>
          </a:bodyPr>
          <a:lstStyle/>
          <a:p>
            <a:r>
              <a:rPr lang="zh-CN" altLang="en-US" sz="4800" b="1">
                <a:solidFill>
                  <a:srgbClr val="FF0000"/>
                </a:solidFill>
                <a:latin typeface="Arial" panose="020B0604020202020204" pitchFamily="34" charset="0"/>
                <a:ea typeface="宋体" panose="02010600030101010101" pitchFamily="2" charset="-122"/>
              </a:rPr>
              <a:t>爱国诗</a:t>
            </a:r>
            <a:endParaRPr lang="zh-CN" altLang="en-US" sz="4800" b="1">
              <a:solidFill>
                <a:srgbClr val="FF0000"/>
              </a:solidFill>
              <a:latin typeface="Arial" panose="020B0604020202020204" pitchFamily="34" charset="0"/>
              <a:ea typeface="宋体" panose="02010600030101010101" pitchFamily="2" charset="-122"/>
            </a:endParaRPr>
          </a:p>
        </p:txBody>
      </p:sp>
      <p:pic>
        <p:nvPicPr>
          <p:cNvPr id="5124" name="图片 11268" descr="t0199adfd4ee74624f3"/>
          <p:cNvPicPr>
            <a:picLocks noChangeAspect="1"/>
          </p:cNvPicPr>
          <p:nvPr/>
        </p:nvPicPr>
        <p:blipFill>
          <a:blip r:embed="rId1"/>
          <a:stretch>
            <a:fillRect/>
          </a:stretch>
        </p:blipFill>
        <p:spPr>
          <a:xfrm>
            <a:off x="-117475" y="3062288"/>
            <a:ext cx="9445625" cy="3814762"/>
          </a:xfrm>
          <a:prstGeom prst="rect">
            <a:avLst/>
          </a:prstGeom>
          <a:noFill/>
          <a:ln w="9525">
            <a:noFill/>
          </a:ln>
        </p:spPr>
      </p:pic>
    </p:spTree>
  </p:cSld>
  <p:clrMapOvr>
    <a:masterClrMapping/>
  </p:clrMapOvr>
  <p:transition spd="med">
    <p:diamon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标题 43009"/>
          <p:cNvSpPr>
            <a:spLocks noGrp="1"/>
          </p:cNvSpPr>
          <p:nvPr>
            <p:ph type="title"/>
          </p:nvPr>
        </p:nvSpPr>
        <p:spPr>
          <a:xfrm>
            <a:off x="1447800" y="685800"/>
            <a:ext cx="5791200" cy="1143000"/>
          </a:xfrm>
          <a:effectLst>
            <a:outerShdw dist="107763" dir="2699999" algn="ctr" rotWithShape="0">
              <a:schemeClr val="bg2"/>
            </a:outerShdw>
          </a:effectLst>
        </p:spPr>
        <p:txBody>
          <a:bodyPr anchor="ctr"/>
          <a:lstStyle/>
          <a:p>
            <a:r>
              <a:rPr lang="zh-CN" altLang="en-US" dirty="0">
                <a:solidFill>
                  <a:schemeClr val="accent2"/>
                </a:solidFill>
                <a:ea typeface="华文行楷" panose="02010800040101010101" pitchFamily="2" charset="-122"/>
              </a:rPr>
              <a:t>作者和解题</a:t>
            </a:r>
            <a:endParaRPr lang="zh-CN" altLang="en-US">
              <a:solidFill>
                <a:schemeClr val="accent2"/>
              </a:solidFill>
              <a:ea typeface="华文行楷" panose="02010800040101010101" pitchFamily="2" charset="-122"/>
            </a:endParaRPr>
          </a:p>
        </p:txBody>
      </p:sp>
      <p:sp>
        <p:nvSpPr>
          <p:cNvPr id="43011" name="文本框 43010"/>
          <p:cNvSpPr txBox="1"/>
          <p:nvPr/>
        </p:nvSpPr>
        <p:spPr>
          <a:xfrm>
            <a:off x="533400" y="3657600"/>
            <a:ext cx="8305800" cy="1554163"/>
          </a:xfrm>
          <a:prstGeom prst="rect">
            <a:avLst/>
          </a:prstGeom>
          <a:noFill/>
          <a:ln w="9525">
            <a:noFill/>
          </a:ln>
        </p:spPr>
        <p:txBody>
          <a:bodyPr>
            <a:spAutoFit/>
          </a:bodyPr>
          <a:lstStyle/>
          <a:p>
            <a:pPr>
              <a:spcBef>
                <a:spcPct val="50000"/>
              </a:spcBef>
            </a:pPr>
            <a:r>
              <a:rPr lang="zh-CN" altLang="en-US" sz="3200" dirty="0">
                <a:solidFill>
                  <a:srgbClr val="3333CC"/>
                </a:solidFill>
                <a:latin typeface="Times New Roman" panose="02020603050405020304" pitchFamily="18" charset="0"/>
              </a:rPr>
              <a:t>2、这</a:t>
            </a:r>
            <a:r>
              <a:rPr lang="zh-CN" altLang="en-US" sz="3200">
                <a:solidFill>
                  <a:srgbClr val="3333CC"/>
                </a:solidFill>
                <a:latin typeface="Times New Roman" panose="02020603050405020304" pitchFamily="18" charset="0"/>
              </a:rPr>
              <a:t>首</a:t>
            </a:r>
            <a:r>
              <a:rPr lang="zh-CN" altLang="en-US" sz="3200" dirty="0">
                <a:solidFill>
                  <a:srgbClr val="3333CC"/>
                </a:solidFill>
                <a:latin typeface="Times New Roman" panose="02020603050405020304" pitchFamily="18" charset="0"/>
              </a:rPr>
              <a:t>诗作于作者在故乡云间被清兵逮捕后，解往南京前临别松江时，是一首悲壮慷慨的绝命诗。从体裁看，是一首五言律诗。</a:t>
            </a:r>
            <a:endParaRPr lang="zh-CN" altLang="en-US" sz="3200">
              <a:solidFill>
                <a:srgbClr val="3333CC"/>
              </a:solidFill>
              <a:latin typeface="Times New Roman" panose="02020603050405020304" pitchFamily="18" charset="0"/>
            </a:endParaRPr>
          </a:p>
        </p:txBody>
      </p:sp>
      <p:sp>
        <p:nvSpPr>
          <p:cNvPr id="43012" name="文本框 43011"/>
          <p:cNvSpPr txBox="1"/>
          <p:nvPr/>
        </p:nvSpPr>
        <p:spPr>
          <a:xfrm>
            <a:off x="381000" y="1676400"/>
            <a:ext cx="8534400" cy="1554163"/>
          </a:xfrm>
          <a:prstGeom prst="rect">
            <a:avLst/>
          </a:prstGeom>
          <a:noFill/>
          <a:ln w="9525">
            <a:noFill/>
          </a:ln>
        </p:spPr>
        <p:txBody>
          <a:bodyPr>
            <a:spAutoFit/>
          </a:bodyPr>
          <a:lstStyle/>
          <a:p>
            <a:pPr>
              <a:spcBef>
                <a:spcPct val="50000"/>
              </a:spcBef>
            </a:pPr>
            <a:r>
              <a:rPr lang="zh-CN" altLang="en-US" sz="3200" dirty="0">
                <a:solidFill>
                  <a:srgbClr val="3333CC"/>
                </a:solidFill>
                <a:latin typeface="Times New Roman" panose="02020603050405020304" pitchFamily="18" charset="0"/>
              </a:rPr>
              <a:t>1、夏完淳：原名复，字存古，号小隐，南明诗人，著名的抗清将领。他被捕就义时，年仅17岁。著有《夏内史集》及《玉樊堂词》等。</a:t>
            </a:r>
            <a:endParaRPr lang="zh-CN" altLang="en-US" sz="3200">
              <a:solidFill>
                <a:srgbClr val="3333CC"/>
              </a:solidFill>
              <a:latin typeface="Times New Roman" panose="02020603050405020304" pitchFamily="18"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500" fill="hold"/>
                                        <p:tgtEl>
                                          <p:spTgt spid="43010"/>
                                        </p:tgtEl>
                                        <p:attrNameLst>
                                          <p:attrName>ppt_x</p:attrName>
                                        </p:attrNameLst>
                                      </p:cBhvr>
                                      <p:tavLst>
                                        <p:tav tm="0">
                                          <p:val>
                                            <p:strVal val="0-#ppt_w/2"/>
                                          </p:val>
                                        </p:tav>
                                        <p:tav tm="100000">
                                          <p:val>
                                            <p:strVal val="#ppt_x"/>
                                          </p:val>
                                        </p:tav>
                                      </p:tavLst>
                                    </p:anim>
                                    <p:anim calcmode="lin" valueType="num">
                                      <p:cBhvr additive="base">
                                        <p:cTn id="8" dur="500" fill="hold"/>
                                        <p:tgtEl>
                                          <p:spTgt spid="430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12"/>
                                        </p:tgtEl>
                                        <p:attrNameLst>
                                          <p:attrName>style.visibility</p:attrName>
                                        </p:attrNameLst>
                                      </p:cBhvr>
                                      <p:to>
                                        <p:strVal val="visible"/>
                                      </p:to>
                                    </p:set>
                                    <p:anim calcmode="lin" valueType="num">
                                      <p:cBhvr additive="base">
                                        <p:cTn id="13" dur="500" fill="hold"/>
                                        <p:tgtEl>
                                          <p:spTgt spid="43012"/>
                                        </p:tgtEl>
                                        <p:attrNameLst>
                                          <p:attrName>ppt_x</p:attrName>
                                        </p:attrNameLst>
                                      </p:cBhvr>
                                      <p:tavLst>
                                        <p:tav tm="0">
                                          <p:val>
                                            <p:strVal val="0-#ppt_w/2"/>
                                          </p:val>
                                        </p:tav>
                                        <p:tav tm="100000">
                                          <p:val>
                                            <p:strVal val="#ppt_x"/>
                                          </p:val>
                                        </p:tav>
                                      </p:tavLst>
                                    </p:anim>
                                    <p:anim calcmode="lin" valueType="num">
                                      <p:cBhvr additive="base">
                                        <p:cTn id="14" dur="500" fill="hold"/>
                                        <p:tgtEl>
                                          <p:spTgt spid="4301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011"/>
                                        </p:tgtEl>
                                        <p:attrNameLst>
                                          <p:attrName>style.visibility</p:attrName>
                                        </p:attrNameLst>
                                      </p:cBhvr>
                                      <p:to>
                                        <p:strVal val="visible"/>
                                      </p:to>
                                    </p:set>
                                    <p:anim calcmode="lin" valueType="num">
                                      <p:cBhvr additive="base">
                                        <p:cTn id="19" dur="500" fill="hold"/>
                                        <p:tgtEl>
                                          <p:spTgt spid="43011"/>
                                        </p:tgtEl>
                                        <p:attrNameLst>
                                          <p:attrName>ppt_x</p:attrName>
                                        </p:attrNameLst>
                                      </p:cBhvr>
                                      <p:tavLst>
                                        <p:tav tm="0">
                                          <p:val>
                                            <p:strVal val="0-#ppt_w/2"/>
                                          </p:val>
                                        </p:tav>
                                        <p:tav tm="100000">
                                          <p:val>
                                            <p:strVal val="#ppt_x"/>
                                          </p:val>
                                        </p:tav>
                                      </p:tavLst>
                                    </p:anim>
                                    <p:anim calcmode="lin" valueType="num">
                                      <p:cBhvr additive="base">
                                        <p:cTn id="20" dur="500" fill="hold"/>
                                        <p:tgtEl>
                                          <p:spTgt spid="430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bldLvl="0" animBg="1"/>
      <p:bldP spid="43011" grpId="0"/>
      <p:bldP spid="430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标题 44033"/>
          <p:cNvSpPr>
            <a:spLocks noGrp="1"/>
          </p:cNvSpPr>
          <p:nvPr>
            <p:ph type="title"/>
          </p:nvPr>
        </p:nvSpPr>
        <p:spPr>
          <a:effectLst>
            <a:outerShdw dist="107763" dir="2699999" algn="ctr" rotWithShape="0">
              <a:schemeClr val="bg2"/>
            </a:outerShdw>
          </a:effectLst>
        </p:spPr>
        <p:txBody>
          <a:bodyPr anchor="ctr"/>
          <a:lstStyle/>
          <a:p>
            <a:r>
              <a:rPr lang="zh-CN" altLang="en-US" sz="4800" dirty="0">
                <a:solidFill>
                  <a:schemeClr val="accent2"/>
                </a:solidFill>
                <a:ea typeface="方正康体简体" pitchFamily="2" charset="-122"/>
              </a:rPr>
              <a:t>诗歌理解</a:t>
            </a:r>
            <a:endParaRPr lang="zh-CN" altLang="en-US" sz="4800">
              <a:solidFill>
                <a:schemeClr val="accent2"/>
              </a:solidFill>
              <a:ea typeface="方正康体简体" pitchFamily="2" charset="-122"/>
            </a:endParaRPr>
          </a:p>
        </p:txBody>
      </p:sp>
      <p:sp>
        <p:nvSpPr>
          <p:cNvPr id="44035" name="文本框 44034"/>
          <p:cNvSpPr txBox="1"/>
          <p:nvPr/>
        </p:nvSpPr>
        <p:spPr>
          <a:xfrm>
            <a:off x="381000" y="1600200"/>
            <a:ext cx="8458200" cy="2228850"/>
          </a:xfrm>
          <a:prstGeom prst="rect">
            <a:avLst/>
          </a:prstGeom>
          <a:noFill/>
          <a:ln w="9525">
            <a:noFill/>
          </a:ln>
        </p:spPr>
        <p:txBody>
          <a:bodyPr>
            <a:spAutoFit/>
          </a:bodyPr>
          <a:lstStyle/>
          <a:p>
            <a:pPr>
              <a:spcBef>
                <a:spcPct val="50000"/>
              </a:spcBef>
            </a:pPr>
            <a:r>
              <a:rPr lang="zh-CN" altLang="en-US" sz="2800" dirty="0">
                <a:solidFill>
                  <a:srgbClr val="FF3399"/>
                </a:solidFill>
                <a:latin typeface="Times New Roman" panose="02020603050405020304" pitchFamily="18" charset="0"/>
                <a:ea typeface="方正琥珀简体" pitchFamily="2" charset="-122"/>
              </a:rPr>
              <a:t>首联：</a:t>
            </a:r>
            <a:endParaRPr lang="zh-CN" altLang="en-US" sz="2800" dirty="0">
              <a:solidFill>
                <a:srgbClr val="FF3399"/>
              </a:solidFill>
              <a:latin typeface="Times New Roman" panose="02020603050405020304" pitchFamily="18" charset="0"/>
              <a:ea typeface="方正琥珀简体" pitchFamily="2" charset="-122"/>
            </a:endParaRPr>
          </a:p>
          <a:p>
            <a:pPr>
              <a:spcBef>
                <a:spcPct val="50000"/>
              </a:spcBef>
            </a:pPr>
            <a:r>
              <a:rPr lang="zh-CN" altLang="en-US" sz="2800" dirty="0">
                <a:solidFill>
                  <a:srgbClr val="CC3300"/>
                </a:solidFill>
                <a:latin typeface="Times New Roman" panose="02020603050405020304" pitchFamily="18" charset="0"/>
              </a:rPr>
              <a:t>过了三年漂泊在外的生活，今天又成了清兵的囚徒。</a:t>
            </a:r>
            <a:endParaRPr lang="zh-CN" altLang="en-US" sz="2800" dirty="0">
              <a:solidFill>
                <a:srgbClr val="CC3300"/>
              </a:solidFill>
              <a:latin typeface="Times New Roman" panose="02020603050405020304" pitchFamily="18" charset="0"/>
            </a:endParaRPr>
          </a:p>
          <a:p>
            <a:pPr>
              <a:spcBef>
                <a:spcPct val="50000"/>
              </a:spcBef>
            </a:pPr>
            <a:r>
              <a:rPr lang="zh-CN" altLang="en-US" sz="2800" dirty="0">
                <a:latin typeface="Times New Roman" panose="02020603050405020304" pitchFamily="18" charset="0"/>
              </a:rPr>
              <a:t>作者运用典故，抒发了诗人苦战被捕后的沉痛、愤懑之情。</a:t>
            </a:r>
            <a:endParaRPr lang="zh-CN" altLang="en-US" sz="2800" dirty="0">
              <a:latin typeface="Times New Roman" panose="02020603050405020304" pitchFamily="18" charset="0"/>
            </a:endParaRPr>
          </a:p>
        </p:txBody>
      </p:sp>
      <p:sp>
        <p:nvSpPr>
          <p:cNvPr id="44036" name="文本框 44035"/>
          <p:cNvSpPr txBox="1"/>
          <p:nvPr/>
        </p:nvSpPr>
        <p:spPr>
          <a:xfrm>
            <a:off x="457200" y="3886200"/>
            <a:ext cx="8686800" cy="2228850"/>
          </a:xfrm>
          <a:prstGeom prst="rect">
            <a:avLst/>
          </a:prstGeom>
          <a:noFill/>
          <a:ln w="9525">
            <a:noFill/>
          </a:ln>
        </p:spPr>
        <p:txBody>
          <a:bodyPr>
            <a:spAutoFit/>
          </a:bodyPr>
          <a:lstStyle/>
          <a:p>
            <a:pPr>
              <a:spcBef>
                <a:spcPct val="50000"/>
              </a:spcBef>
            </a:pPr>
            <a:r>
              <a:rPr lang="zh-CN" altLang="en-US" sz="2800" dirty="0">
                <a:solidFill>
                  <a:srgbClr val="FF3399"/>
                </a:solidFill>
                <a:latin typeface="Times New Roman" panose="02020603050405020304" pitchFamily="18" charset="0"/>
                <a:ea typeface="方正琥珀简体" pitchFamily="2" charset="-122"/>
              </a:rPr>
              <a:t>颔联：</a:t>
            </a:r>
            <a:endParaRPr lang="zh-CN" altLang="en-US" sz="2800" dirty="0">
              <a:solidFill>
                <a:srgbClr val="FF3399"/>
              </a:solidFill>
              <a:latin typeface="Times New Roman" panose="02020603050405020304" pitchFamily="18" charset="0"/>
              <a:ea typeface="方正琥珀简体" pitchFamily="2" charset="-122"/>
            </a:endParaRPr>
          </a:p>
          <a:p>
            <a:pPr>
              <a:spcBef>
                <a:spcPct val="50000"/>
              </a:spcBef>
            </a:pPr>
            <a:r>
              <a:rPr lang="zh-CN" altLang="en-US" sz="2800" dirty="0">
                <a:solidFill>
                  <a:srgbClr val="CC3300"/>
                </a:solidFill>
                <a:latin typeface="Times New Roman" panose="02020603050405020304" pitchFamily="18" charset="0"/>
              </a:rPr>
              <a:t>为山河破碎而流下的眼泪无尽地流着，却没有地方容纳，谁还能说天地广袤无边呢！</a:t>
            </a:r>
            <a:endParaRPr lang="zh-CN" altLang="en-US" sz="2800" dirty="0">
              <a:solidFill>
                <a:srgbClr val="CC3300"/>
              </a:solidFill>
              <a:latin typeface="Times New Roman" panose="02020603050405020304" pitchFamily="18" charset="0"/>
            </a:endParaRPr>
          </a:p>
          <a:p>
            <a:pPr>
              <a:spcBef>
                <a:spcPct val="50000"/>
              </a:spcBef>
            </a:pPr>
            <a:r>
              <a:rPr lang="zh-CN" altLang="en-US" sz="2800" dirty="0">
                <a:latin typeface="Times New Roman" panose="02020603050405020304" pitchFamily="18" charset="0"/>
              </a:rPr>
              <a:t>作者在此抒发了英雄失路之悲。</a:t>
            </a:r>
            <a:endParaRPr lang="zh-CN" altLang="en-US" sz="2800" dirty="0">
              <a:latin typeface="Times New Roman" panose="02020603050405020304" pitchFamily="18"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500" fill="hold"/>
                                        <p:tgtEl>
                                          <p:spTgt spid="44034"/>
                                        </p:tgtEl>
                                        <p:attrNameLst>
                                          <p:attrName>ppt_x</p:attrName>
                                        </p:attrNameLst>
                                      </p:cBhvr>
                                      <p:tavLst>
                                        <p:tav tm="0">
                                          <p:val>
                                            <p:strVal val="0-#ppt_w/2"/>
                                          </p:val>
                                        </p:tav>
                                        <p:tav tm="100000">
                                          <p:val>
                                            <p:strVal val="#ppt_x"/>
                                          </p:val>
                                        </p:tav>
                                      </p:tavLst>
                                    </p:anim>
                                    <p:anim calcmode="lin" valueType="num">
                                      <p:cBhvr additive="base">
                                        <p:cTn id="8" dur="500" fill="hold"/>
                                        <p:tgtEl>
                                          <p:spTgt spid="440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5">
                                            <p:txEl>
                                              <p:pRg st="0" end="0"/>
                                            </p:txEl>
                                          </p:spTgt>
                                        </p:tgtEl>
                                        <p:attrNameLst>
                                          <p:attrName>style.visibility</p:attrName>
                                        </p:attrNameLst>
                                      </p:cBhvr>
                                      <p:to>
                                        <p:strVal val="visible"/>
                                      </p:to>
                                    </p:set>
                                    <p:anim calcmode="lin" valueType="num">
                                      <p:cBhvr additive="base">
                                        <p:cTn id="13" dur="500" fill="hold"/>
                                        <p:tgtEl>
                                          <p:spTgt spid="440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0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4035">
                                            <p:txEl>
                                              <p:pRg st="1" end="1"/>
                                            </p:txEl>
                                          </p:spTgt>
                                        </p:tgtEl>
                                        <p:attrNameLst>
                                          <p:attrName>style.visibility</p:attrName>
                                        </p:attrNameLst>
                                      </p:cBhvr>
                                      <p:to>
                                        <p:strVal val="visible"/>
                                      </p:to>
                                    </p:set>
                                    <p:anim calcmode="lin" valueType="num">
                                      <p:cBhvr additive="base">
                                        <p:cTn id="19" dur="500" fill="hold"/>
                                        <p:tgtEl>
                                          <p:spTgt spid="4403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40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4035">
                                            <p:txEl>
                                              <p:pRg st="2" end="2"/>
                                            </p:txEl>
                                          </p:spTgt>
                                        </p:tgtEl>
                                        <p:attrNameLst>
                                          <p:attrName>style.visibility</p:attrName>
                                        </p:attrNameLst>
                                      </p:cBhvr>
                                      <p:to>
                                        <p:strVal val="visible"/>
                                      </p:to>
                                    </p:set>
                                    <p:anim calcmode="lin" valueType="num">
                                      <p:cBhvr additive="base">
                                        <p:cTn id="25" dur="500" fill="hold"/>
                                        <p:tgtEl>
                                          <p:spTgt spid="4403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0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4036">
                                            <p:txEl>
                                              <p:pRg st="0" end="0"/>
                                            </p:txEl>
                                          </p:spTgt>
                                        </p:tgtEl>
                                        <p:attrNameLst>
                                          <p:attrName>style.visibility</p:attrName>
                                        </p:attrNameLst>
                                      </p:cBhvr>
                                      <p:to>
                                        <p:strVal val="visible"/>
                                      </p:to>
                                    </p:set>
                                    <p:anim calcmode="lin" valueType="num">
                                      <p:cBhvr additive="base">
                                        <p:cTn id="31" dur="500" fill="hold"/>
                                        <p:tgtEl>
                                          <p:spTgt spid="44036">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403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4036">
                                            <p:txEl>
                                              <p:pRg st="1" end="1"/>
                                            </p:txEl>
                                          </p:spTgt>
                                        </p:tgtEl>
                                        <p:attrNameLst>
                                          <p:attrName>style.visibility</p:attrName>
                                        </p:attrNameLst>
                                      </p:cBhvr>
                                      <p:to>
                                        <p:strVal val="visible"/>
                                      </p:to>
                                    </p:set>
                                    <p:anim calcmode="lin" valueType="num">
                                      <p:cBhvr additive="base">
                                        <p:cTn id="37" dur="500" fill="hold"/>
                                        <p:tgtEl>
                                          <p:spTgt spid="44036">
                                            <p:txEl>
                                              <p:pRg st="1" end="1"/>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03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4036">
                                            <p:txEl>
                                              <p:pRg st="2" end="2"/>
                                            </p:txEl>
                                          </p:spTgt>
                                        </p:tgtEl>
                                        <p:attrNameLst>
                                          <p:attrName>style.visibility</p:attrName>
                                        </p:attrNameLst>
                                      </p:cBhvr>
                                      <p:to>
                                        <p:strVal val="visible"/>
                                      </p:to>
                                    </p:set>
                                    <p:anim calcmode="lin" valueType="num">
                                      <p:cBhvr additive="base">
                                        <p:cTn id="43" dur="500" fill="hold"/>
                                        <p:tgtEl>
                                          <p:spTgt spid="44036">
                                            <p:txEl>
                                              <p:pRg st="2" end="2"/>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4036">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bldLvl="0" animBg="1"/>
      <p:bldP spid="44035" grpId="0" build="p"/>
      <p:bldP spid="4403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文本框 45057"/>
          <p:cNvSpPr txBox="1"/>
          <p:nvPr/>
        </p:nvSpPr>
        <p:spPr>
          <a:xfrm>
            <a:off x="457200" y="609600"/>
            <a:ext cx="8686800" cy="3082925"/>
          </a:xfrm>
          <a:prstGeom prst="rect">
            <a:avLst/>
          </a:prstGeom>
          <a:noFill/>
          <a:ln w="9525">
            <a:noFill/>
          </a:ln>
        </p:spPr>
        <p:txBody>
          <a:bodyPr>
            <a:spAutoFit/>
          </a:bodyPr>
          <a:lstStyle/>
          <a:p>
            <a:pPr>
              <a:spcBef>
                <a:spcPct val="50000"/>
              </a:spcBef>
            </a:pPr>
            <a:r>
              <a:rPr lang="zh-CN" altLang="en-US" sz="2800" dirty="0">
                <a:solidFill>
                  <a:srgbClr val="FF3399"/>
                </a:solidFill>
                <a:latin typeface="Times New Roman" panose="02020603050405020304" pitchFamily="18" charset="0"/>
                <a:ea typeface="方正琥珀简体" pitchFamily="2" charset="-122"/>
              </a:rPr>
              <a:t>颈联：</a:t>
            </a:r>
            <a:endParaRPr lang="zh-CN" altLang="en-US" sz="2800" dirty="0">
              <a:solidFill>
                <a:srgbClr val="FF3399"/>
              </a:solidFill>
              <a:latin typeface="Times New Roman" panose="02020603050405020304" pitchFamily="18" charset="0"/>
              <a:ea typeface="方正琥珀简体" pitchFamily="2" charset="-122"/>
            </a:endParaRPr>
          </a:p>
          <a:p>
            <a:pPr>
              <a:spcBef>
                <a:spcPct val="50000"/>
              </a:spcBef>
            </a:pPr>
            <a:r>
              <a:rPr lang="zh-CN" altLang="en-US" sz="2800" dirty="0">
                <a:solidFill>
                  <a:srgbClr val="CC3300"/>
                </a:solidFill>
                <a:latin typeface="Times New Roman" panose="02020603050405020304" pitchFamily="18" charset="0"/>
              </a:rPr>
              <a:t>已经知道去黄泉的路很近了，要永远告别故乡真是难舍难分。</a:t>
            </a:r>
            <a:endParaRPr lang="zh-CN" altLang="en-US" sz="2800" dirty="0">
              <a:solidFill>
                <a:srgbClr val="CC3300"/>
              </a:solidFill>
              <a:latin typeface="Times New Roman" panose="02020603050405020304" pitchFamily="18" charset="0"/>
            </a:endParaRPr>
          </a:p>
          <a:p>
            <a:pPr>
              <a:spcBef>
                <a:spcPct val="50000"/>
              </a:spcBef>
            </a:pPr>
            <a:r>
              <a:rPr lang="zh-CN" altLang="en-US" sz="2800" dirty="0">
                <a:latin typeface="Times New Roman" panose="02020603050405020304" pitchFamily="18" charset="0"/>
              </a:rPr>
              <a:t>作者在此已抱定了杀身成仁的决心，但又难以告别家乡和亲人，表现出了作者情感和心理的矛盾，抒发了依恋故乡之情。</a:t>
            </a:r>
            <a:endParaRPr lang="zh-CN" altLang="en-US" sz="2800" dirty="0">
              <a:latin typeface="Times New Roman" panose="02020603050405020304" pitchFamily="18" charset="0"/>
            </a:endParaRPr>
          </a:p>
        </p:txBody>
      </p:sp>
      <p:sp>
        <p:nvSpPr>
          <p:cNvPr id="45059" name="文本框 45058"/>
          <p:cNvSpPr txBox="1"/>
          <p:nvPr/>
        </p:nvSpPr>
        <p:spPr>
          <a:xfrm>
            <a:off x="457200" y="3810000"/>
            <a:ext cx="8382000" cy="2228850"/>
          </a:xfrm>
          <a:prstGeom prst="rect">
            <a:avLst/>
          </a:prstGeom>
          <a:noFill/>
          <a:ln w="9525">
            <a:noFill/>
          </a:ln>
        </p:spPr>
        <p:txBody>
          <a:bodyPr>
            <a:spAutoFit/>
          </a:bodyPr>
          <a:lstStyle/>
          <a:p>
            <a:pPr>
              <a:spcBef>
                <a:spcPct val="50000"/>
              </a:spcBef>
            </a:pPr>
            <a:r>
              <a:rPr lang="zh-CN" altLang="en-US" sz="2800" dirty="0">
                <a:solidFill>
                  <a:srgbClr val="FF3399"/>
                </a:solidFill>
                <a:latin typeface="Times New Roman" panose="02020603050405020304" pitchFamily="18" charset="0"/>
                <a:ea typeface="方正琥珀简体" pitchFamily="2" charset="-122"/>
              </a:rPr>
              <a:t>尾联：</a:t>
            </a:r>
            <a:endParaRPr lang="zh-CN" altLang="en-US" sz="2800" dirty="0">
              <a:solidFill>
                <a:srgbClr val="FF3399"/>
              </a:solidFill>
              <a:latin typeface="Times New Roman" panose="02020603050405020304" pitchFamily="18" charset="0"/>
              <a:ea typeface="方正琥珀简体" pitchFamily="2" charset="-122"/>
            </a:endParaRPr>
          </a:p>
          <a:p>
            <a:pPr>
              <a:spcBef>
                <a:spcPct val="50000"/>
              </a:spcBef>
            </a:pPr>
            <a:r>
              <a:rPr lang="zh-CN" altLang="en-US" sz="2800" dirty="0">
                <a:solidFill>
                  <a:srgbClr val="CC3300"/>
                </a:solidFill>
                <a:latin typeface="Times New Roman" panose="02020603050405020304" pitchFamily="18" charset="0"/>
              </a:rPr>
              <a:t>自己死后成了鬼魂，也要回来从空中看看后继者们打着抗清的旗帜收复河山。</a:t>
            </a:r>
            <a:endParaRPr lang="zh-CN" altLang="en-US" sz="2800" dirty="0">
              <a:solidFill>
                <a:srgbClr val="CC3300"/>
              </a:solidFill>
              <a:latin typeface="Times New Roman" panose="02020603050405020304" pitchFamily="18" charset="0"/>
            </a:endParaRPr>
          </a:p>
          <a:p>
            <a:pPr>
              <a:spcBef>
                <a:spcPct val="50000"/>
              </a:spcBef>
            </a:pPr>
            <a:r>
              <a:rPr lang="zh-CN" altLang="en-US" sz="2800" dirty="0" smtClean="0">
                <a:latin typeface="Times New Roman" panose="02020603050405020304" pitchFamily="18" charset="0"/>
              </a:rPr>
              <a:t>表现了</a:t>
            </a:r>
            <a:r>
              <a:rPr lang="zh-CN" altLang="en-US" sz="2800" dirty="0">
                <a:latin typeface="Times New Roman" panose="02020603050405020304" pitchFamily="18" charset="0"/>
              </a:rPr>
              <a:t>作者誓死不屈、战斗不止的决心。</a:t>
            </a:r>
            <a:endParaRPr lang="zh-CN" altLang="en-US" sz="2800" dirty="0">
              <a:latin typeface="Times New Roman" panose="02020603050405020304" pitchFamily="18"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58">
                                            <p:txEl>
                                              <p:pRg st="0" end="0"/>
                                            </p:txEl>
                                          </p:spTgt>
                                        </p:tgtEl>
                                        <p:attrNameLst>
                                          <p:attrName>style.visibility</p:attrName>
                                        </p:attrNameLst>
                                      </p:cBhvr>
                                      <p:to>
                                        <p:strVal val="visible"/>
                                      </p:to>
                                    </p:set>
                                    <p:anim calcmode="lin" valueType="num">
                                      <p:cBhvr additive="base">
                                        <p:cTn id="7" dur="500" fill="hold"/>
                                        <p:tgtEl>
                                          <p:spTgt spid="4505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5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58">
                                            <p:txEl>
                                              <p:pRg st="1" end="1"/>
                                            </p:txEl>
                                          </p:spTgt>
                                        </p:tgtEl>
                                        <p:attrNameLst>
                                          <p:attrName>style.visibility</p:attrName>
                                        </p:attrNameLst>
                                      </p:cBhvr>
                                      <p:to>
                                        <p:strVal val="visible"/>
                                      </p:to>
                                    </p:set>
                                    <p:anim calcmode="lin" valueType="num">
                                      <p:cBhvr additive="base">
                                        <p:cTn id="13" dur="500" fill="hold"/>
                                        <p:tgtEl>
                                          <p:spTgt spid="4505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5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5058">
                                            <p:txEl>
                                              <p:pRg st="2" end="2"/>
                                            </p:txEl>
                                          </p:spTgt>
                                        </p:tgtEl>
                                        <p:attrNameLst>
                                          <p:attrName>style.visibility</p:attrName>
                                        </p:attrNameLst>
                                      </p:cBhvr>
                                      <p:to>
                                        <p:strVal val="visible"/>
                                      </p:to>
                                    </p:set>
                                    <p:anim calcmode="lin" valueType="num">
                                      <p:cBhvr additive="base">
                                        <p:cTn id="19" dur="500" fill="hold"/>
                                        <p:tgtEl>
                                          <p:spTgt spid="45058">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505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5059">
                                            <p:txEl>
                                              <p:pRg st="0" end="0"/>
                                            </p:txEl>
                                          </p:spTgt>
                                        </p:tgtEl>
                                        <p:attrNameLst>
                                          <p:attrName>style.visibility</p:attrName>
                                        </p:attrNameLst>
                                      </p:cBhvr>
                                      <p:to>
                                        <p:strVal val="visible"/>
                                      </p:to>
                                    </p:set>
                                    <p:anim calcmode="lin" valueType="num">
                                      <p:cBhvr additive="base">
                                        <p:cTn id="25" dur="500" fill="hold"/>
                                        <p:tgtEl>
                                          <p:spTgt spid="45059">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0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5059">
                                            <p:txEl>
                                              <p:pRg st="1" end="1"/>
                                            </p:txEl>
                                          </p:spTgt>
                                        </p:tgtEl>
                                        <p:attrNameLst>
                                          <p:attrName>style.visibility</p:attrName>
                                        </p:attrNameLst>
                                      </p:cBhvr>
                                      <p:to>
                                        <p:strVal val="visible"/>
                                      </p:to>
                                    </p:set>
                                    <p:anim calcmode="lin" valueType="num">
                                      <p:cBhvr additive="base">
                                        <p:cTn id="31" dur="500" fill="hold"/>
                                        <p:tgtEl>
                                          <p:spTgt spid="45059">
                                            <p:txEl>
                                              <p:pRg st="1" end="1"/>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50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5059">
                                            <p:txEl>
                                              <p:pRg st="2" end="2"/>
                                            </p:txEl>
                                          </p:spTgt>
                                        </p:tgtEl>
                                        <p:attrNameLst>
                                          <p:attrName>style.visibility</p:attrName>
                                        </p:attrNameLst>
                                      </p:cBhvr>
                                      <p:to>
                                        <p:strVal val="visible"/>
                                      </p:to>
                                    </p:set>
                                    <p:anim calcmode="lin" valueType="num">
                                      <p:cBhvr additive="base">
                                        <p:cTn id="37" dur="500" fill="hold"/>
                                        <p:tgtEl>
                                          <p:spTgt spid="45059">
                                            <p:txEl>
                                              <p:pRg st="2" end="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505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uild="p"/>
      <p:bldP spid="4505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文本框 49153"/>
          <p:cNvSpPr txBox="1"/>
          <p:nvPr/>
        </p:nvSpPr>
        <p:spPr>
          <a:xfrm>
            <a:off x="2093913" y="872490"/>
            <a:ext cx="4043362" cy="645160"/>
          </a:xfrm>
          <a:prstGeom prst="rect">
            <a:avLst/>
          </a:prstGeom>
          <a:noFill/>
          <a:ln w="9525">
            <a:noFill/>
          </a:ln>
        </p:spPr>
        <p:txBody>
          <a:bodyPr>
            <a:spAutoFit/>
          </a:bodyPr>
          <a:lstStyle/>
          <a:p>
            <a:pPr algn="ctr">
              <a:spcBef>
                <a:spcPct val="50000"/>
              </a:spcBef>
            </a:pPr>
            <a:r>
              <a:rPr lang="zh-CN" altLang="en-US" sz="3600" b="1" dirty="0">
                <a:solidFill>
                  <a:schemeClr val="tx1"/>
                </a:solidFill>
                <a:latin typeface="Times New Roman" panose="02020603050405020304" pitchFamily="18" charset="0"/>
              </a:rPr>
              <a:t>主旨归纳</a:t>
            </a:r>
            <a:endParaRPr lang="zh-CN" altLang="en-US" sz="3600" b="1" dirty="0">
              <a:solidFill>
                <a:schemeClr val="tx1"/>
              </a:solidFill>
              <a:latin typeface="Times New Roman" panose="02020603050405020304" pitchFamily="18" charset="0"/>
            </a:endParaRPr>
          </a:p>
        </p:txBody>
      </p:sp>
      <p:sp>
        <p:nvSpPr>
          <p:cNvPr id="49155" name="文本框 49154"/>
          <p:cNvSpPr txBox="1"/>
          <p:nvPr/>
        </p:nvSpPr>
        <p:spPr>
          <a:xfrm>
            <a:off x="468313" y="1916113"/>
            <a:ext cx="8382000" cy="1753235"/>
          </a:xfrm>
          <a:prstGeom prst="rect">
            <a:avLst/>
          </a:prstGeom>
          <a:noFill/>
          <a:ln w="9525">
            <a:noFill/>
          </a:ln>
        </p:spPr>
        <p:txBody>
          <a:bodyPr>
            <a:spAutoFit/>
          </a:bodyPr>
          <a:lstStyle/>
          <a:p>
            <a:pPr>
              <a:spcBef>
                <a:spcPct val="50000"/>
              </a:spcBef>
            </a:pPr>
            <a:r>
              <a:rPr lang="zh-CN" altLang="en-US" sz="3600" b="1" dirty="0">
                <a:solidFill>
                  <a:srgbClr val="CC3300"/>
                </a:solidFill>
                <a:latin typeface="Times New Roman" panose="02020603050405020304" pitchFamily="18" charset="0"/>
              </a:rPr>
              <a:t>       这首诗歌，表达了诗人对山河沦丧的极度悲愤，以及对家乡亲人的无限依恋和对抗清斗争的坚定信念。</a:t>
            </a:r>
            <a:endParaRPr lang="zh-CN" altLang="en-US" sz="3600" b="1">
              <a:solidFill>
                <a:srgbClr val="CC3300"/>
              </a:solidFill>
              <a:latin typeface="Times New Roman" panose="02020603050405020304" pitchFamily="18"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154">
                                            <p:txEl>
                                              <p:pRg st="0" end="0"/>
                                            </p:txEl>
                                          </p:spTgt>
                                        </p:tgtEl>
                                        <p:attrNameLst>
                                          <p:attrName>style.visibility</p:attrName>
                                        </p:attrNameLst>
                                      </p:cBhvr>
                                      <p:to>
                                        <p:strVal val="visible"/>
                                      </p:to>
                                    </p:set>
                                    <p:anim calcmode="lin" valueType="num">
                                      <p:cBhvr additive="base">
                                        <p:cTn id="7" dur="500" fill="hold"/>
                                        <p:tgtEl>
                                          <p:spTgt spid="4915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915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9155">
                                            <p:txEl>
                                              <p:pRg st="0" end="0"/>
                                            </p:txEl>
                                          </p:spTgt>
                                        </p:tgtEl>
                                        <p:attrNameLst>
                                          <p:attrName>style.visibility</p:attrName>
                                        </p:attrNameLst>
                                      </p:cBhvr>
                                      <p:to>
                                        <p:strVal val="visible"/>
                                      </p:to>
                                    </p:set>
                                    <p:anim calcmode="lin" valueType="num">
                                      <p:cBhvr additive="base">
                                        <p:cTn id="13" dur="500" fill="hold"/>
                                        <p:tgtEl>
                                          <p:spTgt spid="4915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915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build="p"/>
      <p:bldP spid="4915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2049"/>
          <p:cNvSpPr>
            <a:spLocks noGrp="1"/>
          </p:cNvSpPr>
          <p:nvPr>
            <p:ph type="ctrTitle"/>
          </p:nvPr>
        </p:nvSpPr>
        <p:spPr>
          <a:xfrm>
            <a:off x="685800" y="2130425"/>
            <a:ext cx="7772400" cy="1470025"/>
          </a:xfrm>
        </p:spPr>
        <p:txBody>
          <a:bodyPr anchor="ctr"/>
          <a:lstStyle/>
          <a:p>
            <a:pPr defTabSz="914400">
              <a:buSzPct val="100000"/>
            </a:pPr>
            <a:r>
              <a:rPr lang="zh-CN" altLang="en-US" sz="4400" kern="1200" baseline="0" dirty="0">
                <a:latin typeface="Arial" panose="020B0604020202020204" pitchFamily="34" charset="0"/>
                <a:ea typeface="宋体" panose="02010600030101010101" pitchFamily="2" charset="-122"/>
              </a:rPr>
              <a:t>山坡羊</a:t>
            </a:r>
            <a:r>
              <a:rPr lang="en-US" altLang="zh-CN" sz="4400" kern="1200" baseline="0">
                <a:latin typeface="Arial" panose="020B0604020202020204" pitchFamily="34" charset="0"/>
                <a:ea typeface="宋体" panose="02010600030101010101" pitchFamily="2" charset="-122"/>
              </a:rPr>
              <a:t>·</a:t>
            </a:r>
            <a:r>
              <a:rPr lang="zh-CN" altLang="en-US" sz="4400" kern="1200" baseline="0" dirty="0">
                <a:latin typeface="Arial" panose="020B0604020202020204" pitchFamily="34" charset="0"/>
                <a:ea typeface="宋体" panose="02010600030101010101" pitchFamily="2" charset="-122"/>
              </a:rPr>
              <a:t>骊山怀古 </a:t>
            </a:r>
            <a:endParaRPr lang="zh-CN" altLang="en-US" sz="4400" kern="1200" baseline="0" dirty="0">
              <a:latin typeface="Arial" panose="020B0604020202020204" pitchFamily="34" charset="0"/>
              <a:ea typeface="宋体" panose="02010600030101010101" pitchFamily="2" charset="-122"/>
            </a:endParaRPr>
          </a:p>
        </p:txBody>
      </p:sp>
      <p:sp>
        <p:nvSpPr>
          <p:cNvPr id="2051" name="副标题 2050"/>
          <p:cNvSpPr>
            <a:spLocks noGrp="1"/>
          </p:cNvSpPr>
          <p:nvPr>
            <p:ph type="subTitle" idx="1"/>
          </p:nvPr>
        </p:nvSpPr>
        <p:spPr>
          <a:xfrm>
            <a:off x="1371600" y="3886200"/>
            <a:ext cx="6400800" cy="1752600"/>
          </a:xfrm>
        </p:spPr>
        <p:txBody>
          <a:bodyPr/>
          <a:lstStyle/>
          <a:p>
            <a:pPr defTabSz="914400">
              <a:buSzPct val="100000"/>
            </a:pPr>
            <a:r>
              <a:rPr lang="zh-CN" altLang="en-US" sz="3200" kern="1200" baseline="0" dirty="0">
                <a:latin typeface="Arial" panose="020B0604020202020204" pitchFamily="34" charset="0"/>
                <a:ea typeface="宋体" panose="02010600030101010101" pitchFamily="2" charset="-122"/>
              </a:rPr>
              <a:t>（元）张养浩 </a:t>
            </a:r>
            <a:endParaRPr lang="zh-CN" altLang="en-US" sz="3200" kern="1200" baseline="0" dirty="0">
              <a:latin typeface="Arial" panose="020B0604020202020204" pitchFamily="34" charset="0"/>
              <a:ea typeface="宋体" panose="02010600030101010101" pitchFamily="2" charset="-122"/>
            </a:endParaRPr>
          </a:p>
        </p:txBody>
      </p:sp>
      <p:sp>
        <p:nvSpPr>
          <p:cNvPr id="2052" name="矩形 2051"/>
          <p:cNvSpPr/>
          <p:nvPr/>
        </p:nvSpPr>
        <p:spPr>
          <a:xfrm>
            <a:off x="0" y="0"/>
            <a:ext cx="9144000" cy="0"/>
          </a:xfrm>
          <a:prstGeom prst="rect">
            <a:avLst/>
          </a:prstGeom>
          <a:noFill/>
          <a:ln w="9525">
            <a:noFill/>
          </a:ln>
        </p:spPr>
        <p:txBody>
          <a:bodyPr/>
          <a:lstStyle/>
          <a:p>
            <a:endParaRPr lang="zh-CN" altLang="en-US"/>
          </a:p>
        </p:txBody>
      </p:sp>
      <p:pic>
        <p:nvPicPr>
          <p:cNvPr id="2053" name="图片 2052" hidden="1"/>
          <p:cNvPicPr>
            <a:picLocks noGrp="1" noChangeAspect="1"/>
          </p:cNvPicPr>
          <p:nvPr/>
        </p:nvPicPr>
        <p:blipFill>
          <a:blip r:embed="rId1"/>
          <a:stretch>
            <a:fillRect/>
          </a:stretch>
        </p:blipFill>
        <p:spPr>
          <a:xfrm>
            <a:off x="4476750" y="3357563"/>
            <a:ext cx="190500" cy="142875"/>
          </a:xfrm>
          <a:prstGeom prst="rect">
            <a:avLst/>
          </a:prstGeom>
          <a:noFill/>
          <a:ln w="9525">
            <a:noFill/>
          </a:ln>
        </p:spPr>
      </p:pic>
      <p:pic>
        <p:nvPicPr>
          <p:cNvPr id="2054" name="图片 2053" hidden="1"/>
          <p:cNvPicPr>
            <a:picLocks noGrp="1" noChangeAspect="1"/>
          </p:cNvPicPr>
          <p:nvPr/>
        </p:nvPicPr>
        <p:blipFill>
          <a:blip r:embed="rId1"/>
          <a:stretch>
            <a:fillRect/>
          </a:stretch>
        </p:blipFill>
        <p:spPr>
          <a:xfrm>
            <a:off x="4476750" y="3357563"/>
            <a:ext cx="190500" cy="142875"/>
          </a:xfrm>
          <a:prstGeom prst="rect">
            <a:avLst/>
          </a:prstGeom>
          <a:noFill/>
          <a:ln w="9525">
            <a:noFill/>
          </a:ln>
        </p:spPr>
      </p:pic>
      <p:pic>
        <p:nvPicPr>
          <p:cNvPr id="2055" name="图片 2054" hidden="1"/>
          <p:cNvPicPr>
            <a:picLocks noGrp="1" noChangeAspect="1"/>
          </p:cNvPicPr>
          <p:nvPr/>
        </p:nvPicPr>
        <p:blipFill>
          <a:blip r:embed="rId1"/>
          <a:stretch>
            <a:fillRect/>
          </a:stretch>
        </p:blipFill>
        <p:spPr>
          <a:xfrm>
            <a:off x="4476750" y="3357563"/>
            <a:ext cx="190500" cy="142875"/>
          </a:xfrm>
          <a:prstGeom prst="rect">
            <a:avLst/>
          </a:prstGeom>
          <a:noFill/>
          <a:ln w="9525">
            <a:noFill/>
          </a:ln>
        </p:spPr>
      </p:pic>
      <p:sp>
        <p:nvSpPr>
          <p:cNvPr id="2056" name="矩形 2055"/>
          <p:cNvSpPr/>
          <p:nvPr/>
        </p:nvSpPr>
        <p:spPr>
          <a:xfrm>
            <a:off x="0" y="0"/>
            <a:ext cx="9144000" cy="0"/>
          </a:xfrm>
          <a:prstGeom prst="rect">
            <a:avLst/>
          </a:prstGeom>
          <a:noFill/>
          <a:ln w="9525">
            <a:noFill/>
          </a:ln>
        </p:spPr>
        <p:txBody>
          <a:bodyPr/>
          <a:lstStyle/>
          <a:p>
            <a:endParaRPr lang="zh-CN" altLang="en-US"/>
          </a:p>
        </p:txBody>
      </p:sp>
      <p:pic>
        <p:nvPicPr>
          <p:cNvPr id="2057" name="图片 2056" hidden="1"/>
          <p:cNvPicPr>
            <a:picLocks noGrp="1" noChangeAspect="1"/>
          </p:cNvPicPr>
          <p:nvPr/>
        </p:nvPicPr>
        <p:blipFill>
          <a:blip r:embed="rId1"/>
          <a:stretch>
            <a:fillRect/>
          </a:stretch>
        </p:blipFill>
        <p:spPr>
          <a:xfrm>
            <a:off x="4476750" y="3357563"/>
            <a:ext cx="190500" cy="142875"/>
          </a:xfrm>
          <a:prstGeom prst="rect">
            <a:avLst/>
          </a:prstGeom>
          <a:noFill/>
          <a:ln w="9525">
            <a:noFill/>
          </a:ln>
        </p:spPr>
      </p:pic>
      <p:pic>
        <p:nvPicPr>
          <p:cNvPr id="2058" name="图片 2057" hidden="1"/>
          <p:cNvPicPr>
            <a:picLocks noGrp="1" noChangeAspect="1"/>
          </p:cNvPicPr>
          <p:nvPr/>
        </p:nvPicPr>
        <p:blipFill>
          <a:blip r:embed="rId1"/>
          <a:stretch>
            <a:fillRect/>
          </a:stretch>
        </p:blipFill>
        <p:spPr>
          <a:xfrm>
            <a:off x="4476750" y="3357563"/>
            <a:ext cx="190500" cy="142875"/>
          </a:xfrm>
          <a:prstGeom prst="rect">
            <a:avLst/>
          </a:prstGeom>
          <a:noFill/>
          <a:ln w="9525">
            <a:noFill/>
          </a:ln>
        </p:spPr>
      </p:pic>
      <p:pic>
        <p:nvPicPr>
          <p:cNvPr id="2059" name="图片 2058" hidden="1"/>
          <p:cNvPicPr>
            <a:picLocks noGrp="1" noChangeAspect="1"/>
          </p:cNvPicPr>
          <p:nvPr/>
        </p:nvPicPr>
        <p:blipFill>
          <a:blip r:embed="rId1"/>
          <a:stretch>
            <a:fillRect/>
          </a:stretch>
        </p:blipFill>
        <p:spPr>
          <a:xfrm>
            <a:off x="4476750" y="3357563"/>
            <a:ext cx="190500" cy="142875"/>
          </a:xfrm>
          <a:prstGeom prst="rect">
            <a:avLst/>
          </a:prstGeom>
          <a:noFill/>
          <a:ln w="9525">
            <a:noFill/>
          </a:ln>
        </p:spPr>
      </p:pic>
      <p:sp>
        <p:nvSpPr>
          <p:cNvPr id="2060" name="矩形 2059"/>
          <p:cNvSpPr/>
          <p:nvPr/>
        </p:nvSpPr>
        <p:spPr>
          <a:xfrm>
            <a:off x="0" y="0"/>
            <a:ext cx="9144000" cy="0"/>
          </a:xfrm>
          <a:prstGeom prst="rect">
            <a:avLst/>
          </a:prstGeom>
          <a:noFill/>
          <a:ln w="9525">
            <a:noFill/>
          </a:ln>
        </p:spPr>
        <p:txBody>
          <a:bodyPr/>
          <a:lstStyle/>
          <a:p>
            <a:endParaRPr lang="zh-CN" altLang="en-US"/>
          </a:p>
        </p:txBody>
      </p:sp>
      <p:pic>
        <p:nvPicPr>
          <p:cNvPr id="2061" name="图片 2060" hidden="1"/>
          <p:cNvPicPr>
            <a:picLocks noGrp="1" noChangeAspect="1"/>
          </p:cNvPicPr>
          <p:nvPr/>
        </p:nvPicPr>
        <p:blipFill>
          <a:blip r:embed="rId1"/>
          <a:stretch>
            <a:fillRect/>
          </a:stretch>
        </p:blipFill>
        <p:spPr>
          <a:xfrm>
            <a:off x="4476750" y="3357563"/>
            <a:ext cx="190500" cy="142875"/>
          </a:xfrm>
          <a:prstGeom prst="rect">
            <a:avLst/>
          </a:prstGeom>
          <a:noFill/>
          <a:ln w="9525">
            <a:noFill/>
          </a:ln>
        </p:spPr>
      </p:pic>
      <p:pic>
        <p:nvPicPr>
          <p:cNvPr id="2062" name="图片 2061" hidden="1"/>
          <p:cNvPicPr>
            <a:picLocks noGrp="1" noChangeAspect="1"/>
          </p:cNvPicPr>
          <p:nvPr/>
        </p:nvPicPr>
        <p:blipFill>
          <a:blip r:embed="rId1"/>
          <a:stretch>
            <a:fillRect/>
          </a:stretch>
        </p:blipFill>
        <p:spPr>
          <a:xfrm>
            <a:off x="4476750" y="3357563"/>
            <a:ext cx="190500" cy="142875"/>
          </a:xfrm>
          <a:prstGeom prst="rect">
            <a:avLst/>
          </a:prstGeom>
          <a:noFill/>
          <a:ln w="9525">
            <a:noFill/>
          </a:ln>
        </p:spPr>
      </p:pic>
      <p:pic>
        <p:nvPicPr>
          <p:cNvPr id="2063" name="图片 2062" hidden="1"/>
          <p:cNvPicPr>
            <a:picLocks noGrp="1" noChangeAspect="1"/>
          </p:cNvPicPr>
          <p:nvPr/>
        </p:nvPicPr>
        <p:blipFill>
          <a:blip r:embed="rId1"/>
          <a:stretch>
            <a:fillRect/>
          </a:stretch>
        </p:blipFill>
        <p:spPr>
          <a:xfrm>
            <a:off x="4476750" y="3357563"/>
            <a:ext cx="190500" cy="142875"/>
          </a:xfrm>
          <a:prstGeom prst="rect">
            <a:avLst/>
          </a:prstGeom>
          <a:noFill/>
          <a:ln w="9525">
            <a:noFill/>
          </a:ln>
        </p:spPr>
      </p:pic>
    </p:spTree>
  </p:cSld>
  <p:clrMapOvr>
    <a:masterClrMapping/>
  </p:clrMapOvr>
  <p:transition spd="med">
    <p:diamon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3073"/>
          <p:cNvSpPr>
            <a:spLocks noGrp="1"/>
          </p:cNvSpPr>
          <p:nvPr>
            <p:ph type="title"/>
          </p:nvPr>
        </p:nvSpPr>
        <p:spPr/>
        <p:txBody>
          <a:bodyPr anchor="ctr"/>
          <a:lstStyle/>
          <a:p>
            <a:r>
              <a:rPr lang="zh-CN" altLang="en-US" sz="4000" dirty="0"/>
              <a:t>山坡羊</a:t>
            </a:r>
            <a:r>
              <a:rPr lang="en-US" altLang="zh-CN" sz="4000" b="1">
                <a:latin typeface="Arial" panose="020B0604020202020204" pitchFamily="34" charset="0"/>
              </a:rPr>
              <a:t>·</a:t>
            </a:r>
            <a:r>
              <a:rPr lang="zh-CN" altLang="en-US" sz="4000" dirty="0"/>
              <a:t>骊山怀古 </a:t>
            </a:r>
            <a:br>
              <a:rPr lang="zh-CN" altLang="en-US" sz="4000" dirty="0"/>
            </a:br>
            <a:r>
              <a:rPr lang="zh-CN" altLang="en-US" sz="2800" b="1" dirty="0"/>
              <a:t>（元）张养浩</a:t>
            </a:r>
            <a:r>
              <a:rPr lang="zh-CN" altLang="en-US" sz="4000" dirty="0"/>
              <a:t> </a:t>
            </a:r>
            <a:endParaRPr lang="zh-CN" altLang="en-US" sz="4000" dirty="0"/>
          </a:p>
        </p:txBody>
      </p:sp>
      <p:sp>
        <p:nvSpPr>
          <p:cNvPr id="3075" name="文本占位符 3074"/>
          <p:cNvSpPr>
            <a:spLocks noGrp="1"/>
          </p:cNvSpPr>
          <p:nvPr>
            <p:ph type="body" idx="1"/>
          </p:nvPr>
        </p:nvSpPr>
        <p:spPr/>
        <p:txBody>
          <a:bodyPr/>
          <a:lstStyle/>
          <a:p>
            <a:pPr>
              <a:buNone/>
            </a:pPr>
            <a:r>
              <a:rPr lang="en-US" altLang="zh-CN" sz="4400" b="1" dirty="0">
                <a:solidFill>
                  <a:srgbClr val="FF00FF"/>
                </a:solidFill>
                <a:latin typeface="楷体_GB2312" pitchFamily="49" charset="-122"/>
                <a:ea typeface="楷体_GB2312" pitchFamily="49" charset="-122"/>
              </a:rPr>
              <a:t> </a:t>
            </a:r>
            <a:r>
              <a:rPr lang="zh-CN" altLang="en-US" sz="4400" b="1" dirty="0">
                <a:solidFill>
                  <a:srgbClr val="FF00FF"/>
                </a:solidFill>
                <a:latin typeface="楷体_GB2312" pitchFamily="49" charset="-122"/>
                <a:ea typeface="楷体_GB2312" pitchFamily="49" charset="-122"/>
              </a:rPr>
              <a:t>骊山</a:t>
            </a:r>
            <a:r>
              <a:rPr lang="zh-CN" altLang="en-US" sz="4400" b="1" dirty="0">
                <a:latin typeface="楷体_GB2312" pitchFamily="49" charset="-122"/>
                <a:ea typeface="楷体_GB2312" pitchFamily="49" charset="-122"/>
              </a:rPr>
              <a:t>四顾，</a:t>
            </a:r>
            <a:r>
              <a:rPr lang="zh-CN" altLang="en-US" sz="4400" b="1" dirty="0">
                <a:solidFill>
                  <a:srgbClr val="FF00FF"/>
                </a:solidFill>
                <a:latin typeface="楷体_GB2312" pitchFamily="49" charset="-122"/>
                <a:ea typeface="楷体_GB2312" pitchFamily="49" charset="-122"/>
              </a:rPr>
              <a:t>阿房一炬</a:t>
            </a:r>
            <a:r>
              <a:rPr lang="zh-CN" altLang="en-US" sz="4400" b="1" dirty="0">
                <a:latin typeface="楷体_GB2312" pitchFamily="49" charset="-122"/>
                <a:ea typeface="楷体_GB2312" pitchFamily="49" charset="-122"/>
              </a:rPr>
              <a:t>，当时奢侈今何处？只见草萧疏，水</a:t>
            </a:r>
            <a:r>
              <a:rPr lang="zh-CN" altLang="en-US" sz="4400" b="1" dirty="0">
                <a:solidFill>
                  <a:srgbClr val="FF00FF"/>
                </a:solidFill>
                <a:latin typeface="楷体_GB2312" pitchFamily="49" charset="-122"/>
                <a:ea typeface="楷体_GB2312" pitchFamily="49" charset="-122"/>
              </a:rPr>
              <a:t>萦纡</a:t>
            </a:r>
            <a:r>
              <a:rPr lang="zh-CN" altLang="en-US" sz="4400" b="1" dirty="0">
                <a:latin typeface="楷体_GB2312" pitchFamily="49" charset="-122"/>
                <a:ea typeface="楷体_GB2312" pitchFamily="49" charset="-122"/>
              </a:rPr>
              <a:t>。至今遗恨迷烟树。</a:t>
            </a:r>
            <a:r>
              <a:rPr lang="zh-CN" altLang="en-US" sz="4400" b="1" dirty="0">
                <a:solidFill>
                  <a:srgbClr val="FF00FF"/>
                </a:solidFill>
                <a:latin typeface="楷体_GB2312" pitchFamily="49" charset="-122"/>
                <a:ea typeface="楷体_GB2312" pitchFamily="49" charset="-122"/>
              </a:rPr>
              <a:t>列国</a:t>
            </a:r>
            <a:r>
              <a:rPr lang="zh-CN" altLang="en-US" sz="4400" b="1" dirty="0">
                <a:latin typeface="楷体_GB2312" pitchFamily="49" charset="-122"/>
                <a:ea typeface="楷体_GB2312" pitchFamily="49" charset="-122"/>
              </a:rPr>
              <a:t>周齐秦汉楚，赢，都变做了土；输，都变做了土。 </a:t>
            </a:r>
            <a:endParaRPr lang="zh-CN" altLang="en-US" sz="4400" b="1" dirty="0">
              <a:latin typeface="楷体_GB2312" pitchFamily="49" charset="-122"/>
              <a:ea typeface="楷体_GB2312" pitchFamily="49" charset="-122"/>
            </a:endParaRPr>
          </a:p>
        </p:txBody>
      </p:sp>
    </p:spTree>
  </p:cSld>
  <p:clrMapOvr>
    <a:masterClrMapping/>
  </p:clrMapOvr>
  <p:transition spd="med">
    <p:diamon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文本占位符 5122"/>
          <p:cNvSpPr>
            <a:spLocks noGrp="1"/>
          </p:cNvSpPr>
          <p:nvPr>
            <p:ph type="body" idx="1"/>
          </p:nvPr>
        </p:nvSpPr>
        <p:spPr>
          <a:xfrm>
            <a:off x="107950" y="333375"/>
            <a:ext cx="8856663" cy="5792788"/>
          </a:xfrm>
        </p:spPr>
        <p:txBody>
          <a:bodyPr/>
          <a:lstStyle/>
          <a:p>
            <a:r>
              <a:rPr lang="zh-CN" altLang="en-US" sz="4400" b="1" dirty="0">
                <a:latin typeface="楷体_GB2312" pitchFamily="49" charset="-122"/>
                <a:ea typeface="楷体_GB2312" pitchFamily="49" charset="-122"/>
              </a:rPr>
              <a:t>在骊山上四处看看，</a:t>
            </a:r>
            <a:r>
              <a:rPr lang="zh-CN" altLang="en-US" sz="4400" b="1" dirty="0">
                <a:latin typeface="楷体_GB2312" pitchFamily="49" charset="-122"/>
                <a:ea typeface="楷体_GB2312" pitchFamily="49" charset="-122"/>
                <a:hlinkClick r:id="rId1"/>
              </a:rPr>
              <a:t>阿房宫</a:t>
            </a:r>
            <a:r>
              <a:rPr lang="zh-CN" altLang="en-US" sz="4400" b="1" dirty="0">
                <a:latin typeface="楷体_GB2312" pitchFamily="49" charset="-122"/>
                <a:ea typeface="楷体_GB2312" pitchFamily="49" charset="-122"/>
              </a:rPr>
              <a:t>已经被一把火烧没了，当时的繁华富貌，现在在哪里</a:t>
            </a:r>
            <a:r>
              <a:rPr lang="en-US" altLang="zh-CN" sz="4400" b="1">
                <a:latin typeface="楷体_GB2312" pitchFamily="49" charset="-122"/>
                <a:ea typeface="楷体_GB2312" pitchFamily="49" charset="-122"/>
              </a:rPr>
              <a:t>? </a:t>
            </a:r>
            <a:endParaRPr lang="en-US" altLang="zh-CN" sz="4400" b="1">
              <a:latin typeface="楷体_GB2312" pitchFamily="49" charset="-122"/>
              <a:ea typeface="楷体_GB2312" pitchFamily="49" charset="-122"/>
            </a:endParaRPr>
          </a:p>
          <a:p>
            <a:r>
              <a:rPr lang="zh-CN" altLang="en-US" sz="4400" b="1" dirty="0">
                <a:latin typeface="楷体_GB2312" pitchFamily="49" charset="-122"/>
                <a:ea typeface="楷体_GB2312" pitchFamily="49" charset="-122"/>
              </a:rPr>
              <a:t>只看见了荒凉的草，水流回旋弯曲，到现在留下的遗憾像烟花一样。 </a:t>
            </a:r>
            <a:endParaRPr lang="zh-CN" altLang="en-US" sz="4400" b="1" dirty="0">
              <a:latin typeface="楷体_GB2312" pitchFamily="49" charset="-122"/>
              <a:ea typeface="楷体_GB2312" pitchFamily="49" charset="-122"/>
            </a:endParaRPr>
          </a:p>
          <a:p>
            <a:r>
              <a:rPr lang="zh-CN" altLang="en-US" sz="4400" b="1" dirty="0">
                <a:latin typeface="楷体_GB2312" pitchFamily="49" charset="-122"/>
                <a:ea typeface="楷体_GB2312" pitchFamily="49" charset="-122"/>
              </a:rPr>
              <a:t>列国的</a:t>
            </a:r>
            <a:r>
              <a:rPr lang="zh-CN" altLang="en-US" sz="4400" b="1" dirty="0">
                <a:latin typeface="楷体_GB2312" pitchFamily="49" charset="-122"/>
                <a:ea typeface="楷体_GB2312" pitchFamily="49" charset="-122"/>
                <a:hlinkClick r:id="rId2"/>
              </a:rPr>
              <a:t>周</a:t>
            </a:r>
            <a:r>
              <a:rPr lang="zh-CN" altLang="en-US" sz="4400" b="1" dirty="0">
                <a:latin typeface="楷体_GB2312" pitchFamily="49" charset="-122"/>
                <a:ea typeface="楷体_GB2312" pitchFamily="49" charset="-122"/>
                <a:hlinkClick r:id="rId3"/>
              </a:rPr>
              <a:t>齐</a:t>
            </a:r>
            <a:r>
              <a:rPr lang="zh-CN" altLang="en-US" sz="4400" b="1" dirty="0">
                <a:latin typeface="楷体_GB2312" pitchFamily="49" charset="-122"/>
                <a:ea typeface="楷体_GB2312" pitchFamily="49" charset="-122"/>
                <a:hlinkClick r:id="rId4"/>
              </a:rPr>
              <a:t>秦</a:t>
            </a:r>
            <a:r>
              <a:rPr lang="zh-CN" altLang="en-US" sz="4400" b="1" dirty="0">
                <a:latin typeface="楷体_GB2312" pitchFamily="49" charset="-122"/>
                <a:ea typeface="楷体_GB2312" pitchFamily="49" charset="-122"/>
                <a:hlinkClick r:id="rId5"/>
              </a:rPr>
              <a:t>汉</a:t>
            </a:r>
            <a:r>
              <a:rPr lang="zh-CN" altLang="en-US" sz="4400" b="1" dirty="0">
                <a:latin typeface="楷体_GB2312" pitchFamily="49" charset="-122"/>
                <a:ea typeface="楷体_GB2312" pitchFamily="49" charset="-122"/>
                <a:hlinkClick r:id="rId6"/>
              </a:rPr>
              <a:t>楚</a:t>
            </a:r>
            <a:r>
              <a:rPr lang="zh-CN" altLang="en-US" sz="4400" b="1" dirty="0">
                <a:latin typeface="楷体_GB2312" pitchFamily="49" charset="-122"/>
                <a:ea typeface="楷体_GB2312" pitchFamily="49" charset="-122"/>
              </a:rPr>
              <a:t>，这些国家，赢了的，都变成了灰烬；输了的，都变成了灰烬。 </a:t>
            </a:r>
            <a:endParaRPr lang="zh-CN" altLang="en-US" sz="4400" b="1" dirty="0">
              <a:latin typeface="楷体_GB2312" pitchFamily="49" charset="-122"/>
              <a:ea typeface="楷体_GB2312" pitchFamily="49" charset="-122"/>
            </a:endParaRPr>
          </a:p>
        </p:txBody>
      </p:sp>
    </p:spTree>
  </p:cSld>
  <p:clrMapOvr>
    <a:masterClrMapping/>
  </p:clrMapOvr>
  <p:transition spd="med">
    <p:diamon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6145"/>
          <p:cNvSpPr>
            <a:spLocks noGrp="1"/>
          </p:cNvSpPr>
          <p:nvPr>
            <p:ph type="title"/>
          </p:nvPr>
        </p:nvSpPr>
        <p:spPr/>
        <p:txBody>
          <a:bodyPr anchor="ctr"/>
          <a:lstStyle/>
          <a:p>
            <a:r>
              <a:rPr lang="zh-CN" altLang="en-US" dirty="0"/>
              <a:t>【主旨】 </a:t>
            </a:r>
            <a:endParaRPr lang="zh-CN" altLang="en-US" dirty="0"/>
          </a:p>
        </p:txBody>
      </p:sp>
      <p:sp>
        <p:nvSpPr>
          <p:cNvPr id="6147" name="文本占位符 6146"/>
          <p:cNvSpPr>
            <a:spLocks noGrp="1"/>
          </p:cNvSpPr>
          <p:nvPr>
            <p:ph type="body" idx="1"/>
          </p:nvPr>
        </p:nvSpPr>
        <p:spPr/>
        <p:txBody>
          <a:bodyPr/>
          <a:lstStyle/>
          <a:p>
            <a:r>
              <a:rPr lang="zh-CN" altLang="en-US" sz="3600" b="1" dirty="0">
                <a:latin typeface="楷体_GB2312" pitchFamily="49" charset="-122"/>
                <a:ea typeface="楷体_GB2312" pitchFamily="49" charset="-122"/>
              </a:rPr>
              <a:t>从王朝的统治者的角度来看兴亡，</a:t>
            </a:r>
            <a:r>
              <a:rPr lang="zh-CN" altLang="en-US" sz="3600" b="1" dirty="0">
                <a:solidFill>
                  <a:srgbClr val="FF0000"/>
                </a:solidFill>
                <a:latin typeface="楷体_GB2312" pitchFamily="49" charset="-122"/>
                <a:ea typeface="楷体_GB2312" pitchFamily="49" charset="-122"/>
              </a:rPr>
              <a:t>（揭示了）封建统治者无论输赢成败最终都逃脱不了灭亡的命运。辛辣地批判了封建统治者</a:t>
            </a:r>
            <a:r>
              <a:rPr lang="zh-CN" altLang="en-US" sz="3600" b="1" dirty="0">
                <a:solidFill>
                  <a:schemeClr val="tx1"/>
                </a:solidFill>
                <a:latin typeface="楷体_GB2312" pitchFamily="49" charset="-122"/>
                <a:ea typeface="楷体_GB2312" pitchFamily="49" charset="-122"/>
              </a:rPr>
              <a:t>为争夺政权而进行的残酷厮杀焚烧及夺得政权后大兴土木的奢侈无度。伴随着各个</a:t>
            </a:r>
            <a:r>
              <a:rPr lang="zh-CN" altLang="en-US" sz="3600" b="1" dirty="0">
                <a:latin typeface="楷体_GB2312" pitchFamily="49" charset="-122"/>
                <a:ea typeface="楷体_GB2312" pitchFamily="49" charset="-122"/>
              </a:rPr>
              <a:t>王朝的兴亡交替，是无休无止的破坏，无数的物质文明和精神财富都化为灰烬。 </a:t>
            </a:r>
            <a:endParaRPr lang="zh-CN" altLang="en-US" sz="3600" b="1" dirty="0">
              <a:latin typeface="楷体_GB2312" pitchFamily="49" charset="-122"/>
              <a:ea typeface="楷体_GB2312" pitchFamily="49" charset="-122"/>
            </a:endParaRPr>
          </a:p>
        </p:txBody>
      </p:sp>
    </p:spTree>
  </p:cSld>
  <p:clrMapOvr>
    <a:masterClrMapping/>
  </p:clrMapOvr>
  <p:transition spd="med">
    <p:diamon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1265"/>
          <p:cNvSpPr>
            <a:spLocks noGrp="1"/>
          </p:cNvSpPr>
          <p:nvPr>
            <p:ph type="ctrTitle"/>
          </p:nvPr>
        </p:nvSpPr>
        <p:spPr>
          <a:xfrm>
            <a:off x="685800" y="990600"/>
            <a:ext cx="7772400" cy="1470025"/>
          </a:xfrm>
        </p:spPr>
        <p:txBody>
          <a:bodyPr anchor="ctr"/>
          <a:lstStyle/>
          <a:p>
            <a:pPr defTabSz="914400">
              <a:buSzPct val="100000"/>
            </a:pPr>
            <a:r>
              <a:rPr lang="zh-CN" altLang="en-US" sz="7200" kern="1200" baseline="0" dirty="0">
                <a:solidFill>
                  <a:srgbClr val="FF0066"/>
                </a:solidFill>
                <a:latin typeface="Arial" panose="020B0604020202020204" pitchFamily="34" charset="0"/>
                <a:ea typeface="华文行楷" panose="02010800040101010101" pitchFamily="2" charset="-122"/>
              </a:rPr>
              <a:t>朝天子</a:t>
            </a:r>
            <a:r>
              <a:rPr lang="en-US" altLang="zh-CN" sz="7200" kern="1200" baseline="0">
                <a:solidFill>
                  <a:srgbClr val="FF0066"/>
                </a:solidFill>
                <a:latin typeface="Arial" panose="020B0604020202020204" pitchFamily="34" charset="0"/>
                <a:ea typeface="华文行楷" panose="02010800040101010101" pitchFamily="2" charset="-122"/>
              </a:rPr>
              <a:t>·</a:t>
            </a:r>
            <a:r>
              <a:rPr lang="zh-CN" altLang="en-US" sz="7200" kern="1200" baseline="0" dirty="0">
                <a:solidFill>
                  <a:srgbClr val="FF0066"/>
                </a:solidFill>
                <a:latin typeface="Arial" panose="020B0604020202020204" pitchFamily="34" charset="0"/>
                <a:ea typeface="华文行楷" panose="02010800040101010101" pitchFamily="2" charset="-122"/>
              </a:rPr>
              <a:t>咏喇叭</a:t>
            </a:r>
            <a:endParaRPr lang="zh-CN" altLang="en-US" sz="7200" kern="1200" baseline="0" dirty="0">
              <a:solidFill>
                <a:srgbClr val="FF0066"/>
              </a:solidFill>
              <a:latin typeface="Arial" panose="020B0604020202020204" pitchFamily="34" charset="0"/>
              <a:ea typeface="华文行楷" panose="02010800040101010101" pitchFamily="2" charset="-122"/>
            </a:endParaRPr>
          </a:p>
        </p:txBody>
      </p:sp>
      <p:sp>
        <p:nvSpPr>
          <p:cNvPr id="11267" name="副标题 11266"/>
          <p:cNvSpPr>
            <a:spLocks noGrp="1"/>
          </p:cNvSpPr>
          <p:nvPr>
            <p:ph type="subTitle" idx="1"/>
          </p:nvPr>
        </p:nvSpPr>
        <p:spPr>
          <a:xfrm>
            <a:off x="1219200" y="2819400"/>
            <a:ext cx="6400800" cy="1752600"/>
          </a:xfrm>
        </p:spPr>
        <p:txBody>
          <a:bodyPr/>
          <a:lstStyle/>
          <a:p>
            <a:pPr defTabSz="914400">
              <a:buSzPct val="100000"/>
            </a:pPr>
            <a:r>
              <a:rPr lang="zh-CN" altLang="en-US" sz="7200" b="1" kern="1200" baseline="0" dirty="0">
                <a:solidFill>
                  <a:srgbClr val="0000CC"/>
                </a:solidFill>
                <a:latin typeface="华文新魏" panose="02010800040101010101" pitchFamily="2" charset="-122"/>
                <a:ea typeface="华文新魏" panose="02010800040101010101" pitchFamily="2" charset="-122"/>
              </a:rPr>
              <a:t>王  磐</a:t>
            </a:r>
            <a:endParaRPr lang="zh-CN" altLang="en-US" sz="7200" b="1" kern="1200" baseline="0" dirty="0">
              <a:solidFill>
                <a:srgbClr val="0000CC"/>
              </a:solidFill>
              <a:latin typeface="华文新魏" panose="02010800040101010101" pitchFamily="2" charset="-122"/>
              <a:ea typeface="华文新魏" panose="02010800040101010101" pitchFamily="2" charset="-122"/>
            </a:endParaRP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p:cTn id="7" dur="1000" fill="hold"/>
                                        <p:tgtEl>
                                          <p:spTgt spid="1126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126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1267">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267">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22529"/>
          <p:cNvSpPr>
            <a:spLocks noGrp="1"/>
          </p:cNvSpPr>
          <p:nvPr>
            <p:ph type="title"/>
          </p:nvPr>
        </p:nvSpPr>
        <p:spPr/>
        <p:txBody>
          <a:bodyPr anchor="ctr"/>
          <a:lstStyle/>
          <a:p>
            <a:r>
              <a:rPr lang="zh-CN" altLang="en-US" dirty="0">
                <a:solidFill>
                  <a:srgbClr val="FF0066"/>
                </a:solidFill>
                <a:ea typeface="华文行楷" panose="02010800040101010101" pitchFamily="2" charset="-122"/>
              </a:rPr>
              <a:t>作者介绍</a:t>
            </a:r>
            <a:endParaRPr lang="zh-CN" altLang="en-US" dirty="0">
              <a:solidFill>
                <a:srgbClr val="FF0066"/>
              </a:solidFill>
              <a:ea typeface="华文行楷" panose="02010800040101010101" pitchFamily="2" charset="-122"/>
            </a:endParaRPr>
          </a:p>
        </p:txBody>
      </p:sp>
      <p:sp>
        <p:nvSpPr>
          <p:cNvPr id="22531" name="文本占位符 22530"/>
          <p:cNvSpPr>
            <a:spLocks noGrp="1"/>
          </p:cNvSpPr>
          <p:nvPr>
            <p:ph type="body" idx="1"/>
          </p:nvPr>
        </p:nvSpPr>
        <p:spPr>
          <a:xfrm>
            <a:off x="457200" y="990600"/>
            <a:ext cx="8458200" cy="4754563"/>
          </a:xfrm>
        </p:spPr>
        <p:txBody>
          <a:bodyPr/>
          <a:lstStyle/>
          <a:p>
            <a:pPr>
              <a:lnSpc>
                <a:spcPct val="80000"/>
              </a:lnSpc>
            </a:pPr>
            <a:br>
              <a:rPr lang="en-US" altLang="zh-CN" sz="1200"/>
            </a:br>
            <a:br>
              <a:rPr lang="en-US" altLang="zh-CN" sz="1200"/>
            </a:br>
            <a:r>
              <a:rPr lang="zh-CN" altLang="en-US" sz="3600" b="1" dirty="0">
                <a:solidFill>
                  <a:srgbClr val="0000FF"/>
                </a:solidFill>
              </a:rPr>
              <a:t>王磐     </a:t>
            </a:r>
            <a:endParaRPr lang="zh-CN" altLang="en-US" sz="3600" b="1" dirty="0">
              <a:solidFill>
                <a:srgbClr val="0000FF"/>
              </a:solidFill>
            </a:endParaRPr>
          </a:p>
          <a:p>
            <a:pPr>
              <a:lnSpc>
                <a:spcPct val="80000"/>
              </a:lnSpc>
              <a:buNone/>
            </a:pPr>
            <a:r>
              <a:rPr lang="zh-CN" altLang="en-US" sz="3600" b="1" dirty="0">
                <a:solidFill>
                  <a:srgbClr val="0000FF"/>
                </a:solidFill>
              </a:rPr>
              <a:t>        </a:t>
            </a:r>
            <a:r>
              <a:rPr lang="en-US" altLang="zh-CN" sz="3600" b="1" dirty="0">
                <a:solidFill>
                  <a:srgbClr val="0000FF"/>
                </a:solidFill>
              </a:rPr>
              <a:t>(</a:t>
            </a:r>
            <a:r>
              <a:rPr lang="zh-CN" altLang="en-US" sz="3600" b="1" dirty="0">
                <a:solidFill>
                  <a:srgbClr val="0000FF"/>
                </a:solidFill>
              </a:rPr>
              <a:t>约</a:t>
            </a:r>
            <a:r>
              <a:rPr lang="en-US" altLang="zh-CN" sz="3600" b="1" dirty="0">
                <a:solidFill>
                  <a:srgbClr val="0000FF"/>
                </a:solidFill>
              </a:rPr>
              <a:t>1470</a:t>
            </a:r>
            <a:r>
              <a:rPr lang="zh-CN" altLang="en-US" sz="3600" b="1" dirty="0">
                <a:solidFill>
                  <a:srgbClr val="0000FF"/>
                </a:solidFill>
              </a:rPr>
              <a:t>一约</a:t>
            </a:r>
            <a:r>
              <a:rPr lang="en-US" altLang="zh-CN" sz="3600" b="1" dirty="0">
                <a:solidFill>
                  <a:srgbClr val="0000FF"/>
                </a:solidFill>
              </a:rPr>
              <a:t>1530)</a:t>
            </a:r>
            <a:r>
              <a:rPr lang="zh-CN" altLang="en-US" sz="3600" b="1" dirty="0">
                <a:solidFill>
                  <a:srgbClr val="0000FF"/>
                </a:solidFill>
              </a:rPr>
              <a:t>，</a:t>
            </a:r>
            <a:r>
              <a:rPr lang="zh-CN" altLang="en-US" sz="3600" b="1" dirty="0">
                <a:solidFill>
                  <a:srgbClr val="FF3399"/>
                </a:solidFill>
              </a:rPr>
              <a:t>字鸿渐</a:t>
            </a:r>
            <a:r>
              <a:rPr lang="zh-CN" altLang="en-US" sz="3600" b="1" dirty="0">
                <a:solidFill>
                  <a:srgbClr val="0000FF"/>
                </a:solidFill>
              </a:rPr>
              <a:t>，号西楼，明高邮</a:t>
            </a:r>
            <a:r>
              <a:rPr lang="en-US" altLang="zh-CN" sz="3600" b="1" dirty="0">
                <a:solidFill>
                  <a:srgbClr val="0000FF"/>
                </a:solidFill>
              </a:rPr>
              <a:t>(</a:t>
            </a:r>
            <a:r>
              <a:rPr lang="zh-CN" altLang="en-US" sz="3600" b="1" dirty="0">
                <a:solidFill>
                  <a:srgbClr val="0000FF"/>
                </a:solidFill>
              </a:rPr>
              <a:t>今江苏省高邮县</a:t>
            </a:r>
            <a:r>
              <a:rPr lang="en-US" altLang="zh-CN" sz="3600" b="1" dirty="0">
                <a:solidFill>
                  <a:srgbClr val="0000FF"/>
                </a:solidFill>
              </a:rPr>
              <a:t>)</a:t>
            </a:r>
            <a:r>
              <a:rPr lang="zh-CN" altLang="en-US" sz="3600" b="1" dirty="0">
                <a:solidFill>
                  <a:srgbClr val="0000FF"/>
                </a:solidFill>
              </a:rPr>
              <a:t>人。从年轻时起即</a:t>
            </a:r>
            <a:r>
              <a:rPr lang="zh-CN" altLang="en-US" sz="3600" b="1" dirty="0">
                <a:solidFill>
                  <a:srgbClr val="FF3399"/>
                </a:solidFill>
              </a:rPr>
              <a:t>鄙视功名</a:t>
            </a:r>
            <a:r>
              <a:rPr lang="zh-CN" altLang="en-US" sz="3600" b="1" dirty="0">
                <a:solidFill>
                  <a:srgbClr val="0000FF"/>
                </a:solidFill>
              </a:rPr>
              <a:t>，筑楼高邮城西，与名流谈咏其间，因自</a:t>
            </a:r>
            <a:r>
              <a:rPr lang="zh-CN" altLang="en-US" sz="3600" b="1" dirty="0">
                <a:solidFill>
                  <a:srgbClr val="FF3399"/>
                </a:solidFill>
              </a:rPr>
              <a:t>号西楼</a:t>
            </a:r>
            <a:r>
              <a:rPr lang="zh-CN" altLang="en-US" sz="3600" b="1" dirty="0">
                <a:solidFill>
                  <a:srgbClr val="0000FF"/>
                </a:solidFill>
              </a:rPr>
              <a:t>。其散曲题材广泛，虽多闲适之作，亦有同情人民疾苦、讥讽时政的佳作。有</a:t>
            </a:r>
            <a:r>
              <a:rPr lang="en-US" altLang="zh-CN" sz="3600" b="1" dirty="0">
                <a:solidFill>
                  <a:srgbClr val="0000FF"/>
                </a:solidFill>
              </a:rPr>
              <a:t>《</a:t>
            </a:r>
            <a:r>
              <a:rPr lang="zh-CN" altLang="en-US" sz="3600" b="1" dirty="0">
                <a:solidFill>
                  <a:srgbClr val="0000FF"/>
                </a:solidFill>
              </a:rPr>
              <a:t>王西楼乐府</a:t>
            </a:r>
            <a:r>
              <a:rPr lang="en-US" altLang="zh-CN" sz="3600" b="1" dirty="0">
                <a:solidFill>
                  <a:srgbClr val="0000FF"/>
                </a:solidFill>
              </a:rPr>
              <a:t>》</a:t>
            </a:r>
            <a:r>
              <a:rPr lang="zh-CN" altLang="en-US" sz="3600" b="1" dirty="0">
                <a:solidFill>
                  <a:srgbClr val="0000FF"/>
                </a:solidFill>
              </a:rPr>
              <a:t>。</a:t>
            </a:r>
            <a:r>
              <a:rPr lang="zh-CN" altLang="en-US" sz="2400" b="1" dirty="0">
                <a:solidFill>
                  <a:srgbClr val="0000FF"/>
                </a:solidFill>
              </a:rPr>
              <a:t> </a:t>
            </a:r>
            <a:br>
              <a:rPr lang="zh-CN" altLang="en-US" sz="2400" b="1" dirty="0">
                <a:solidFill>
                  <a:srgbClr val="0000FF"/>
                </a:solidFill>
              </a:rPr>
            </a:br>
            <a:br>
              <a:rPr lang="zh-CN" altLang="en-US" sz="1200" dirty="0">
                <a:solidFill>
                  <a:srgbClr val="0000FF"/>
                </a:solidFill>
              </a:rPr>
            </a:br>
            <a:endParaRPr lang="zh-CN" altLang="en-US" sz="1200" dirty="0">
              <a:solidFill>
                <a:srgbClr val="0000FF"/>
              </a:solidFill>
            </a:endParaRPr>
          </a:p>
        </p:txBody>
      </p:sp>
    </p:spTree>
  </p:cSld>
  <p:clrMapOvr>
    <a:masterClrMapping/>
  </p:clrMapOvr>
  <p:transition spd="med">
    <p:diamon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文本框 99"/>
          <p:cNvSpPr txBox="1"/>
          <p:nvPr/>
        </p:nvSpPr>
        <p:spPr>
          <a:xfrm>
            <a:off x="-7937" y="-66675"/>
            <a:ext cx="9161462" cy="4724400"/>
          </a:xfrm>
          <a:prstGeom prst="rect">
            <a:avLst/>
          </a:prstGeom>
          <a:noFill/>
          <a:ln w="9525">
            <a:noFill/>
          </a:ln>
        </p:spPr>
        <p:txBody>
          <a:bodyPr wrap="square" anchor="t">
            <a:spAutoFit/>
          </a:bodyPr>
          <a:lstStyle/>
          <a:p>
            <a:pPr indent="533400"/>
            <a:r>
              <a:rPr lang="en-US" altLang="zh-CN" sz="3600" b="1">
                <a:solidFill>
                  <a:srgbClr val="FF0000"/>
                </a:solidFill>
                <a:latin typeface="宋体" panose="02010600030101010101" pitchFamily="2" charset="-122"/>
                <a:ea typeface="宋体" panose="02010600030101010101" pitchFamily="2" charset="-122"/>
              </a:rPr>
              <a:t>            </a:t>
            </a:r>
            <a:r>
              <a:rPr lang="zh-CN" altLang="en-US" sz="4000" b="1">
                <a:solidFill>
                  <a:srgbClr val="FF0000"/>
                </a:solidFill>
                <a:latin typeface="宋体" panose="02010600030101010101" pitchFamily="2" charset="-122"/>
                <a:ea typeface="宋体" panose="02010600030101010101" pitchFamily="2" charset="-122"/>
              </a:rPr>
              <a:t>导入新课</a:t>
            </a:r>
            <a:endParaRPr lang="zh-CN" altLang="en-US" sz="4000" b="1">
              <a:solidFill>
                <a:srgbClr val="FF0000"/>
              </a:solidFill>
              <a:latin typeface="宋体" panose="02010600030101010101" pitchFamily="2" charset="-122"/>
              <a:ea typeface="宋体" panose="02010600030101010101" pitchFamily="2" charset="-122"/>
            </a:endParaRPr>
          </a:p>
          <a:p>
            <a:pPr indent="533400"/>
            <a:r>
              <a:rPr lang="zh-CN" altLang="en-US" sz="4400" b="1">
                <a:latin typeface="宋体" panose="02010600030101010101" pitchFamily="2" charset="-122"/>
                <a:ea typeface="宋体" panose="02010600030101010101" pitchFamily="2" charset="-122"/>
              </a:rPr>
              <a:t>  文天祥数年坚持抗元斗争，终于无力回天，他不得不面对国破家亡的现实。被俘后，他自杀未成，只能随元军北行。梅岭依旧，身边却没有战友陪伴，只剩下元军的脚步，何等孤独！</a:t>
            </a:r>
            <a:endParaRPr lang="zh-CN" altLang="en-US" sz="4400" b="1">
              <a:latin typeface="宋体" panose="02010600030101010101" pitchFamily="2" charset="-122"/>
              <a:ea typeface="宋体" panose="02010600030101010101" pitchFamily="2" charset="-122"/>
            </a:endParaRPr>
          </a:p>
        </p:txBody>
      </p:sp>
      <p:pic>
        <p:nvPicPr>
          <p:cNvPr id="3074" name="图片 8198" descr="t01559eb560cc4a5300"/>
          <p:cNvPicPr>
            <a:picLocks noChangeAspect="1"/>
          </p:cNvPicPr>
          <p:nvPr/>
        </p:nvPicPr>
        <p:blipFill>
          <a:blip r:embed="rId1"/>
          <a:stretch>
            <a:fillRect/>
          </a:stretch>
        </p:blipFill>
        <p:spPr>
          <a:xfrm>
            <a:off x="-7937" y="4657725"/>
            <a:ext cx="9431337" cy="2212975"/>
          </a:xfrm>
          <a:prstGeom prst="rect">
            <a:avLst/>
          </a:prstGeom>
          <a:noFill/>
          <a:ln w="9525">
            <a:noFill/>
          </a:ln>
        </p:spPr>
      </p:pic>
    </p:spTree>
  </p:cSld>
  <p:clrMapOvr>
    <a:masterClrMapping/>
  </p:clrMapOvr>
  <p:transition spd="med">
    <p:diamon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23553"/>
          <p:cNvSpPr>
            <a:spLocks noGrp="1"/>
          </p:cNvSpPr>
          <p:nvPr>
            <p:ph type="title"/>
          </p:nvPr>
        </p:nvSpPr>
        <p:spPr>
          <a:xfrm>
            <a:off x="304800" y="152400"/>
            <a:ext cx="8229600" cy="1143000"/>
          </a:xfrm>
        </p:spPr>
        <p:txBody>
          <a:bodyPr anchor="ctr"/>
          <a:lstStyle/>
          <a:p>
            <a:r>
              <a:rPr lang="zh-CN" altLang="en-US" dirty="0">
                <a:solidFill>
                  <a:srgbClr val="FF3399"/>
                </a:solidFill>
              </a:rPr>
              <a:t>写作背景</a:t>
            </a:r>
            <a:endParaRPr lang="zh-CN" altLang="en-US" dirty="0">
              <a:solidFill>
                <a:srgbClr val="FF3399"/>
              </a:solidFill>
            </a:endParaRPr>
          </a:p>
        </p:txBody>
      </p:sp>
      <p:sp>
        <p:nvSpPr>
          <p:cNvPr id="23555" name="文本占位符 23554"/>
          <p:cNvSpPr>
            <a:spLocks noGrp="1"/>
          </p:cNvSpPr>
          <p:nvPr>
            <p:ph type="body" idx="1"/>
          </p:nvPr>
        </p:nvSpPr>
        <p:spPr>
          <a:xfrm>
            <a:off x="0" y="1219200"/>
            <a:ext cx="9296400" cy="4830763"/>
          </a:xfrm>
        </p:spPr>
        <p:txBody>
          <a:bodyPr/>
          <a:lstStyle/>
          <a:p>
            <a:pPr>
              <a:buNone/>
            </a:pPr>
            <a:r>
              <a:rPr lang="en-US" altLang="zh-CN" sz="3600" dirty="0"/>
              <a:t>  </a:t>
            </a:r>
            <a:r>
              <a:rPr lang="zh-CN" altLang="en-US" sz="3600" b="1" dirty="0">
                <a:solidFill>
                  <a:srgbClr val="0000FF"/>
                </a:solidFill>
              </a:rPr>
              <a:t>这支曲作于</a:t>
            </a:r>
            <a:r>
              <a:rPr lang="zh-CN" altLang="en-US" sz="3600" b="1" dirty="0">
                <a:solidFill>
                  <a:srgbClr val="FF3399"/>
                </a:solidFill>
              </a:rPr>
              <a:t>明武宗正德年间</a:t>
            </a:r>
            <a:r>
              <a:rPr lang="en-US" altLang="zh-CN" sz="3600" b="1">
                <a:solidFill>
                  <a:srgbClr val="0000FF"/>
                </a:solidFill>
              </a:rPr>
              <a:t>(1506</a:t>
            </a:r>
            <a:r>
              <a:rPr lang="en-US" altLang="zh-CN" sz="3600" b="1">
                <a:solidFill>
                  <a:srgbClr val="0000FF"/>
                </a:solidFill>
                <a:latin typeface="Arial" panose="020B0604020202020204" pitchFamily="34" charset="0"/>
              </a:rPr>
              <a:t>—</a:t>
            </a:r>
            <a:r>
              <a:rPr lang="en-US" altLang="zh-CN" sz="3600" b="1" dirty="0">
                <a:solidFill>
                  <a:srgbClr val="0000FF"/>
                </a:solidFill>
              </a:rPr>
              <a:t>1521) </a:t>
            </a:r>
            <a:r>
              <a:rPr lang="zh-CN" altLang="en-US" sz="3600" b="1" dirty="0">
                <a:solidFill>
                  <a:srgbClr val="0000FF"/>
                </a:solidFill>
              </a:rPr>
              <a:t>当时宦官当权，在交通要道运河上，他们往来频繁，每到一处就</a:t>
            </a:r>
            <a:r>
              <a:rPr lang="zh-CN" altLang="en-US" sz="3600" b="1" dirty="0">
                <a:solidFill>
                  <a:srgbClr val="FF3399"/>
                </a:solidFill>
              </a:rPr>
              <a:t>耀武扬威，鱼肉百姓</a:t>
            </a:r>
            <a:r>
              <a:rPr lang="zh-CN" altLang="en-US" sz="3600" b="1" dirty="0">
                <a:solidFill>
                  <a:srgbClr val="0000FF"/>
                </a:solidFill>
              </a:rPr>
              <a:t>。诗人王磐家住运河边的高邮县，目睹宦官的种种恶行，写了这支</a:t>
            </a:r>
            <a:r>
              <a:rPr lang="en-US" altLang="zh-CN" sz="3600" b="1" dirty="0">
                <a:solidFill>
                  <a:srgbClr val="0000FF"/>
                </a:solidFill>
              </a:rPr>
              <a:t>《</a:t>
            </a:r>
            <a:r>
              <a:rPr lang="zh-CN" altLang="en-US" sz="3600" b="1" dirty="0">
                <a:solidFill>
                  <a:srgbClr val="0000FF"/>
                </a:solidFill>
              </a:rPr>
              <a:t>朝天子</a:t>
            </a:r>
            <a:r>
              <a:rPr lang="en-US" altLang="zh-CN" sz="3600" b="1" dirty="0">
                <a:solidFill>
                  <a:srgbClr val="0000FF"/>
                </a:solidFill>
              </a:rPr>
              <a:t>》</a:t>
            </a:r>
            <a:r>
              <a:rPr lang="zh-CN" altLang="en-US" sz="3600" b="1" dirty="0">
                <a:solidFill>
                  <a:srgbClr val="0000FF"/>
                </a:solidFill>
              </a:rPr>
              <a:t>，</a:t>
            </a:r>
            <a:r>
              <a:rPr lang="zh-CN" altLang="en-US" sz="3600" b="1" dirty="0">
                <a:solidFill>
                  <a:srgbClr val="FF3399"/>
                </a:solidFill>
              </a:rPr>
              <a:t>借咏喇叭，揭露宦官的罪行。 </a:t>
            </a:r>
            <a:br>
              <a:rPr lang="zh-CN" altLang="en-US" sz="3600" b="1" dirty="0">
                <a:solidFill>
                  <a:srgbClr val="FF3399"/>
                </a:solidFill>
              </a:rPr>
            </a:br>
            <a:br>
              <a:rPr lang="zh-CN" altLang="en-US" dirty="0">
                <a:solidFill>
                  <a:srgbClr val="0000FF"/>
                </a:solidFill>
              </a:rPr>
            </a:br>
            <a:endParaRPr lang="zh-CN" altLang="en-US" dirty="0">
              <a:solidFill>
                <a:srgbClr val="0000FF"/>
              </a:solidFill>
            </a:endParaRP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p:cTn id="7" dur="1000" fill="hold"/>
                                        <p:tgtEl>
                                          <p:spTgt spid="2355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355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355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355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2289"/>
          <p:cNvSpPr>
            <a:spLocks noGrp="1"/>
          </p:cNvSpPr>
          <p:nvPr>
            <p:ph type="title"/>
          </p:nvPr>
        </p:nvSpPr>
        <p:spPr>
          <a:xfrm>
            <a:off x="0" y="0"/>
            <a:ext cx="8229600" cy="1143000"/>
          </a:xfrm>
        </p:spPr>
        <p:txBody>
          <a:bodyPr anchor="ctr"/>
          <a:lstStyle/>
          <a:p>
            <a:r>
              <a:rPr lang="zh-CN" altLang="en-US" sz="3200" b="1" dirty="0">
                <a:solidFill>
                  <a:srgbClr val="FF0066"/>
                </a:solidFill>
              </a:rPr>
              <a:t>朝 天 子</a:t>
            </a:r>
            <a:r>
              <a:rPr lang="en-US" altLang="zh-CN" sz="3200" b="1">
                <a:solidFill>
                  <a:srgbClr val="FF0066"/>
                </a:solidFill>
                <a:latin typeface="Arial" panose="020B0604020202020204" pitchFamily="34" charset="0"/>
              </a:rPr>
              <a:t>·</a:t>
            </a:r>
            <a:r>
              <a:rPr lang="en-US" altLang="zh-CN" sz="3200" b="1" dirty="0">
                <a:solidFill>
                  <a:srgbClr val="FF0066"/>
                </a:solidFill>
              </a:rPr>
              <a:t> </a:t>
            </a:r>
            <a:r>
              <a:rPr lang="zh-CN" altLang="en-US" sz="3200" b="1" dirty="0">
                <a:solidFill>
                  <a:srgbClr val="FF0066"/>
                </a:solidFill>
              </a:rPr>
              <a:t>咏 喇 叭</a:t>
            </a:r>
            <a:br>
              <a:rPr lang="zh-CN" altLang="en-US" sz="3200" b="1" dirty="0">
                <a:solidFill>
                  <a:schemeClr val="tx1"/>
                </a:solidFill>
              </a:rPr>
            </a:br>
            <a:r>
              <a:rPr lang="zh-CN" altLang="en-US" sz="3200" b="1" dirty="0">
                <a:solidFill>
                  <a:schemeClr val="tx1"/>
                </a:solidFill>
              </a:rPr>
              <a:t>                             </a:t>
            </a:r>
            <a:r>
              <a:rPr lang="zh-CN" altLang="en-US" sz="4000" b="1" dirty="0">
                <a:solidFill>
                  <a:srgbClr val="0000CC"/>
                </a:solidFill>
              </a:rPr>
              <a:t>王磐</a:t>
            </a:r>
            <a:endParaRPr lang="zh-CN" altLang="en-US" sz="4000" b="1" dirty="0">
              <a:solidFill>
                <a:srgbClr val="0000CC"/>
              </a:solidFill>
            </a:endParaRPr>
          </a:p>
        </p:txBody>
      </p:sp>
      <p:sp>
        <p:nvSpPr>
          <p:cNvPr id="12291" name="文本占位符 12290"/>
          <p:cNvSpPr>
            <a:spLocks noGrp="1"/>
          </p:cNvSpPr>
          <p:nvPr>
            <p:ph type="body" idx="1"/>
          </p:nvPr>
        </p:nvSpPr>
        <p:spPr>
          <a:xfrm>
            <a:off x="2438400" y="914400"/>
            <a:ext cx="8229600" cy="5334000"/>
          </a:xfrm>
        </p:spPr>
        <p:txBody>
          <a:bodyPr/>
          <a:lstStyle/>
          <a:p>
            <a:pPr>
              <a:lnSpc>
                <a:spcPct val="80000"/>
              </a:lnSpc>
              <a:buNone/>
            </a:pPr>
            <a:r>
              <a:rPr lang="zh-CN" altLang="en-US" sz="3600" b="1" dirty="0">
                <a:solidFill>
                  <a:srgbClr val="FF3399"/>
                </a:solidFill>
                <a:latin typeface="华文新魏" panose="02010800040101010101" pitchFamily="2" charset="-122"/>
                <a:ea typeface="华文新魏" panose="02010800040101010101" pitchFamily="2" charset="-122"/>
              </a:rPr>
              <a:t>喇叭，锁哪，</a:t>
            </a:r>
            <a:endParaRPr lang="zh-CN" altLang="en-US" sz="3600" b="1" dirty="0">
              <a:solidFill>
                <a:srgbClr val="FF3399"/>
              </a:solidFill>
              <a:latin typeface="华文新魏" panose="02010800040101010101" pitchFamily="2" charset="-122"/>
              <a:ea typeface="华文新魏" panose="02010800040101010101" pitchFamily="2" charset="-122"/>
            </a:endParaRPr>
          </a:p>
          <a:p>
            <a:pPr>
              <a:lnSpc>
                <a:spcPct val="80000"/>
              </a:lnSpc>
              <a:buNone/>
            </a:pPr>
            <a:r>
              <a:rPr lang="zh-CN" altLang="en-US" sz="3600" b="1" dirty="0">
                <a:solidFill>
                  <a:srgbClr val="FF3399"/>
                </a:solidFill>
                <a:latin typeface="华文新魏" panose="02010800040101010101" pitchFamily="2" charset="-122"/>
                <a:ea typeface="华文新魏" panose="02010800040101010101" pitchFamily="2" charset="-122"/>
              </a:rPr>
              <a:t>曲儿小，腔儿大。</a:t>
            </a:r>
            <a:endParaRPr lang="zh-CN" altLang="en-US" sz="3600" b="1" dirty="0">
              <a:solidFill>
                <a:srgbClr val="FF3399"/>
              </a:solidFill>
              <a:latin typeface="华文新魏" panose="02010800040101010101" pitchFamily="2" charset="-122"/>
              <a:ea typeface="华文新魏" panose="02010800040101010101" pitchFamily="2" charset="-122"/>
            </a:endParaRPr>
          </a:p>
          <a:p>
            <a:pPr>
              <a:lnSpc>
                <a:spcPct val="80000"/>
              </a:lnSpc>
              <a:buNone/>
            </a:pPr>
            <a:r>
              <a:rPr lang="zh-CN" altLang="en-US" sz="3600" b="1" dirty="0">
                <a:solidFill>
                  <a:srgbClr val="FF3399"/>
                </a:solidFill>
                <a:latin typeface="华文新魏" panose="02010800040101010101" pitchFamily="2" charset="-122"/>
                <a:ea typeface="华文新魏" panose="02010800040101010101" pitchFamily="2" charset="-122"/>
              </a:rPr>
              <a:t>官船来往乱如麻，</a:t>
            </a:r>
            <a:endParaRPr lang="zh-CN" altLang="en-US" sz="3600" b="1" dirty="0">
              <a:solidFill>
                <a:srgbClr val="FF3399"/>
              </a:solidFill>
              <a:latin typeface="华文新魏" panose="02010800040101010101" pitchFamily="2" charset="-122"/>
              <a:ea typeface="华文新魏" panose="02010800040101010101" pitchFamily="2" charset="-122"/>
            </a:endParaRPr>
          </a:p>
          <a:p>
            <a:pPr>
              <a:lnSpc>
                <a:spcPct val="80000"/>
              </a:lnSpc>
              <a:buNone/>
            </a:pPr>
            <a:r>
              <a:rPr lang="zh-CN" altLang="en-US" sz="3600" b="1" dirty="0">
                <a:solidFill>
                  <a:srgbClr val="FF3399"/>
                </a:solidFill>
                <a:latin typeface="华文新魏" panose="02010800040101010101" pitchFamily="2" charset="-122"/>
                <a:ea typeface="华文新魏" panose="02010800040101010101" pitchFamily="2" charset="-122"/>
              </a:rPr>
              <a:t>全仗你抬声价。</a:t>
            </a:r>
            <a:endParaRPr lang="zh-CN" altLang="en-US" sz="3600" b="1" dirty="0">
              <a:solidFill>
                <a:srgbClr val="FF3399"/>
              </a:solidFill>
              <a:latin typeface="华文新魏" panose="02010800040101010101" pitchFamily="2" charset="-122"/>
              <a:ea typeface="华文新魏" panose="02010800040101010101" pitchFamily="2" charset="-122"/>
            </a:endParaRPr>
          </a:p>
          <a:p>
            <a:pPr>
              <a:lnSpc>
                <a:spcPct val="80000"/>
              </a:lnSpc>
              <a:buNone/>
            </a:pPr>
            <a:r>
              <a:rPr lang="zh-CN" altLang="en-US" sz="3600" b="1" dirty="0">
                <a:solidFill>
                  <a:srgbClr val="FF3399"/>
                </a:solidFill>
                <a:latin typeface="华文新魏" panose="02010800040101010101" pitchFamily="2" charset="-122"/>
                <a:ea typeface="华文新魏" panose="02010800040101010101" pitchFamily="2" charset="-122"/>
              </a:rPr>
              <a:t>军听了军愁，</a:t>
            </a:r>
            <a:endParaRPr lang="zh-CN" altLang="en-US" sz="3600" b="1" dirty="0">
              <a:solidFill>
                <a:srgbClr val="FF3399"/>
              </a:solidFill>
              <a:latin typeface="华文新魏" panose="02010800040101010101" pitchFamily="2" charset="-122"/>
              <a:ea typeface="华文新魏" panose="02010800040101010101" pitchFamily="2" charset="-122"/>
            </a:endParaRPr>
          </a:p>
          <a:p>
            <a:pPr>
              <a:lnSpc>
                <a:spcPct val="80000"/>
              </a:lnSpc>
              <a:buNone/>
            </a:pPr>
            <a:r>
              <a:rPr lang="zh-CN" altLang="en-US" sz="3600" b="1" dirty="0">
                <a:solidFill>
                  <a:srgbClr val="FF3399"/>
                </a:solidFill>
                <a:latin typeface="华文新魏" panose="02010800040101010101" pitchFamily="2" charset="-122"/>
                <a:ea typeface="华文新魏" panose="02010800040101010101" pitchFamily="2" charset="-122"/>
              </a:rPr>
              <a:t>民听了民怕</a:t>
            </a:r>
            <a:r>
              <a:rPr lang="en-US" altLang="zh-CN" sz="3600" b="1">
                <a:solidFill>
                  <a:srgbClr val="FF3399"/>
                </a:solidFill>
                <a:latin typeface="华文新魏" panose="02010800040101010101" pitchFamily="2" charset="-122"/>
                <a:ea typeface="华文新魏" panose="02010800040101010101" pitchFamily="2" charset="-122"/>
              </a:rPr>
              <a:t>.</a:t>
            </a:r>
            <a:endParaRPr lang="en-US" altLang="zh-CN" sz="3600" b="1">
              <a:solidFill>
                <a:srgbClr val="FF3399"/>
              </a:solidFill>
              <a:latin typeface="华文新魏" panose="02010800040101010101" pitchFamily="2" charset="-122"/>
              <a:ea typeface="华文新魏" panose="02010800040101010101" pitchFamily="2" charset="-122"/>
            </a:endParaRPr>
          </a:p>
          <a:p>
            <a:pPr>
              <a:lnSpc>
                <a:spcPct val="80000"/>
              </a:lnSpc>
              <a:buNone/>
            </a:pPr>
            <a:r>
              <a:rPr lang="zh-CN" altLang="en-US" sz="3600" b="1" dirty="0">
                <a:solidFill>
                  <a:srgbClr val="FF3399"/>
                </a:solidFill>
                <a:latin typeface="华文新魏" panose="02010800040101010101" pitchFamily="2" charset="-122"/>
                <a:ea typeface="华文新魏" panose="02010800040101010101" pitchFamily="2" charset="-122"/>
              </a:rPr>
              <a:t>那里去辨甚么真共假？</a:t>
            </a:r>
            <a:endParaRPr lang="zh-CN" altLang="en-US" sz="3600" b="1" dirty="0">
              <a:solidFill>
                <a:srgbClr val="FF3399"/>
              </a:solidFill>
              <a:latin typeface="华文新魏" panose="02010800040101010101" pitchFamily="2" charset="-122"/>
              <a:ea typeface="华文新魏" panose="02010800040101010101" pitchFamily="2" charset="-122"/>
            </a:endParaRPr>
          </a:p>
          <a:p>
            <a:pPr>
              <a:lnSpc>
                <a:spcPct val="80000"/>
              </a:lnSpc>
              <a:buNone/>
            </a:pPr>
            <a:r>
              <a:rPr lang="zh-CN" altLang="en-US" sz="3600" b="1" dirty="0">
                <a:solidFill>
                  <a:srgbClr val="FF3399"/>
                </a:solidFill>
                <a:latin typeface="华文新魏" panose="02010800040101010101" pitchFamily="2" charset="-122"/>
                <a:ea typeface="华文新魏" panose="02010800040101010101" pitchFamily="2" charset="-122"/>
              </a:rPr>
              <a:t>眼见的吹翻了这家，</a:t>
            </a:r>
            <a:endParaRPr lang="zh-CN" altLang="en-US" sz="3600" b="1" dirty="0">
              <a:solidFill>
                <a:srgbClr val="FF3399"/>
              </a:solidFill>
              <a:latin typeface="华文新魏" panose="02010800040101010101" pitchFamily="2" charset="-122"/>
              <a:ea typeface="华文新魏" panose="02010800040101010101" pitchFamily="2" charset="-122"/>
            </a:endParaRPr>
          </a:p>
          <a:p>
            <a:pPr>
              <a:lnSpc>
                <a:spcPct val="80000"/>
              </a:lnSpc>
              <a:buNone/>
            </a:pPr>
            <a:r>
              <a:rPr lang="zh-CN" altLang="en-US" sz="3600" b="1" dirty="0">
                <a:solidFill>
                  <a:srgbClr val="FF3399"/>
                </a:solidFill>
                <a:latin typeface="华文新魏" panose="02010800040101010101" pitchFamily="2" charset="-122"/>
                <a:ea typeface="华文新魏" panose="02010800040101010101" pitchFamily="2" charset="-122"/>
              </a:rPr>
              <a:t>吹伤了那家，</a:t>
            </a:r>
            <a:endParaRPr lang="zh-CN" altLang="en-US" sz="3600" b="1" dirty="0">
              <a:solidFill>
                <a:srgbClr val="FF3399"/>
              </a:solidFill>
              <a:latin typeface="华文新魏" panose="02010800040101010101" pitchFamily="2" charset="-122"/>
              <a:ea typeface="华文新魏" panose="02010800040101010101" pitchFamily="2" charset="-122"/>
            </a:endParaRPr>
          </a:p>
          <a:p>
            <a:pPr>
              <a:lnSpc>
                <a:spcPct val="80000"/>
              </a:lnSpc>
              <a:buNone/>
            </a:pPr>
            <a:r>
              <a:rPr lang="zh-CN" altLang="en-US" sz="3600" b="1" dirty="0">
                <a:solidFill>
                  <a:srgbClr val="FF3399"/>
                </a:solidFill>
                <a:latin typeface="华文新魏" panose="02010800040101010101" pitchFamily="2" charset="-122"/>
                <a:ea typeface="华文新魏" panose="02010800040101010101" pitchFamily="2" charset="-122"/>
              </a:rPr>
              <a:t>只吹的水尽鹅飞罢！</a:t>
            </a:r>
            <a:br>
              <a:rPr lang="zh-CN" altLang="en-US" sz="3600" b="1" dirty="0">
                <a:solidFill>
                  <a:srgbClr val="FF0000"/>
                </a:solidFill>
                <a:latin typeface="华文新魏" panose="02010800040101010101" pitchFamily="2" charset="-122"/>
                <a:ea typeface="华文新魏" panose="02010800040101010101" pitchFamily="2" charset="-122"/>
              </a:rPr>
            </a:br>
            <a:br>
              <a:rPr lang="zh-CN" altLang="en-US" sz="3600" b="1" dirty="0">
                <a:solidFill>
                  <a:srgbClr val="FF0000"/>
                </a:solidFill>
                <a:latin typeface="华文新魏" panose="02010800040101010101" pitchFamily="2" charset="-122"/>
                <a:ea typeface="华文新魏" panose="02010800040101010101" pitchFamily="2" charset="-122"/>
              </a:rPr>
            </a:br>
            <a:endParaRPr lang="zh-CN" altLang="en-US" sz="3600" b="1" dirty="0">
              <a:solidFill>
                <a:srgbClr val="FF0000"/>
              </a:solidFill>
              <a:latin typeface="华文新魏" panose="02010800040101010101" pitchFamily="2" charset="-122"/>
              <a:ea typeface="华文新魏" panose="02010800040101010101" pitchFamily="2" charset="-122"/>
            </a:endParaRPr>
          </a:p>
        </p:txBody>
      </p:sp>
    </p:spTree>
  </p:cSld>
  <p:clrMapOvr>
    <a:masterClrMapping/>
  </p:clrMapOvr>
  <p:transition spd="med">
    <p:diamon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16385"/>
          <p:cNvSpPr txBox="1"/>
          <p:nvPr/>
        </p:nvSpPr>
        <p:spPr>
          <a:xfrm>
            <a:off x="0" y="152400"/>
            <a:ext cx="5761038" cy="641350"/>
          </a:xfrm>
          <a:prstGeom prst="rect">
            <a:avLst/>
          </a:prstGeom>
          <a:noFill/>
          <a:ln w="9525">
            <a:noFill/>
          </a:ln>
        </p:spPr>
        <p:txBody>
          <a:bodyPr>
            <a:spAutoFit/>
          </a:bodyPr>
          <a:lstStyle/>
          <a:p>
            <a:pPr>
              <a:spcBef>
                <a:spcPct val="50000"/>
              </a:spcBef>
            </a:pPr>
            <a:r>
              <a:rPr lang="zh-CN" altLang="en-US" sz="3600" b="1" dirty="0">
                <a:latin typeface="Arial" panose="020B0604020202020204" pitchFamily="34" charset="0"/>
              </a:rPr>
              <a:t>讨论</a:t>
            </a:r>
            <a:r>
              <a:rPr lang="en-US" altLang="zh-CN" sz="3600" b="1">
                <a:latin typeface="Arial" panose="020B0604020202020204" pitchFamily="34" charset="0"/>
              </a:rPr>
              <a:t>:</a:t>
            </a:r>
            <a:endParaRPr lang="en-US" altLang="zh-CN" sz="3600" b="1">
              <a:latin typeface="Arial" panose="020B0604020202020204" pitchFamily="34" charset="0"/>
            </a:endParaRPr>
          </a:p>
        </p:txBody>
      </p:sp>
      <p:sp>
        <p:nvSpPr>
          <p:cNvPr id="16387" name="文本框 16386"/>
          <p:cNvSpPr txBox="1"/>
          <p:nvPr/>
        </p:nvSpPr>
        <p:spPr>
          <a:xfrm>
            <a:off x="0" y="685800"/>
            <a:ext cx="8001000" cy="1190625"/>
          </a:xfrm>
          <a:prstGeom prst="rect">
            <a:avLst/>
          </a:prstGeom>
          <a:noFill/>
          <a:ln w="9525">
            <a:noFill/>
          </a:ln>
        </p:spPr>
        <p:txBody>
          <a:bodyPr>
            <a:spAutoFit/>
          </a:bodyPr>
          <a:lstStyle/>
          <a:p>
            <a:pPr>
              <a:spcBef>
                <a:spcPct val="50000"/>
              </a:spcBef>
            </a:pPr>
            <a:r>
              <a:rPr lang="en-US" altLang="zh-CN" sz="3600" b="1" dirty="0">
                <a:latin typeface="宋体" panose="02010600030101010101" pitchFamily="2" charset="-122"/>
              </a:rPr>
              <a:t>1</a:t>
            </a:r>
            <a:r>
              <a:rPr lang="zh-CN" altLang="en-US" sz="3600" b="1" dirty="0">
                <a:latin typeface="宋体" panose="02010600030101010101" pitchFamily="2" charset="-122"/>
              </a:rPr>
              <a:t>、这首散曲以一个什么字贯穿始终，分别写了哪些内容？</a:t>
            </a:r>
            <a:endParaRPr lang="zh-CN" altLang="en-US" sz="3600" b="1" dirty="0">
              <a:latin typeface="宋体" panose="02010600030101010101" pitchFamily="2" charset="-122"/>
            </a:endParaRPr>
          </a:p>
        </p:txBody>
      </p:sp>
      <p:sp>
        <p:nvSpPr>
          <p:cNvPr id="16388" name="文本框 16387"/>
          <p:cNvSpPr txBox="1"/>
          <p:nvPr/>
        </p:nvSpPr>
        <p:spPr>
          <a:xfrm>
            <a:off x="685800" y="1981200"/>
            <a:ext cx="8686800" cy="1801813"/>
          </a:xfrm>
          <a:prstGeom prst="rect">
            <a:avLst/>
          </a:prstGeom>
          <a:noFill/>
          <a:ln w="9525">
            <a:noFill/>
          </a:ln>
        </p:spPr>
        <p:txBody>
          <a:bodyPr>
            <a:spAutoFit/>
          </a:bodyPr>
          <a:lstStyle/>
          <a:p>
            <a:pPr>
              <a:spcBef>
                <a:spcPct val="50000"/>
              </a:spcBef>
            </a:pPr>
            <a:r>
              <a:rPr lang="zh-CN" altLang="en-US" sz="2800" b="1" dirty="0">
                <a:latin typeface="宋体" panose="02010600030101010101" pitchFamily="2" charset="-122"/>
              </a:rPr>
              <a:t>吹之声</a:t>
            </a:r>
            <a:r>
              <a:rPr lang="en-US" altLang="zh-CN" sz="2800" b="1">
                <a:latin typeface="宋体" panose="02010600030101010101" pitchFamily="2" charset="-122"/>
              </a:rPr>
              <a:t>:</a:t>
            </a:r>
            <a:endParaRPr lang="en-US" altLang="zh-CN" sz="2800" b="1">
              <a:latin typeface="宋体" panose="02010600030101010101" pitchFamily="2" charset="-122"/>
            </a:endParaRPr>
          </a:p>
          <a:p>
            <a:pPr>
              <a:spcBef>
                <a:spcPct val="50000"/>
              </a:spcBef>
            </a:pPr>
            <a:r>
              <a:rPr lang="zh-CN" altLang="en-US" sz="2800" b="1" dirty="0">
                <a:latin typeface="宋体" panose="02010600030101010101" pitchFamily="2" charset="-122"/>
              </a:rPr>
              <a:t>吹之功用</a:t>
            </a:r>
            <a:r>
              <a:rPr lang="en-US" altLang="zh-CN" sz="2800" b="1">
                <a:latin typeface="宋体" panose="02010600030101010101" pitchFamily="2" charset="-122"/>
              </a:rPr>
              <a:t>:</a:t>
            </a:r>
            <a:endParaRPr lang="en-US" altLang="zh-CN" sz="2800" b="1">
              <a:latin typeface="宋体" panose="02010600030101010101" pitchFamily="2" charset="-122"/>
            </a:endParaRPr>
          </a:p>
          <a:p>
            <a:pPr>
              <a:spcBef>
                <a:spcPct val="50000"/>
              </a:spcBef>
            </a:pPr>
            <a:r>
              <a:rPr lang="zh-CN" altLang="en-US" sz="2800" b="1" dirty="0">
                <a:latin typeface="宋体" panose="02010600030101010101" pitchFamily="2" charset="-122"/>
              </a:rPr>
              <a:t>吹之恶果</a:t>
            </a:r>
            <a:r>
              <a:rPr lang="en-US" altLang="zh-CN" sz="2800" b="1">
                <a:latin typeface="宋体" panose="02010600030101010101" pitchFamily="2" charset="-122"/>
              </a:rPr>
              <a:t>:</a:t>
            </a:r>
            <a:endParaRPr lang="en-US" altLang="zh-CN" sz="2400" b="1">
              <a:solidFill>
                <a:srgbClr val="FF0066"/>
              </a:solidFill>
              <a:latin typeface="Arial" panose="020B0604020202020204" pitchFamily="34" charset="0"/>
            </a:endParaRPr>
          </a:p>
        </p:txBody>
      </p:sp>
      <p:sp>
        <p:nvSpPr>
          <p:cNvPr id="16389" name="文本框 16388"/>
          <p:cNvSpPr txBox="1"/>
          <p:nvPr/>
        </p:nvSpPr>
        <p:spPr>
          <a:xfrm>
            <a:off x="228600" y="3962400"/>
            <a:ext cx="8686800" cy="1190625"/>
          </a:xfrm>
          <a:prstGeom prst="rect">
            <a:avLst/>
          </a:prstGeom>
          <a:noFill/>
          <a:ln w="9525">
            <a:noFill/>
          </a:ln>
        </p:spPr>
        <p:txBody>
          <a:bodyPr>
            <a:spAutoFit/>
          </a:bodyPr>
          <a:lstStyle/>
          <a:p>
            <a:pPr>
              <a:spcBef>
                <a:spcPct val="50000"/>
              </a:spcBef>
            </a:pPr>
            <a:r>
              <a:rPr lang="en-US" altLang="zh-CN" sz="3600" b="1" dirty="0">
                <a:latin typeface="宋体" panose="02010600030101010101" pitchFamily="2" charset="-122"/>
              </a:rPr>
              <a:t>2</a:t>
            </a:r>
            <a:r>
              <a:rPr lang="zh-CN" altLang="en-US" sz="3600" b="1" dirty="0">
                <a:latin typeface="宋体" panose="02010600030101010101" pitchFamily="2" charset="-122"/>
              </a:rPr>
              <a:t>、全曲表面上句句是在咏喇叭，实际上作者要表达的是什么？你能作简要分析吗？</a:t>
            </a:r>
            <a:endParaRPr lang="zh-CN" altLang="en-US" sz="3600" b="1" dirty="0">
              <a:latin typeface="宋体" panose="02010600030101010101" pitchFamily="2" charset="-122"/>
            </a:endParaRPr>
          </a:p>
        </p:txBody>
      </p:sp>
      <p:sp>
        <p:nvSpPr>
          <p:cNvPr id="16390" name="左大括号 16389"/>
          <p:cNvSpPr/>
          <p:nvPr/>
        </p:nvSpPr>
        <p:spPr>
          <a:xfrm>
            <a:off x="609600" y="2057400"/>
            <a:ext cx="228600" cy="1752600"/>
          </a:xfrm>
          <a:prstGeom prst="leftBrace">
            <a:avLst>
              <a:gd name="adj1" fmla="val 63888"/>
              <a:gd name="adj2" fmla="val 50000"/>
            </a:avLst>
          </a:prstGeom>
          <a:noFill/>
          <a:ln w="9525" cap="flat" cmpd="sng">
            <a:solidFill>
              <a:schemeClr val="tx1"/>
            </a:solidFill>
            <a:prstDash val="solid"/>
            <a:headEnd type="none" w="med" len="med"/>
            <a:tailEnd type="none" w="med" len="med"/>
          </a:ln>
        </p:spPr>
        <p:txBody>
          <a:bodyPr/>
          <a:lstStyle/>
          <a:p>
            <a:endParaRPr lang="zh-CN" altLang="en-US"/>
          </a:p>
        </p:txBody>
      </p:sp>
      <p:sp>
        <p:nvSpPr>
          <p:cNvPr id="16391" name="文本框 16390"/>
          <p:cNvSpPr txBox="1"/>
          <p:nvPr/>
        </p:nvSpPr>
        <p:spPr>
          <a:xfrm>
            <a:off x="0" y="2590800"/>
            <a:ext cx="733425" cy="1676400"/>
          </a:xfrm>
          <a:prstGeom prst="rect">
            <a:avLst/>
          </a:prstGeom>
          <a:noFill/>
          <a:ln w="9525">
            <a:noFill/>
          </a:ln>
        </p:spPr>
        <p:txBody>
          <a:bodyPr vert="eaVert">
            <a:spAutoFit/>
          </a:bodyPr>
          <a:lstStyle/>
          <a:p>
            <a:pPr>
              <a:spcBef>
                <a:spcPct val="50000"/>
              </a:spcBef>
            </a:pPr>
            <a:r>
              <a:rPr lang="zh-CN" altLang="en-US" sz="3600" b="1" dirty="0">
                <a:solidFill>
                  <a:srgbClr val="FF0000"/>
                </a:solidFill>
                <a:latin typeface="Arial" panose="020B0604020202020204" pitchFamily="34" charset="0"/>
              </a:rPr>
              <a:t>吹</a:t>
            </a:r>
            <a:endParaRPr lang="zh-CN" altLang="en-US" sz="3600" b="1" dirty="0">
              <a:solidFill>
                <a:srgbClr val="FF0000"/>
              </a:solidFill>
              <a:latin typeface="Arial" panose="020B0604020202020204" pitchFamily="34" charset="0"/>
            </a:endParaRPr>
          </a:p>
        </p:txBody>
      </p:sp>
      <p:sp>
        <p:nvSpPr>
          <p:cNvPr id="16392" name="文本框 16391"/>
          <p:cNvSpPr txBox="1"/>
          <p:nvPr/>
        </p:nvSpPr>
        <p:spPr>
          <a:xfrm>
            <a:off x="2209800" y="1898650"/>
            <a:ext cx="1560513" cy="641350"/>
          </a:xfrm>
          <a:prstGeom prst="rect">
            <a:avLst/>
          </a:prstGeom>
          <a:noFill/>
          <a:ln w="9525">
            <a:noFill/>
          </a:ln>
        </p:spPr>
        <p:txBody>
          <a:bodyPr wrap="none" anchor="t">
            <a:spAutoFit/>
          </a:bodyPr>
          <a:lstStyle/>
          <a:p>
            <a:r>
              <a:rPr lang="zh-CN" altLang="en-US" sz="3600" b="1" dirty="0">
                <a:solidFill>
                  <a:srgbClr val="FF0066"/>
                </a:solidFill>
                <a:latin typeface="Arial" panose="020B0604020202020204" pitchFamily="34" charset="0"/>
              </a:rPr>
              <a:t>腔儿大</a:t>
            </a:r>
            <a:endParaRPr lang="zh-CN" altLang="en-US" sz="3600" b="1" dirty="0">
              <a:solidFill>
                <a:srgbClr val="FF0066"/>
              </a:solidFill>
              <a:latin typeface="Arial" panose="020B0604020202020204" pitchFamily="34" charset="0"/>
            </a:endParaRPr>
          </a:p>
        </p:txBody>
      </p:sp>
      <p:sp>
        <p:nvSpPr>
          <p:cNvPr id="16393" name="文本框 16392"/>
          <p:cNvSpPr txBox="1"/>
          <p:nvPr/>
        </p:nvSpPr>
        <p:spPr>
          <a:xfrm>
            <a:off x="2286000" y="2514600"/>
            <a:ext cx="3810000" cy="992188"/>
          </a:xfrm>
          <a:prstGeom prst="rect">
            <a:avLst/>
          </a:prstGeom>
          <a:noFill/>
          <a:ln w="9525">
            <a:noFill/>
          </a:ln>
        </p:spPr>
        <p:txBody>
          <a:bodyPr>
            <a:spAutoFit/>
          </a:bodyPr>
          <a:lstStyle/>
          <a:p>
            <a:pPr>
              <a:spcBef>
                <a:spcPct val="50000"/>
              </a:spcBef>
            </a:pPr>
            <a:r>
              <a:rPr lang="zh-CN" altLang="en-US" sz="3200" b="1" dirty="0">
                <a:solidFill>
                  <a:srgbClr val="FF0066"/>
                </a:solidFill>
                <a:latin typeface="Arial" panose="020B0604020202020204" pitchFamily="34" charset="0"/>
              </a:rPr>
              <a:t>全仗你抬声价</a:t>
            </a:r>
            <a:endParaRPr lang="zh-CN" altLang="en-US" sz="3200" b="1" dirty="0">
              <a:latin typeface="Arial" panose="020B0604020202020204" pitchFamily="34" charset="0"/>
            </a:endParaRPr>
          </a:p>
          <a:p>
            <a:pPr>
              <a:spcBef>
                <a:spcPct val="50000"/>
              </a:spcBef>
            </a:pPr>
            <a:endParaRPr lang="zh-CN" altLang="en-US" dirty="0">
              <a:latin typeface="Arial" panose="020B0604020202020204" pitchFamily="34" charset="0"/>
            </a:endParaRPr>
          </a:p>
        </p:txBody>
      </p:sp>
      <p:sp>
        <p:nvSpPr>
          <p:cNvPr id="16394" name="文本框 16393"/>
          <p:cNvSpPr txBox="1"/>
          <p:nvPr/>
        </p:nvSpPr>
        <p:spPr>
          <a:xfrm>
            <a:off x="2219325" y="3248025"/>
            <a:ext cx="6686550" cy="579438"/>
          </a:xfrm>
          <a:prstGeom prst="rect">
            <a:avLst/>
          </a:prstGeom>
          <a:noFill/>
          <a:ln w="9525">
            <a:noFill/>
          </a:ln>
        </p:spPr>
        <p:txBody>
          <a:bodyPr wrap="none" anchor="t">
            <a:spAutoFit/>
          </a:bodyPr>
          <a:lstStyle/>
          <a:p>
            <a:r>
              <a:rPr lang="zh-CN" altLang="en-US" sz="3200" b="1" dirty="0">
                <a:solidFill>
                  <a:srgbClr val="FF0066"/>
                </a:solidFill>
                <a:latin typeface="Arial" panose="020B0604020202020204" pitchFamily="34" charset="0"/>
                <a:ea typeface="华文新魏" panose="02010800040101010101" pitchFamily="2" charset="-122"/>
              </a:rPr>
              <a:t>吹翻了这家、吹伤了那家、水尽鹅飞</a:t>
            </a:r>
            <a:endParaRPr lang="zh-CN" altLang="en-US" sz="3200" b="1" dirty="0">
              <a:solidFill>
                <a:srgbClr val="FF0066"/>
              </a:solidFill>
              <a:latin typeface="Arial" panose="020B0604020202020204" pitchFamily="34" charset="0"/>
              <a:ea typeface="华文新魏" panose="02010800040101010101" pitchFamily="2" charset="-122"/>
            </a:endParaRP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p:cTn id="7" dur="500" fill="hold"/>
                                        <p:tgtEl>
                                          <p:spTgt spid="16389"/>
                                        </p:tgtEl>
                                        <p:attrNameLst>
                                          <p:attrName>ppt_w</p:attrName>
                                        </p:attrNameLst>
                                      </p:cBhvr>
                                      <p:tavLst>
                                        <p:tav tm="0">
                                          <p:val>
                                            <p:strVal val="#ppt_w*0.05"/>
                                          </p:val>
                                        </p:tav>
                                        <p:tav tm="100000">
                                          <p:val>
                                            <p:strVal val="#ppt_w"/>
                                          </p:val>
                                        </p:tav>
                                      </p:tavLst>
                                    </p:anim>
                                    <p:anim calcmode="lin" valueType="num">
                                      <p:cBhvr>
                                        <p:cTn id="8" dur="500" fill="hold"/>
                                        <p:tgtEl>
                                          <p:spTgt spid="16389"/>
                                        </p:tgtEl>
                                        <p:attrNameLst>
                                          <p:attrName>ppt_h</p:attrName>
                                        </p:attrNameLst>
                                      </p:cBhvr>
                                      <p:tavLst>
                                        <p:tav tm="0">
                                          <p:val>
                                            <p:strVal val="#ppt_h"/>
                                          </p:val>
                                        </p:tav>
                                        <p:tav tm="100000">
                                          <p:val>
                                            <p:strVal val="#ppt_h"/>
                                          </p:val>
                                        </p:tav>
                                      </p:tavLst>
                                    </p:anim>
                                    <p:anim calcmode="lin" valueType="num">
                                      <p:cBhvr>
                                        <p:cTn id="9" dur="500" fill="hold"/>
                                        <p:tgtEl>
                                          <p:spTgt spid="16389"/>
                                        </p:tgtEl>
                                        <p:attrNameLst>
                                          <p:attrName>ppt_x</p:attrName>
                                        </p:attrNameLst>
                                      </p:cBhvr>
                                      <p:tavLst>
                                        <p:tav tm="0">
                                          <p:val>
                                            <p:strVal val="#ppt_x-.2"/>
                                          </p:val>
                                        </p:tav>
                                        <p:tav tm="100000">
                                          <p:val>
                                            <p:strVal val="#ppt_x"/>
                                          </p:val>
                                        </p:tav>
                                      </p:tavLst>
                                    </p:anim>
                                    <p:anim calcmode="lin" valueType="num">
                                      <p:cBhvr>
                                        <p:cTn id="10" dur="500" fill="hold"/>
                                        <p:tgtEl>
                                          <p:spTgt spid="16389"/>
                                        </p:tgtEl>
                                        <p:attrNameLst>
                                          <p:attrName>ppt_y</p:attrName>
                                        </p:attrNameLst>
                                      </p:cBhvr>
                                      <p:tavLst>
                                        <p:tav tm="0">
                                          <p:val>
                                            <p:strVal val="#ppt_y"/>
                                          </p:val>
                                        </p:tav>
                                        <p:tav tm="100000">
                                          <p:val>
                                            <p:strVal val="#ppt_y"/>
                                          </p:val>
                                        </p:tav>
                                      </p:tavLst>
                                    </p:anim>
                                    <p:animEffect transition="in" filter="fade">
                                      <p:cBhvr>
                                        <p:cTn id="11" dur="500"/>
                                        <p:tgtEl>
                                          <p:spTgt spid="16389"/>
                                        </p:tgtEl>
                                      </p:cBhvr>
                                    </p:animEffect>
                                  </p:childTnLst>
                                </p:cTn>
                              </p:par>
                            </p:childTnLst>
                          </p:cTn>
                        </p:par>
                      </p:childTnLst>
                    </p:cTn>
                  </p:par>
                  <p:par>
                    <p:cTn id="12" fill="hold">
                      <p:stCondLst>
                        <p:cond delay="indefinite"/>
                      </p:stCondLst>
                      <p:childTnLst>
                        <p:par>
                          <p:cTn id="13" fill="hold">
                            <p:stCondLst>
                              <p:cond delay="0"/>
                            </p:stCondLst>
                            <p:childTnLst>
                              <p:par>
                                <p:cTn id="14" presetID="15" presetClass="entr" presetSubtype="0" fill="hold" grpId="0" nodeType="clickEffect">
                                  <p:stCondLst>
                                    <p:cond delay="0"/>
                                  </p:stCondLst>
                                  <p:childTnLst>
                                    <p:set>
                                      <p:cBhvr>
                                        <p:cTn id="15" dur="1" fill="hold">
                                          <p:stCondLst>
                                            <p:cond delay="0"/>
                                          </p:stCondLst>
                                        </p:cTn>
                                        <p:tgtEl>
                                          <p:spTgt spid="16391"/>
                                        </p:tgtEl>
                                        <p:attrNameLst>
                                          <p:attrName>style.visibility</p:attrName>
                                        </p:attrNameLst>
                                      </p:cBhvr>
                                      <p:to>
                                        <p:strVal val="visible"/>
                                      </p:to>
                                    </p:set>
                                    <p:anim calcmode="lin" valueType="num">
                                      <p:cBhvr>
                                        <p:cTn id="16" dur="1000" fill="hold"/>
                                        <p:tgtEl>
                                          <p:spTgt spid="16391"/>
                                        </p:tgtEl>
                                        <p:attrNameLst>
                                          <p:attrName>ppt_w</p:attrName>
                                        </p:attrNameLst>
                                      </p:cBhvr>
                                      <p:tavLst>
                                        <p:tav tm="0">
                                          <p:val>
                                            <p:fltVal val="0"/>
                                          </p:val>
                                        </p:tav>
                                        <p:tav tm="100000">
                                          <p:val>
                                            <p:strVal val="#ppt_w"/>
                                          </p:val>
                                        </p:tav>
                                      </p:tavLst>
                                    </p:anim>
                                    <p:anim calcmode="lin" valueType="num">
                                      <p:cBhvr>
                                        <p:cTn id="17" dur="1000" fill="hold"/>
                                        <p:tgtEl>
                                          <p:spTgt spid="16391"/>
                                        </p:tgtEl>
                                        <p:attrNameLst>
                                          <p:attrName>ppt_h</p:attrName>
                                        </p:attrNameLst>
                                      </p:cBhvr>
                                      <p:tavLst>
                                        <p:tav tm="0">
                                          <p:val>
                                            <p:fltVal val="0"/>
                                          </p:val>
                                        </p:tav>
                                        <p:tav tm="100000">
                                          <p:val>
                                            <p:strVal val="#ppt_h"/>
                                          </p:val>
                                        </p:tav>
                                      </p:tavLst>
                                    </p:anim>
                                    <p:anim calcmode="lin" valueType="num">
                                      <p:cBhvr>
                                        <p:cTn id="18" dur="1000" fill="hold"/>
                                        <p:tgtEl>
                                          <p:spTgt spid="16391"/>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1639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6388"/>
                                        </p:tgtEl>
                                        <p:attrNameLst>
                                          <p:attrName>style.visibility</p:attrName>
                                        </p:attrNameLst>
                                      </p:cBhvr>
                                      <p:to>
                                        <p:strVal val="visible"/>
                                      </p:to>
                                    </p:set>
                                    <p:animEffect transition="in" filter="blinds(horizontal)">
                                      <p:cBhvr>
                                        <p:cTn id="24" dur="500"/>
                                        <p:tgtEl>
                                          <p:spTgt spid="16388"/>
                                        </p:tgtEl>
                                      </p:cBhvr>
                                    </p:animEffect>
                                  </p:childTnLst>
                                </p:cTn>
                              </p:par>
                              <p:par>
                                <p:cTn id="25" presetID="3" presetClass="entr" presetSubtype="10" fill="hold" nodeType="withEffect">
                                  <p:stCondLst>
                                    <p:cond delay="0"/>
                                  </p:stCondLst>
                                  <p:childTnLst>
                                    <p:set>
                                      <p:cBhvr>
                                        <p:cTn id="26" dur="1" fill="hold">
                                          <p:stCondLst>
                                            <p:cond delay="0"/>
                                          </p:stCondLst>
                                        </p:cTn>
                                        <p:tgtEl>
                                          <p:spTgt spid="16390"/>
                                        </p:tgtEl>
                                        <p:attrNameLst>
                                          <p:attrName>style.visibility</p:attrName>
                                        </p:attrNameLst>
                                      </p:cBhvr>
                                      <p:to>
                                        <p:strVal val="visible"/>
                                      </p:to>
                                    </p:set>
                                    <p:animEffect transition="in" filter="blinds(horizontal)">
                                      <p:cBhvr>
                                        <p:cTn id="27" dur="500"/>
                                        <p:tgtEl>
                                          <p:spTgt spid="16390"/>
                                        </p:tgtEl>
                                      </p:cBhvr>
                                    </p:animEffect>
                                  </p:childTnLst>
                                </p:cTn>
                              </p:par>
                            </p:childTnLst>
                          </p:cTn>
                        </p:par>
                      </p:childTnLst>
                    </p:cTn>
                  </p:par>
                  <p:par>
                    <p:cTn id="28" fill="hold">
                      <p:stCondLst>
                        <p:cond delay="indefinite"/>
                      </p:stCondLst>
                      <p:childTnLst>
                        <p:par>
                          <p:cTn id="29" fill="hold">
                            <p:stCondLst>
                              <p:cond delay="0"/>
                            </p:stCondLst>
                            <p:childTnLst>
                              <p:par>
                                <p:cTn id="30" presetID="15" presetClass="entr" presetSubtype="0" fill="hold" grpId="0" nodeType="clickEffect">
                                  <p:stCondLst>
                                    <p:cond delay="0"/>
                                  </p:stCondLst>
                                  <p:childTnLst>
                                    <p:set>
                                      <p:cBhvr>
                                        <p:cTn id="31" dur="1" fill="hold">
                                          <p:stCondLst>
                                            <p:cond delay="0"/>
                                          </p:stCondLst>
                                        </p:cTn>
                                        <p:tgtEl>
                                          <p:spTgt spid="16392"/>
                                        </p:tgtEl>
                                        <p:attrNameLst>
                                          <p:attrName>style.visibility</p:attrName>
                                        </p:attrNameLst>
                                      </p:cBhvr>
                                      <p:to>
                                        <p:strVal val="visible"/>
                                      </p:to>
                                    </p:set>
                                    <p:anim calcmode="lin" valueType="num">
                                      <p:cBhvr>
                                        <p:cTn id="32" dur="1000" fill="hold"/>
                                        <p:tgtEl>
                                          <p:spTgt spid="16392"/>
                                        </p:tgtEl>
                                        <p:attrNameLst>
                                          <p:attrName>ppt_w</p:attrName>
                                        </p:attrNameLst>
                                      </p:cBhvr>
                                      <p:tavLst>
                                        <p:tav tm="0">
                                          <p:val>
                                            <p:fltVal val="0"/>
                                          </p:val>
                                        </p:tav>
                                        <p:tav tm="100000">
                                          <p:val>
                                            <p:strVal val="#ppt_w"/>
                                          </p:val>
                                        </p:tav>
                                      </p:tavLst>
                                    </p:anim>
                                    <p:anim calcmode="lin" valueType="num">
                                      <p:cBhvr>
                                        <p:cTn id="33" dur="1000" fill="hold"/>
                                        <p:tgtEl>
                                          <p:spTgt spid="16392"/>
                                        </p:tgtEl>
                                        <p:attrNameLst>
                                          <p:attrName>ppt_h</p:attrName>
                                        </p:attrNameLst>
                                      </p:cBhvr>
                                      <p:tavLst>
                                        <p:tav tm="0">
                                          <p:val>
                                            <p:fltVal val="0"/>
                                          </p:val>
                                        </p:tav>
                                        <p:tav tm="100000">
                                          <p:val>
                                            <p:strVal val="#ppt_h"/>
                                          </p:val>
                                        </p:tav>
                                      </p:tavLst>
                                    </p:anim>
                                    <p:anim calcmode="lin" valueType="num">
                                      <p:cBhvr>
                                        <p:cTn id="34" dur="1000" fill="hold"/>
                                        <p:tgtEl>
                                          <p:spTgt spid="16392"/>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639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6" fill="hold">
                      <p:stCondLst>
                        <p:cond delay="indefinite"/>
                      </p:stCondLst>
                      <p:childTnLst>
                        <p:par>
                          <p:cTn id="37" fill="hold">
                            <p:stCondLst>
                              <p:cond delay="0"/>
                            </p:stCondLst>
                            <p:childTnLst>
                              <p:par>
                                <p:cTn id="38" presetID="15" presetClass="entr" presetSubtype="0" fill="hold" grpId="0" nodeType="clickEffect">
                                  <p:stCondLst>
                                    <p:cond delay="0"/>
                                  </p:stCondLst>
                                  <p:childTnLst>
                                    <p:set>
                                      <p:cBhvr>
                                        <p:cTn id="39" dur="1" fill="hold">
                                          <p:stCondLst>
                                            <p:cond delay="0"/>
                                          </p:stCondLst>
                                        </p:cTn>
                                        <p:tgtEl>
                                          <p:spTgt spid="16393"/>
                                        </p:tgtEl>
                                        <p:attrNameLst>
                                          <p:attrName>style.visibility</p:attrName>
                                        </p:attrNameLst>
                                      </p:cBhvr>
                                      <p:to>
                                        <p:strVal val="visible"/>
                                      </p:to>
                                    </p:set>
                                    <p:anim calcmode="lin" valueType="num">
                                      <p:cBhvr>
                                        <p:cTn id="40" dur="1000" fill="hold"/>
                                        <p:tgtEl>
                                          <p:spTgt spid="16393"/>
                                        </p:tgtEl>
                                        <p:attrNameLst>
                                          <p:attrName>ppt_w</p:attrName>
                                        </p:attrNameLst>
                                      </p:cBhvr>
                                      <p:tavLst>
                                        <p:tav tm="0">
                                          <p:val>
                                            <p:fltVal val="0"/>
                                          </p:val>
                                        </p:tav>
                                        <p:tav tm="100000">
                                          <p:val>
                                            <p:strVal val="#ppt_w"/>
                                          </p:val>
                                        </p:tav>
                                      </p:tavLst>
                                    </p:anim>
                                    <p:anim calcmode="lin" valueType="num">
                                      <p:cBhvr>
                                        <p:cTn id="41" dur="1000" fill="hold"/>
                                        <p:tgtEl>
                                          <p:spTgt spid="16393"/>
                                        </p:tgtEl>
                                        <p:attrNameLst>
                                          <p:attrName>ppt_h</p:attrName>
                                        </p:attrNameLst>
                                      </p:cBhvr>
                                      <p:tavLst>
                                        <p:tav tm="0">
                                          <p:val>
                                            <p:fltVal val="0"/>
                                          </p:val>
                                        </p:tav>
                                        <p:tav tm="100000">
                                          <p:val>
                                            <p:strVal val="#ppt_h"/>
                                          </p:val>
                                        </p:tav>
                                      </p:tavLst>
                                    </p:anim>
                                    <p:anim calcmode="lin" valueType="num">
                                      <p:cBhvr>
                                        <p:cTn id="42" dur="1000" fill="hold"/>
                                        <p:tgtEl>
                                          <p:spTgt spid="16393"/>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639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4" fill="hold">
                      <p:stCondLst>
                        <p:cond delay="indefinite"/>
                      </p:stCondLst>
                      <p:childTnLst>
                        <p:par>
                          <p:cTn id="45" fill="hold">
                            <p:stCondLst>
                              <p:cond delay="0"/>
                            </p:stCondLst>
                            <p:childTnLst>
                              <p:par>
                                <p:cTn id="46" presetID="15" presetClass="entr" presetSubtype="0" fill="hold" grpId="0" nodeType="clickEffect">
                                  <p:stCondLst>
                                    <p:cond delay="0"/>
                                  </p:stCondLst>
                                  <p:childTnLst>
                                    <p:set>
                                      <p:cBhvr>
                                        <p:cTn id="47" dur="1" fill="hold">
                                          <p:stCondLst>
                                            <p:cond delay="0"/>
                                          </p:stCondLst>
                                        </p:cTn>
                                        <p:tgtEl>
                                          <p:spTgt spid="16394"/>
                                        </p:tgtEl>
                                        <p:attrNameLst>
                                          <p:attrName>style.visibility</p:attrName>
                                        </p:attrNameLst>
                                      </p:cBhvr>
                                      <p:to>
                                        <p:strVal val="visible"/>
                                      </p:to>
                                    </p:set>
                                    <p:anim calcmode="lin" valueType="num">
                                      <p:cBhvr>
                                        <p:cTn id="48" dur="1000" fill="hold"/>
                                        <p:tgtEl>
                                          <p:spTgt spid="16394"/>
                                        </p:tgtEl>
                                        <p:attrNameLst>
                                          <p:attrName>ppt_w</p:attrName>
                                        </p:attrNameLst>
                                      </p:cBhvr>
                                      <p:tavLst>
                                        <p:tav tm="0">
                                          <p:val>
                                            <p:fltVal val="0"/>
                                          </p:val>
                                        </p:tav>
                                        <p:tav tm="100000">
                                          <p:val>
                                            <p:strVal val="#ppt_w"/>
                                          </p:val>
                                        </p:tav>
                                      </p:tavLst>
                                    </p:anim>
                                    <p:anim calcmode="lin" valueType="num">
                                      <p:cBhvr>
                                        <p:cTn id="49" dur="1000" fill="hold"/>
                                        <p:tgtEl>
                                          <p:spTgt spid="16394"/>
                                        </p:tgtEl>
                                        <p:attrNameLst>
                                          <p:attrName>ppt_h</p:attrName>
                                        </p:attrNameLst>
                                      </p:cBhvr>
                                      <p:tavLst>
                                        <p:tav tm="0">
                                          <p:val>
                                            <p:fltVal val="0"/>
                                          </p:val>
                                        </p:tav>
                                        <p:tav tm="100000">
                                          <p:val>
                                            <p:strVal val="#ppt_h"/>
                                          </p:val>
                                        </p:tav>
                                      </p:tavLst>
                                    </p:anim>
                                    <p:anim calcmode="lin" valueType="num">
                                      <p:cBhvr>
                                        <p:cTn id="50" dur="1000" fill="hold"/>
                                        <p:tgtEl>
                                          <p:spTgt spid="16394"/>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1639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P spid="16389" grpId="0"/>
      <p:bldP spid="16391" grpId="0"/>
      <p:bldP spid="16392" grpId="0"/>
      <p:bldP spid="16393" grpId="0"/>
      <p:bldP spid="1639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24577"/>
          <p:cNvSpPr>
            <a:spLocks noGrp="1"/>
          </p:cNvSpPr>
          <p:nvPr>
            <p:ph type="title"/>
          </p:nvPr>
        </p:nvSpPr>
        <p:spPr>
          <a:xfrm>
            <a:off x="0" y="0"/>
            <a:ext cx="8229600" cy="1143000"/>
          </a:xfrm>
        </p:spPr>
        <p:txBody>
          <a:bodyPr anchor="ctr"/>
          <a:lstStyle/>
          <a:p>
            <a:r>
              <a:rPr lang="zh-CN" altLang="en-US" sz="3600" b="1" dirty="0"/>
              <a:t>借物咏怀</a:t>
            </a:r>
            <a:endParaRPr lang="zh-CN" altLang="en-US" sz="3600" b="1" dirty="0"/>
          </a:p>
        </p:txBody>
      </p:sp>
      <p:sp>
        <p:nvSpPr>
          <p:cNvPr id="24579" name="文本占位符 24578"/>
          <p:cNvSpPr>
            <a:spLocks noGrp="1"/>
          </p:cNvSpPr>
          <p:nvPr>
            <p:ph type="body" idx="1"/>
          </p:nvPr>
        </p:nvSpPr>
        <p:spPr>
          <a:xfrm>
            <a:off x="381000" y="914400"/>
            <a:ext cx="8534400" cy="4525963"/>
          </a:xfrm>
        </p:spPr>
        <p:txBody>
          <a:bodyPr/>
          <a:lstStyle/>
          <a:p>
            <a:r>
              <a:rPr lang="zh-CN" altLang="en-US" b="1" dirty="0">
                <a:solidFill>
                  <a:srgbClr val="009900"/>
                </a:solidFill>
              </a:rPr>
              <a:t>喇叭和宦官不同类，但喇叭的“曲儿小腔儿大”与宦官的</a:t>
            </a:r>
            <a:r>
              <a:rPr lang="zh-CN" altLang="en-US" b="1" dirty="0">
                <a:solidFill>
                  <a:srgbClr val="FF0066"/>
                </a:solidFill>
              </a:rPr>
              <a:t>“本事小来头大</a:t>
            </a:r>
            <a:r>
              <a:rPr lang="zh-CN" altLang="en-US" b="1">
                <a:solidFill>
                  <a:srgbClr val="FF0066"/>
                </a:solidFill>
              </a:rPr>
              <a:t>”</a:t>
            </a:r>
            <a:r>
              <a:rPr lang="zh-CN" altLang="en-US" b="1" dirty="0">
                <a:solidFill>
                  <a:srgbClr val="009900"/>
                </a:solidFill>
              </a:rPr>
              <a:t>却有共同点，于是作品在物与人之间找到共性，作者实际上是</a:t>
            </a:r>
            <a:r>
              <a:rPr lang="zh-CN" altLang="en-US" b="1" dirty="0">
                <a:solidFill>
                  <a:srgbClr val="FF0066"/>
                </a:solidFill>
              </a:rPr>
              <a:t>比照着宦官的嘴脸“咏”喇叭</a:t>
            </a:r>
            <a:r>
              <a:rPr lang="zh-CN" altLang="en-US" b="1" dirty="0">
                <a:solidFill>
                  <a:srgbClr val="009900"/>
                </a:solidFill>
              </a:rPr>
              <a:t>的：以吹</a:t>
            </a:r>
            <a:r>
              <a:rPr lang="en-US" altLang="zh-CN" b="1" dirty="0">
                <a:solidFill>
                  <a:srgbClr val="009900"/>
                </a:solidFill>
              </a:rPr>
              <a:t>(</a:t>
            </a:r>
            <a:r>
              <a:rPr lang="zh-CN" altLang="en-US" b="1" dirty="0">
                <a:solidFill>
                  <a:srgbClr val="009900"/>
                </a:solidFill>
              </a:rPr>
              <a:t>虚张声势</a:t>
            </a:r>
            <a:r>
              <a:rPr lang="en-US" altLang="zh-CN" b="1" dirty="0">
                <a:solidFill>
                  <a:srgbClr val="009900"/>
                </a:solidFill>
              </a:rPr>
              <a:t>)</a:t>
            </a:r>
            <a:r>
              <a:rPr lang="zh-CN" altLang="en-US" b="1" dirty="0">
                <a:solidFill>
                  <a:srgbClr val="009900"/>
                </a:solidFill>
              </a:rPr>
              <a:t>为特征，是官方害民的帮凶，到处作威作福，惹得军民共忿，直到吹得天昏地暗、江山动摇。</a:t>
            </a:r>
            <a:r>
              <a:rPr lang="zh-CN" altLang="en-US" sz="2800" b="1" dirty="0">
                <a:solidFill>
                  <a:srgbClr val="FF3399"/>
                </a:solidFill>
              </a:rPr>
              <a:t>这首散曲，表面是吟咏喇叭，实际上讽刺揭露了宦官狐假虎威、残害百姓的丑恶嘴脸。宦官本是宫廷中供使唤的奴才，地位本来低下，却依仗皇帝的宠幸大摆威风，横行霸道。</a:t>
            </a:r>
            <a:r>
              <a:rPr lang="zh-CN" altLang="en-US" b="1" dirty="0">
                <a:solidFill>
                  <a:srgbClr val="009900"/>
                </a:solidFill>
              </a:rPr>
              <a:t>所以说这首小令的思想内涵是丰富而深刻的。</a:t>
            </a:r>
            <a:endParaRPr lang="zh-CN" altLang="en-US" b="1" dirty="0">
              <a:solidFill>
                <a:srgbClr val="009900"/>
              </a:solidFill>
            </a:endParaRP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p:cTn id="7" dur="1000" fill="hold"/>
                                        <p:tgtEl>
                                          <p:spTgt spid="24579">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4579">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457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457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4097"/>
          <p:cNvSpPr>
            <a:spLocks noGrp="1"/>
          </p:cNvSpPr>
          <p:nvPr>
            <p:ph type="title"/>
          </p:nvPr>
        </p:nvSpPr>
        <p:spPr/>
        <p:txBody>
          <a:bodyPr anchor="ctr"/>
          <a:lstStyle/>
          <a:p>
            <a:r>
              <a:rPr lang="zh-CN" altLang="en-US" b="1" dirty="0">
                <a:solidFill>
                  <a:schemeClr val="tx1"/>
                </a:solidFill>
              </a:rPr>
              <a:t>朝天子</a:t>
            </a:r>
            <a:r>
              <a:rPr lang="en-US" altLang="zh-CN" b="1">
                <a:solidFill>
                  <a:schemeClr val="tx1"/>
                </a:solidFill>
                <a:latin typeface="Arial" panose="020B0604020202020204" pitchFamily="34" charset="0"/>
              </a:rPr>
              <a:t>·</a:t>
            </a:r>
            <a:r>
              <a:rPr lang="zh-CN" altLang="en-US" b="1" dirty="0">
                <a:solidFill>
                  <a:schemeClr val="tx1"/>
                </a:solidFill>
              </a:rPr>
              <a:t>咏喇叭</a:t>
            </a:r>
            <a:endParaRPr lang="zh-CN" altLang="en-US" b="1" dirty="0">
              <a:solidFill>
                <a:schemeClr val="tx1"/>
              </a:solidFill>
            </a:endParaRPr>
          </a:p>
        </p:txBody>
      </p:sp>
      <p:sp>
        <p:nvSpPr>
          <p:cNvPr id="4099" name="文本占位符 4098"/>
          <p:cNvSpPr>
            <a:spLocks noGrp="1"/>
          </p:cNvSpPr>
          <p:nvPr>
            <p:ph type="body" idx="1"/>
          </p:nvPr>
        </p:nvSpPr>
        <p:spPr>
          <a:xfrm>
            <a:off x="381000" y="1981200"/>
            <a:ext cx="8229600" cy="4525963"/>
          </a:xfrm>
        </p:spPr>
        <p:txBody>
          <a:bodyPr/>
          <a:lstStyle/>
          <a:p>
            <a:r>
              <a:rPr lang="zh-CN" altLang="en-US" sz="4400" b="1" dirty="0"/>
              <a:t>这首散曲表面是吟咏喇叭，实际上是</a:t>
            </a:r>
            <a:r>
              <a:rPr lang="zh-CN" altLang="en-US" sz="4400" b="1" dirty="0">
                <a:solidFill>
                  <a:srgbClr val="FF0000"/>
                </a:solidFill>
              </a:rPr>
              <a:t>借物咏怀，</a:t>
            </a:r>
            <a:r>
              <a:rPr lang="zh-CN" altLang="en-US" sz="4400" b="1" dirty="0">
                <a:solidFill>
                  <a:srgbClr val="FF0066"/>
                </a:solidFill>
              </a:rPr>
              <a:t>讽刺和揭露了明代宦官狐假虎威，残害百姓的罪恶行径，表达了人民的痛恨情绪。</a:t>
            </a:r>
            <a:endParaRPr lang="zh-CN" altLang="en-US" sz="4400" b="1" dirty="0">
              <a:solidFill>
                <a:srgbClr val="FF0066"/>
              </a:solidFill>
            </a:endParaRP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p:cTn id="7" dur="1000" fill="hold"/>
                                        <p:tgtEl>
                                          <p:spTgt spid="4099">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099">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09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9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内容占位符 2"/>
          <p:cNvSpPr>
            <a:spLocks noGrp="1"/>
          </p:cNvSpPr>
          <p:nvPr>
            <p:ph idx="1"/>
          </p:nvPr>
        </p:nvSpPr>
        <p:spPr>
          <a:xfrm>
            <a:off x="-12700" y="-73025"/>
            <a:ext cx="9131300" cy="6945313"/>
          </a:xfrm>
        </p:spPr>
        <p:txBody>
          <a:bodyPr anchor="t"/>
          <a:lstStyle/>
          <a:p>
            <a:pPr marL="0" indent="0">
              <a:buNone/>
            </a:pPr>
            <a:r>
              <a:rPr lang="en-US" altLang="zh-CN" sz="4400" b="1">
                <a:latin typeface="宋体" panose="02010600030101010101" pitchFamily="2" charset="-122"/>
              </a:rPr>
              <a:t>    </a:t>
            </a:r>
            <a:r>
              <a:rPr lang="zh-CN" altLang="en-US" sz="4400" b="1">
                <a:latin typeface="宋体" panose="02010600030101010101" pitchFamily="2" charset="-122"/>
              </a:rPr>
              <a:t>家乡近在眼前，成为囚徒而归故里，还不如不归！山河依旧，城郭沦丧，一切都无可挽回。他决心绝食，死在家乡，好让自己的灵魂得到宁静和安慰，诗人以高亢的诗篇，唱出了他的爱国之志，唱出了他的“一片丹心”。</a:t>
            </a:r>
            <a:endParaRPr lang="zh-CN" altLang="en-US" sz="4400" b="1">
              <a:latin typeface="宋体" panose="02010600030101010101" pitchFamily="2" charset="-122"/>
            </a:endParaRPr>
          </a:p>
          <a:p>
            <a:pPr marL="0" indent="0">
              <a:buNone/>
            </a:pPr>
            <a:endParaRPr lang="zh-CN" altLang="en-US" sz="4400" b="1">
              <a:latin typeface="宋体" panose="02010600030101010101" pitchFamily="2" charset="-122"/>
            </a:endParaRPr>
          </a:p>
        </p:txBody>
      </p:sp>
      <p:pic>
        <p:nvPicPr>
          <p:cNvPr id="4098" name="图片 8198" descr="t01559eb560cc4a5300"/>
          <p:cNvPicPr>
            <a:picLocks noChangeAspect="1"/>
          </p:cNvPicPr>
          <p:nvPr/>
        </p:nvPicPr>
        <p:blipFill>
          <a:blip r:embed="rId1"/>
          <a:stretch>
            <a:fillRect/>
          </a:stretch>
        </p:blipFill>
        <p:spPr>
          <a:xfrm>
            <a:off x="-12700" y="4752975"/>
            <a:ext cx="9236075" cy="2119313"/>
          </a:xfrm>
          <a:prstGeom prst="rect">
            <a:avLst/>
          </a:prstGeom>
          <a:noFill/>
          <a:ln w="9525">
            <a:noFill/>
          </a:ln>
        </p:spPr>
      </p:pic>
    </p:spTree>
  </p:cSld>
  <p:clrMapOvr>
    <a:masterClrMapping/>
  </p:clrMapOvr>
  <p:transition spd="med">
    <p:diamon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内容占位符 24577" descr="200492974258536"/>
          <p:cNvPicPr>
            <a:picLocks noGrp="1" noChangeAspect="1"/>
          </p:cNvPicPr>
          <p:nvPr>
            <p:ph idx="1"/>
          </p:nvPr>
        </p:nvPicPr>
        <p:blipFill>
          <a:blip r:embed="rId1"/>
          <a:stretch>
            <a:fillRect/>
          </a:stretch>
        </p:blipFill>
        <p:spPr>
          <a:xfrm>
            <a:off x="0" y="828675"/>
            <a:ext cx="2098675" cy="6029325"/>
          </a:xfrm>
        </p:spPr>
      </p:pic>
      <p:sp>
        <p:nvSpPr>
          <p:cNvPr id="5122" name="文本框 24578"/>
          <p:cNvSpPr txBox="1"/>
          <p:nvPr/>
        </p:nvSpPr>
        <p:spPr>
          <a:xfrm>
            <a:off x="2098675" y="0"/>
            <a:ext cx="7045325" cy="6735763"/>
          </a:xfrm>
          <a:prstGeom prst="rect">
            <a:avLst/>
          </a:prstGeom>
          <a:noFill/>
          <a:ln w="9525">
            <a:noFill/>
          </a:ln>
        </p:spPr>
        <p:txBody>
          <a:bodyPr wrap="square" anchor="t">
            <a:spAutoFit/>
          </a:bodyPr>
          <a:lstStyle/>
          <a:p>
            <a:pPr>
              <a:buClr>
                <a:schemeClr val="bg1"/>
              </a:buClr>
            </a:pPr>
            <a:r>
              <a:rPr lang="en-US" altLang="zh-CN" sz="4000" b="1" noProof="1">
                <a:latin typeface="Times New Roman" panose="02020603050405020304" pitchFamily="18" charset="0"/>
                <a:ea typeface="宋体" panose="02010600030101010101" pitchFamily="2" charset="-122"/>
                <a:cs typeface="+mn-ea"/>
              </a:rPr>
              <a:t>        </a:t>
            </a:r>
            <a:r>
              <a:rPr lang="zh-CN" altLang="en-US" sz="3600" b="1" noProof="1">
                <a:latin typeface="Times New Roman" panose="02020603050405020304" pitchFamily="18" charset="0"/>
                <a:ea typeface="宋体" panose="02010600030101010101" pitchFamily="2" charset="-122"/>
                <a:cs typeface="+mn-ea"/>
              </a:rPr>
              <a:t>文天祥，（</a:t>
            </a:r>
            <a:r>
              <a:rPr lang="en-US" altLang="zh-CN" sz="3600" b="1" noProof="1">
                <a:latin typeface="Times New Roman" panose="02020603050405020304" pitchFamily="18" charset="0"/>
                <a:ea typeface="宋体" panose="02010600030101010101" pitchFamily="2" charset="-122"/>
                <a:cs typeface="+mn-ea"/>
              </a:rPr>
              <a:t>1236—1283</a:t>
            </a:r>
            <a:r>
              <a:rPr lang="zh-CN" altLang="en-US" sz="3600" b="1" noProof="1">
                <a:latin typeface="Times New Roman" panose="02020603050405020304" pitchFamily="18" charset="0"/>
                <a:ea typeface="宋体" panose="02010600030101010101" pitchFamily="2" charset="-122"/>
                <a:cs typeface="+mn-ea"/>
              </a:rPr>
              <a:t>），字履善，自号文山、浮休道人。南宋杰出的民族英雄、爱国诗人。</a:t>
            </a:r>
            <a:endParaRPr lang="zh-CN" altLang="en-US" sz="3600" b="1" noProof="1">
              <a:latin typeface="Times New Roman" panose="02020603050405020304" pitchFamily="18" charset="0"/>
              <a:ea typeface="宋体" panose="02010600030101010101" pitchFamily="2" charset="-122"/>
            </a:endParaRPr>
          </a:p>
          <a:p>
            <a:pPr>
              <a:buClr>
                <a:schemeClr val="bg1"/>
              </a:buClr>
            </a:pPr>
            <a:r>
              <a:rPr lang="zh-CN" altLang="en-US" sz="3600" b="1" noProof="1">
                <a:latin typeface="Times New Roman" panose="02020603050405020304" pitchFamily="18" charset="0"/>
                <a:ea typeface="宋体" panose="02010600030101010101" pitchFamily="2" charset="-122"/>
                <a:cs typeface="+mn-ea"/>
              </a:rPr>
              <a:t>        </a:t>
            </a:r>
            <a:r>
              <a:rPr lang="en-US" altLang="zh-CN" sz="3600" b="1" noProof="1">
                <a:latin typeface="Times New Roman" panose="02020603050405020304" pitchFamily="18" charset="0"/>
                <a:ea typeface="宋体" panose="02010600030101010101" pitchFamily="2" charset="-122"/>
                <a:cs typeface="+mn-ea"/>
              </a:rPr>
              <a:t>20</a:t>
            </a:r>
            <a:r>
              <a:rPr lang="zh-CN" altLang="en-US" sz="3600" b="1" noProof="1">
                <a:latin typeface="Times New Roman" panose="02020603050405020304" pitchFamily="18" charset="0"/>
                <a:ea typeface="宋体" panose="02010600030101010101" pitchFamily="2" charset="-122"/>
                <a:cs typeface="+mn-ea"/>
              </a:rPr>
              <a:t>岁中进士第一名，官至刑部郎官，</a:t>
            </a:r>
            <a:r>
              <a:rPr lang="en-US" altLang="zh-CN" sz="3600" b="1" noProof="1">
                <a:latin typeface="Times New Roman" panose="02020603050405020304" pitchFamily="18" charset="0"/>
                <a:ea typeface="宋体" panose="02010600030101010101" pitchFamily="2" charset="-122"/>
                <a:cs typeface="+mn-ea"/>
              </a:rPr>
              <a:t>1275</a:t>
            </a:r>
            <a:r>
              <a:rPr lang="zh-CN" altLang="en-US" sz="3600" b="1" noProof="1">
                <a:latin typeface="Times New Roman" panose="02020603050405020304" pitchFamily="18" charset="0"/>
                <a:ea typeface="宋体" panose="02010600030101010101" pitchFamily="2" charset="-122"/>
                <a:cs typeface="+mn-ea"/>
              </a:rPr>
              <a:t>年被任命右丞相，派往元营谈判，遭扣留。后脱险，到福建坚持抗元。1278年，文天祥兵败被俘。他被元军一路押解北行，于1279年5月4日出大庚岭，经南安军（治所在今江西大庾）时写下此诗。</a:t>
            </a:r>
            <a:endParaRPr lang="zh-CN" altLang="en-US" sz="3600" b="1" noProof="1">
              <a:latin typeface="Times New Roman" panose="02020603050405020304" pitchFamily="18" charset="0"/>
              <a:ea typeface="宋体" panose="02010600030101010101" pitchFamily="2" charset="-122"/>
            </a:endParaRPr>
          </a:p>
          <a:p>
            <a:pPr>
              <a:buClr>
                <a:schemeClr val="bg1"/>
              </a:buClr>
            </a:pPr>
            <a:r>
              <a:rPr lang="zh-CN" altLang="en-US" sz="3600" b="1" noProof="1">
                <a:latin typeface="Times New Roman" panose="02020603050405020304" pitchFamily="18" charset="0"/>
                <a:ea typeface="宋体" panose="02010600030101010101" pitchFamily="2" charset="-122"/>
                <a:cs typeface="+mn-ea"/>
              </a:rPr>
              <a:t>       本诗选自《文天祥诗集校笺》。</a:t>
            </a:r>
            <a:endParaRPr lang="zh-CN" altLang="en-US" sz="3600" b="1" noProof="1">
              <a:latin typeface="Times New Roman" panose="02020603050405020304" pitchFamily="18" charset="0"/>
              <a:ea typeface="宋体" panose="02010600030101010101" pitchFamily="2" charset="-122"/>
            </a:endParaRPr>
          </a:p>
        </p:txBody>
      </p:sp>
      <p:sp>
        <p:nvSpPr>
          <p:cNvPr id="7171" name="文本框 24579"/>
          <p:cNvSpPr txBox="1"/>
          <p:nvPr/>
        </p:nvSpPr>
        <p:spPr>
          <a:xfrm>
            <a:off x="0" y="188913"/>
            <a:ext cx="2771775" cy="639762"/>
          </a:xfrm>
          <a:prstGeom prst="rect">
            <a:avLst/>
          </a:prstGeom>
          <a:noFill/>
          <a:ln w="9525">
            <a:noFill/>
          </a:ln>
        </p:spPr>
        <p:txBody>
          <a:bodyPr anchor="t">
            <a:spAutoFit/>
          </a:bodyPr>
          <a:lstStyle/>
          <a:p>
            <a:pPr>
              <a:spcBef>
                <a:spcPct val="50000"/>
              </a:spcBef>
            </a:pPr>
            <a:r>
              <a:rPr lang="zh-CN" altLang="en-US" sz="3600" b="1" dirty="0">
                <a:solidFill>
                  <a:srgbClr val="FF0000"/>
                </a:solidFill>
                <a:latin typeface="Arial" panose="020B0604020202020204" pitchFamily="34" charset="0"/>
                <a:ea typeface="宋体" panose="02010600030101010101" pitchFamily="2" charset="-122"/>
              </a:rPr>
              <a:t>作者简介</a:t>
            </a:r>
            <a:endParaRPr lang="zh-CN" altLang="en-US" sz="3600" b="1" dirty="0">
              <a:solidFill>
                <a:srgbClr val="FF0000"/>
              </a:solidFill>
              <a:latin typeface="Arial" panose="020B0604020202020204" pitchFamily="34" charset="0"/>
              <a:ea typeface="宋体" panose="02010600030101010101" pitchFamily="2" charset="-122"/>
            </a:endParaRPr>
          </a:p>
        </p:txBody>
      </p:sp>
    </p:spTree>
  </p:cSld>
  <p:clrMapOvr>
    <a:masterClrMapping/>
  </p:clrMapOvr>
  <p:transition spd="med">
    <p:wheel spokes="8"/>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12289"/>
          <p:cNvSpPr>
            <a:spLocks noGrp="1"/>
          </p:cNvSpPr>
          <p:nvPr>
            <p:ph type="title"/>
          </p:nvPr>
        </p:nvSpPr>
        <p:spPr>
          <a:xfrm>
            <a:off x="457200" y="0"/>
            <a:ext cx="8229600" cy="692150"/>
          </a:xfrm>
        </p:spPr>
        <p:txBody>
          <a:bodyPr anchor="ctr"/>
          <a:lstStyle/>
          <a:p>
            <a:r>
              <a:rPr lang="zh-CN" altLang="en-US" sz="4000" b="1" dirty="0">
                <a:solidFill>
                  <a:srgbClr val="FF0000"/>
                </a:solidFill>
              </a:rPr>
              <a:t>翻译诗歌</a:t>
            </a:r>
            <a:endParaRPr lang="zh-CN" altLang="en-US" sz="4000" b="1" dirty="0">
              <a:solidFill>
                <a:srgbClr val="FF0000"/>
              </a:solidFill>
            </a:endParaRPr>
          </a:p>
        </p:txBody>
      </p:sp>
      <p:sp>
        <p:nvSpPr>
          <p:cNvPr id="11266" name="文本占位符 12290"/>
          <p:cNvSpPr>
            <a:spLocks noGrp="1"/>
          </p:cNvSpPr>
          <p:nvPr>
            <p:ph idx="1"/>
          </p:nvPr>
        </p:nvSpPr>
        <p:spPr>
          <a:xfrm>
            <a:off x="0" y="792163"/>
            <a:ext cx="9144000" cy="6065837"/>
          </a:xfrm>
        </p:spPr>
        <p:txBody>
          <a:bodyPr anchor="t"/>
          <a:lstStyle/>
          <a:p>
            <a:pPr>
              <a:lnSpc>
                <a:spcPct val="90000"/>
              </a:lnSpc>
              <a:buNone/>
            </a:pPr>
            <a:r>
              <a:rPr lang="en-US" altLang="zh-CN" sz="4400" b="1" dirty="0"/>
              <a:t>         </a:t>
            </a:r>
            <a:r>
              <a:rPr lang="en-US" altLang="zh-CN" sz="4400" b="1" dirty="0">
                <a:latin typeface="宋体" panose="02010600030101010101" pitchFamily="2" charset="-122"/>
              </a:rPr>
              <a:t>梅花岭上的南北路口，凄风苦雨把征衣湿透。 </a:t>
            </a:r>
            <a:endParaRPr lang="en-US" altLang="zh-CN" sz="4400" b="1" dirty="0">
              <a:latin typeface="宋体" panose="02010600030101010101" pitchFamily="2" charset="-122"/>
            </a:endParaRPr>
          </a:p>
          <a:p>
            <a:pPr>
              <a:lnSpc>
                <a:spcPct val="90000"/>
              </a:lnSpc>
              <a:buNone/>
            </a:pPr>
            <a:r>
              <a:rPr lang="en-US" altLang="zh-CN" sz="4400" b="1" dirty="0">
                <a:latin typeface="宋体" panose="02010600030101010101" pitchFamily="2" charset="-122"/>
              </a:rPr>
              <a:t>     越过梅岭谁与我同路，回到家乡却身为俘囚。 </a:t>
            </a:r>
            <a:endParaRPr lang="en-US" altLang="zh-CN" sz="4400" b="1" dirty="0">
              <a:latin typeface="宋体" panose="02010600030101010101" pitchFamily="2" charset="-122"/>
            </a:endParaRPr>
          </a:p>
          <a:p>
            <a:pPr>
              <a:lnSpc>
                <a:spcPct val="90000"/>
              </a:lnSpc>
              <a:buNone/>
            </a:pPr>
            <a:r>
              <a:rPr lang="en-US" altLang="zh-CN" sz="4400" b="1" dirty="0">
                <a:latin typeface="宋体" panose="02010600030101010101" pitchFamily="2" charset="-122"/>
              </a:rPr>
              <a:t>     山河将存在万古千秋，城郭却</a:t>
            </a:r>
            <a:r>
              <a:rPr lang="zh-CN" altLang="en-US" sz="4400" b="1" dirty="0">
                <a:latin typeface="宋体" panose="02010600030101010101" pitchFamily="2" charset="-122"/>
              </a:rPr>
              <a:t>暂</a:t>
            </a:r>
            <a:r>
              <a:rPr lang="en-US" altLang="zh-CN" sz="4400" b="1" dirty="0">
                <a:latin typeface="宋体" panose="02010600030101010101" pitchFamily="2" charset="-122"/>
              </a:rPr>
              <a:t>时落入敌手。 </a:t>
            </a:r>
            <a:endParaRPr lang="en-US" altLang="zh-CN" sz="4400" b="1" dirty="0">
              <a:latin typeface="宋体" panose="02010600030101010101" pitchFamily="2" charset="-122"/>
            </a:endParaRPr>
          </a:p>
          <a:p>
            <a:pPr>
              <a:lnSpc>
                <a:spcPct val="90000"/>
              </a:lnSpc>
              <a:buNone/>
            </a:pPr>
            <a:r>
              <a:rPr lang="en-US" altLang="zh-CN" sz="4400" b="1" dirty="0">
                <a:latin typeface="宋体" panose="02010600030101010101" pitchFamily="2" charset="-122"/>
              </a:rPr>
              <a:t>     饿死家乡是我的愿望，梦里采</a:t>
            </a:r>
            <a:r>
              <a:rPr lang="zh-CN" altLang="en-US" sz="4400" b="1" dirty="0">
                <a:latin typeface="宋体" panose="02010600030101010101" pitchFamily="2" charset="-122"/>
              </a:rPr>
              <a:t>薇</a:t>
            </a:r>
            <a:r>
              <a:rPr lang="en-US" altLang="zh-CN" sz="4400" b="1" dirty="0">
                <a:latin typeface="宋体" panose="02010600030101010101" pitchFamily="2" charset="-122"/>
              </a:rPr>
              <a:t>在首阳山头。      </a:t>
            </a:r>
            <a:endParaRPr lang="zh-CN" altLang="en-US" sz="4400" b="1" dirty="0">
              <a:latin typeface="宋体" panose="02010600030101010101" pitchFamily="2" charset="-122"/>
            </a:endParaRPr>
          </a:p>
        </p:txBody>
      </p:sp>
      <p:pic>
        <p:nvPicPr>
          <p:cNvPr id="11267" name="图片 67604" descr="t014c816e30942752c3"/>
          <p:cNvPicPr>
            <a:picLocks noChangeAspect="1"/>
          </p:cNvPicPr>
          <p:nvPr/>
        </p:nvPicPr>
        <p:blipFill>
          <a:blip r:embed="rId1"/>
          <a:stretch>
            <a:fillRect/>
          </a:stretch>
        </p:blipFill>
        <p:spPr>
          <a:xfrm>
            <a:off x="0" y="6094413"/>
            <a:ext cx="9144000" cy="763587"/>
          </a:xfrm>
          <a:prstGeom prst="rect">
            <a:avLst/>
          </a:prstGeom>
          <a:noFill/>
          <a:ln w="9525">
            <a:noFill/>
          </a:ln>
        </p:spPr>
      </p:pic>
    </p:spTree>
  </p:cSld>
  <p:clrMapOvr>
    <a:masterClrMapping/>
  </p:clrMapOvr>
  <p:transition spd="med">
    <p:diamon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标题 13313"/>
          <p:cNvSpPr>
            <a:spLocks noGrp="1"/>
          </p:cNvSpPr>
          <p:nvPr>
            <p:ph type="title"/>
          </p:nvPr>
        </p:nvSpPr>
        <p:spPr>
          <a:xfrm>
            <a:off x="457200" y="0"/>
            <a:ext cx="8229600" cy="692150"/>
          </a:xfrm>
        </p:spPr>
        <p:txBody>
          <a:bodyPr anchor="ctr"/>
          <a:lstStyle/>
          <a:p>
            <a:r>
              <a:rPr lang="zh-CN" altLang="en-US" sz="4000" b="1" dirty="0">
                <a:solidFill>
                  <a:srgbClr val="FF0000"/>
                </a:solidFill>
              </a:rPr>
              <a:t>分析诗歌</a:t>
            </a:r>
            <a:r>
              <a:rPr lang="zh-CN" altLang="en-US" sz="4000" dirty="0"/>
              <a:t> </a:t>
            </a:r>
            <a:endParaRPr lang="zh-CN" altLang="en-US" sz="4000" dirty="0"/>
          </a:p>
        </p:txBody>
      </p:sp>
      <p:sp>
        <p:nvSpPr>
          <p:cNvPr id="12290" name="文本占位符 13314"/>
          <p:cNvSpPr>
            <a:spLocks noGrp="1"/>
          </p:cNvSpPr>
          <p:nvPr>
            <p:ph idx="1"/>
          </p:nvPr>
        </p:nvSpPr>
        <p:spPr>
          <a:xfrm>
            <a:off x="0" y="836613"/>
            <a:ext cx="9144000" cy="6021387"/>
          </a:xfrm>
        </p:spPr>
        <p:txBody>
          <a:bodyPr anchor="t"/>
          <a:lstStyle/>
          <a:p>
            <a:pPr>
              <a:buNone/>
            </a:pPr>
            <a:r>
              <a:rPr lang="en-US" altLang="zh-CN" sz="4400" b="1" dirty="0"/>
              <a:t>         </a:t>
            </a:r>
            <a:endParaRPr lang="en-US" altLang="zh-CN" sz="4400" b="1" dirty="0"/>
          </a:p>
        </p:txBody>
      </p:sp>
      <p:sp>
        <p:nvSpPr>
          <p:cNvPr id="12291" name="文本框 13315"/>
          <p:cNvSpPr txBox="1"/>
          <p:nvPr/>
        </p:nvSpPr>
        <p:spPr>
          <a:xfrm>
            <a:off x="104775" y="600075"/>
            <a:ext cx="9039225" cy="3779838"/>
          </a:xfrm>
          <a:prstGeom prst="rect">
            <a:avLst/>
          </a:prstGeom>
          <a:noFill/>
          <a:ln w="9525">
            <a:noFill/>
          </a:ln>
        </p:spPr>
        <p:txBody>
          <a:bodyPr wrap="square" anchor="t">
            <a:spAutoFit/>
          </a:bodyPr>
          <a:lstStyle/>
          <a:p>
            <a:pPr>
              <a:spcBef>
                <a:spcPct val="50000"/>
              </a:spcBef>
            </a:pPr>
            <a:r>
              <a:rPr lang="en-US" altLang="zh-CN" sz="4400" b="1" dirty="0">
                <a:latin typeface="Arial" panose="020B0604020202020204" pitchFamily="34" charset="0"/>
                <a:ea typeface="宋体" panose="02010600030101010101" pitchFamily="2" charset="-122"/>
              </a:rPr>
              <a:t>    </a:t>
            </a:r>
            <a:r>
              <a:rPr lang="en-US" altLang="zh-CN" sz="4400" b="1" dirty="0">
                <a:solidFill>
                  <a:srgbClr val="FF0000"/>
                </a:solidFill>
                <a:latin typeface="宋体" panose="02010600030101010101" pitchFamily="2" charset="-122"/>
                <a:ea typeface="宋体" panose="02010600030101010101" pitchFamily="2" charset="-122"/>
              </a:rPr>
              <a:t>首联：</a:t>
            </a:r>
            <a:r>
              <a:rPr lang="en-US" altLang="zh-CN" sz="4400" b="1" dirty="0">
                <a:latin typeface="宋体" panose="02010600030101010101" pitchFamily="2" charset="-122"/>
                <a:ea typeface="宋体" panose="02010600030101010101" pitchFamily="2" charset="-122"/>
              </a:rPr>
              <a:t>风雨梅花，心情沉重。   </a:t>
            </a:r>
            <a:endParaRPr lang="en-US" altLang="zh-CN" sz="4400" b="1" dirty="0">
              <a:latin typeface="宋体" panose="02010600030101010101" pitchFamily="2" charset="-122"/>
              <a:ea typeface="宋体" panose="02010600030101010101" pitchFamily="2" charset="-122"/>
            </a:endParaRPr>
          </a:p>
          <a:p>
            <a:pPr>
              <a:spcBef>
                <a:spcPct val="50000"/>
              </a:spcBef>
            </a:pPr>
            <a:r>
              <a:rPr lang="en-US" altLang="zh-CN" sz="4400" b="1" dirty="0">
                <a:latin typeface="宋体" panose="02010600030101010101" pitchFamily="2" charset="-122"/>
                <a:ea typeface="宋体" panose="02010600030101010101" pitchFamily="2" charset="-122"/>
              </a:rPr>
              <a:t> </a:t>
            </a:r>
            <a:r>
              <a:rPr lang="en-US" altLang="zh-CN" sz="4400" b="1" dirty="0">
                <a:solidFill>
                  <a:srgbClr val="FF0000"/>
                </a:solidFill>
                <a:latin typeface="宋体" panose="02010600030101010101" pitchFamily="2" charset="-122"/>
                <a:ea typeface="宋体" panose="02010600030101010101" pitchFamily="2" charset="-122"/>
              </a:rPr>
              <a:t> 颔联：</a:t>
            </a:r>
            <a:r>
              <a:rPr lang="en-US" altLang="zh-CN" sz="4400" b="1" dirty="0">
                <a:latin typeface="宋体" panose="02010600030101010101" pitchFamily="2" charset="-122"/>
                <a:ea typeface="宋体" panose="02010600030101010101" pitchFamily="2" charset="-122"/>
              </a:rPr>
              <a:t>自我</a:t>
            </a:r>
            <a:r>
              <a:rPr lang="zh-CN" altLang="en-US" sz="4400" b="1" dirty="0">
                <a:latin typeface="宋体" panose="02010600030101010101" pitchFamily="2" charset="-122"/>
                <a:ea typeface="宋体" panose="02010600030101010101" pitchFamily="2" charset="-122"/>
              </a:rPr>
              <a:t>发</a:t>
            </a:r>
            <a:r>
              <a:rPr lang="en-US" altLang="zh-CN" sz="4400" b="1" dirty="0">
                <a:latin typeface="宋体" panose="02010600030101010101" pitchFamily="2" charset="-122"/>
                <a:ea typeface="宋体" panose="02010600030101010101" pitchFamily="2" charset="-122"/>
              </a:rPr>
              <a:t>问，行程孤单。</a:t>
            </a:r>
            <a:endParaRPr lang="en-US" altLang="zh-CN" sz="4400" b="1" dirty="0">
              <a:latin typeface="宋体" panose="02010600030101010101" pitchFamily="2" charset="-122"/>
              <a:ea typeface="宋体" panose="02010600030101010101" pitchFamily="2" charset="-122"/>
            </a:endParaRPr>
          </a:p>
          <a:p>
            <a:pPr>
              <a:spcBef>
                <a:spcPct val="50000"/>
              </a:spcBef>
            </a:pPr>
            <a:r>
              <a:rPr lang="en-US" altLang="zh-CN" sz="4400" b="1" dirty="0">
                <a:latin typeface="宋体" panose="02010600030101010101" pitchFamily="2" charset="-122"/>
                <a:ea typeface="宋体" panose="02010600030101010101" pitchFamily="2" charset="-122"/>
              </a:rPr>
              <a:t>  </a:t>
            </a:r>
            <a:r>
              <a:rPr lang="en-US" altLang="zh-CN" sz="4400" b="1" dirty="0">
                <a:solidFill>
                  <a:srgbClr val="FF0000"/>
                </a:solidFill>
                <a:latin typeface="宋体" panose="02010600030101010101" pitchFamily="2" charset="-122"/>
                <a:ea typeface="宋体" panose="02010600030101010101" pitchFamily="2" charset="-122"/>
              </a:rPr>
              <a:t>颈联：</a:t>
            </a:r>
            <a:r>
              <a:rPr lang="en-US" altLang="zh-CN" sz="4400" b="1" dirty="0">
                <a:latin typeface="宋体" panose="02010600030101010101" pitchFamily="2" charset="-122"/>
                <a:ea typeface="宋体" panose="02010600030101010101" pitchFamily="2" charset="-122"/>
              </a:rPr>
              <a:t>悲愤激昂，希望复国。   </a:t>
            </a:r>
            <a:endParaRPr lang="en-US" altLang="zh-CN" sz="4400" b="1" dirty="0">
              <a:latin typeface="宋体" panose="02010600030101010101" pitchFamily="2" charset="-122"/>
              <a:ea typeface="宋体" panose="02010600030101010101" pitchFamily="2" charset="-122"/>
            </a:endParaRPr>
          </a:p>
          <a:p>
            <a:pPr>
              <a:spcBef>
                <a:spcPct val="50000"/>
              </a:spcBef>
            </a:pPr>
            <a:r>
              <a:rPr lang="en-US" altLang="zh-CN" sz="4400" b="1" dirty="0">
                <a:latin typeface="宋体" panose="02010600030101010101" pitchFamily="2" charset="-122"/>
                <a:ea typeface="宋体" panose="02010600030101010101" pitchFamily="2" charset="-122"/>
              </a:rPr>
              <a:t> </a:t>
            </a:r>
            <a:r>
              <a:rPr lang="en-US" altLang="zh-CN" sz="4400" b="1" dirty="0">
                <a:solidFill>
                  <a:srgbClr val="FF0000"/>
                </a:solidFill>
                <a:latin typeface="宋体" panose="02010600030101010101" pitchFamily="2" charset="-122"/>
                <a:ea typeface="宋体" panose="02010600030101010101" pitchFamily="2" charset="-122"/>
              </a:rPr>
              <a:t> 尾联：</a:t>
            </a:r>
            <a:r>
              <a:rPr lang="en-US" altLang="zh-CN" sz="4400" b="1" dirty="0">
                <a:latin typeface="宋体" panose="02010600030101010101" pitchFamily="2" charset="-122"/>
                <a:ea typeface="宋体" panose="02010600030101010101" pitchFamily="2" charset="-122"/>
              </a:rPr>
              <a:t>典故明志，饿死殉国。</a:t>
            </a:r>
            <a:endParaRPr lang="zh-CN" altLang="en-US" sz="4000" b="1" dirty="0">
              <a:solidFill>
                <a:srgbClr val="FF0000"/>
              </a:solidFill>
              <a:latin typeface="宋体" panose="02010600030101010101" pitchFamily="2" charset="-122"/>
              <a:ea typeface="宋体" panose="02010600030101010101" pitchFamily="2" charset="-122"/>
            </a:endParaRPr>
          </a:p>
        </p:txBody>
      </p:sp>
      <p:pic>
        <p:nvPicPr>
          <p:cNvPr id="12292" name="图片 2064" descr="t01d8fc1e703dd4e5be"/>
          <p:cNvPicPr>
            <a:picLocks noChangeAspect="1"/>
          </p:cNvPicPr>
          <p:nvPr/>
        </p:nvPicPr>
        <p:blipFill>
          <a:blip r:embed="rId1"/>
          <a:stretch>
            <a:fillRect/>
          </a:stretch>
        </p:blipFill>
        <p:spPr>
          <a:xfrm>
            <a:off x="0" y="4379913"/>
            <a:ext cx="9144000" cy="2478087"/>
          </a:xfrm>
          <a:prstGeom prst="rect">
            <a:avLst/>
          </a:prstGeom>
          <a:noFill/>
          <a:ln w="9525">
            <a:noFill/>
          </a:ln>
        </p:spPr>
      </p:pic>
    </p:spTree>
  </p:cSld>
  <p:clrMapOvr>
    <a:masterClrMapping/>
  </p:clrMapOvr>
  <p:transition spd="med">
    <p:diamon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标题 15361"/>
          <p:cNvSpPr>
            <a:spLocks noGrp="1"/>
          </p:cNvSpPr>
          <p:nvPr>
            <p:ph type="title"/>
          </p:nvPr>
        </p:nvSpPr>
        <p:spPr>
          <a:xfrm>
            <a:off x="457200" y="-100012"/>
            <a:ext cx="8229600" cy="649287"/>
          </a:xfrm>
        </p:spPr>
        <p:txBody>
          <a:bodyPr anchor="ctr"/>
          <a:lstStyle/>
          <a:p>
            <a:r>
              <a:rPr lang="zh-CN" altLang="zh-CN" sz="4000" b="1" dirty="0">
                <a:solidFill>
                  <a:srgbClr val="FF0000"/>
                </a:solidFill>
              </a:rPr>
              <a:t>詩句賞析</a:t>
            </a:r>
            <a:endParaRPr lang="zh-CN" altLang="zh-CN" sz="4000" b="1" dirty="0">
              <a:solidFill>
                <a:srgbClr val="FF0000"/>
              </a:solidFill>
            </a:endParaRPr>
          </a:p>
        </p:txBody>
      </p:sp>
      <p:sp>
        <p:nvSpPr>
          <p:cNvPr id="15363" name="内容占位符 15362"/>
          <p:cNvSpPr>
            <a:spLocks noGrp="1"/>
          </p:cNvSpPr>
          <p:nvPr>
            <p:ph idx="1"/>
          </p:nvPr>
        </p:nvSpPr>
        <p:spPr>
          <a:xfrm>
            <a:off x="0" y="450850"/>
            <a:ext cx="9144000" cy="6407150"/>
          </a:xfrm>
        </p:spPr>
        <p:txBody>
          <a:bodyPr anchor="t"/>
          <a:lstStyle/>
          <a:p>
            <a:pPr>
              <a:buNone/>
            </a:pPr>
            <a:r>
              <a:rPr lang="en-US" altLang="zh-CN" sz="4000" b="1" dirty="0"/>
              <a:t>【1】简要说明诗人“归乡如不归”的原因。</a:t>
            </a:r>
            <a:endParaRPr lang="en-US" altLang="zh-CN" sz="4000" b="1" dirty="0"/>
          </a:p>
          <a:p>
            <a:pPr>
              <a:buNone/>
            </a:pPr>
            <a:r>
              <a:rPr lang="en-US" altLang="zh-CN" sz="4000" b="1" dirty="0"/>
              <a:t>        </a:t>
            </a:r>
            <a:r>
              <a:rPr lang="en-US" altLang="zh-CN" sz="4000" b="1" dirty="0">
                <a:solidFill>
                  <a:srgbClr val="FF0000"/>
                </a:solidFill>
              </a:rPr>
              <a:t>诗人被捕归来，壮志未成，无颜见家乡父老，不如战死沙场。</a:t>
            </a:r>
            <a:endParaRPr lang="en-US" altLang="zh-CN" sz="4000" b="1" dirty="0">
              <a:solidFill>
                <a:srgbClr val="FF0000"/>
              </a:solidFill>
            </a:endParaRPr>
          </a:p>
          <a:p>
            <a:pPr>
              <a:buNone/>
            </a:pPr>
            <a:r>
              <a:rPr lang="en-US" altLang="zh-CN" sz="4000" b="1" dirty="0"/>
              <a:t>【2】请简要分析第三联。</a:t>
            </a:r>
            <a:endParaRPr lang="en-US" altLang="zh-CN" sz="4000" b="1" dirty="0"/>
          </a:p>
          <a:p>
            <a:pPr>
              <a:buNone/>
            </a:pPr>
            <a:r>
              <a:rPr lang="en-US" altLang="zh-CN" sz="4000" b="1" dirty="0">
                <a:solidFill>
                  <a:srgbClr val="FF0000"/>
                </a:solidFill>
              </a:rPr>
              <a:t>        对比手法。祖国山河依旧与城郭已面目全非进行对比，突出了诗人的亡国之痛。</a:t>
            </a:r>
            <a:r>
              <a:rPr lang="en-US" altLang="zh-CN" sz="4000" b="1" dirty="0"/>
              <a:t>（或祖国山河万世永存与城郭一时沦陷进行对比，突出诗人对恢复大宋江山的信念和对元人的蔑视。）  </a:t>
            </a:r>
            <a:r>
              <a:rPr lang="en-US" altLang="zh-CN" sz="3600" b="1" dirty="0"/>
              <a:t> </a:t>
            </a:r>
            <a:endParaRPr lang="en-US" altLang="zh-CN" sz="3600" b="1" dirty="0"/>
          </a:p>
        </p:txBody>
      </p:sp>
      <p:pic>
        <p:nvPicPr>
          <p:cNvPr id="13315" name="图片 32772" descr="70"/>
          <p:cNvPicPr>
            <a:picLocks noChangeAspect="1"/>
          </p:cNvPicPr>
          <p:nvPr/>
        </p:nvPicPr>
        <p:blipFill>
          <a:blip r:embed="rId1"/>
          <a:stretch>
            <a:fillRect/>
          </a:stretch>
        </p:blipFill>
        <p:spPr>
          <a:xfrm>
            <a:off x="0" y="6294438"/>
            <a:ext cx="9144000" cy="563562"/>
          </a:xfrm>
          <a:prstGeom prst="rect">
            <a:avLst/>
          </a:prstGeom>
          <a:noFill/>
          <a:ln w="9525">
            <a:noFill/>
          </a:ln>
        </p:spPr>
      </p:pic>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animEffect transition="in" filter="blinds(horizontal)">
                                      <p:cBhvr>
                                        <p:cTn id="7" dur="500"/>
                                        <p:tgtEl>
                                          <p:spTgt spid="1536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5363">
                                            <p:txEl>
                                              <p:pRg st="3" end="3"/>
                                            </p:txEl>
                                          </p:spTgt>
                                        </p:tgtEl>
                                        <p:attrNameLst>
                                          <p:attrName>style.visibility</p:attrName>
                                        </p:attrNameLst>
                                      </p:cBhvr>
                                      <p:to>
                                        <p:strVal val="visible"/>
                                      </p:to>
                                    </p:set>
                                    <p:animEffect transition="in" filter="box(in)">
                                      <p:cBhvr>
                                        <p:cTn id="12" dur="2000"/>
                                        <p:tgtEl>
                                          <p:spTgt spid="153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占位符 19458"/>
          <p:cNvSpPr>
            <a:spLocks noGrp="1"/>
          </p:cNvSpPr>
          <p:nvPr>
            <p:ph idx="1"/>
          </p:nvPr>
        </p:nvSpPr>
        <p:spPr>
          <a:xfrm>
            <a:off x="0" y="207963"/>
            <a:ext cx="9144000" cy="6650037"/>
          </a:xfrm>
        </p:spPr>
        <p:txBody>
          <a:bodyPr anchor="t"/>
          <a:lstStyle/>
          <a:p>
            <a:pPr>
              <a:lnSpc>
                <a:spcPct val="90000"/>
              </a:lnSpc>
              <a:buNone/>
            </a:pPr>
            <a:r>
              <a:rPr lang="en-US" altLang="zh-CN" sz="4000" b="1" dirty="0">
                <a:solidFill>
                  <a:srgbClr val="FF0000"/>
                </a:solidFill>
                <a:latin typeface="宋体" panose="02010600030101010101" pitchFamily="2" charset="-122"/>
              </a:rPr>
              <a:t>      </a:t>
            </a:r>
            <a:r>
              <a:rPr lang="zh-CN" altLang="en-US" sz="4000" b="1" dirty="0">
                <a:solidFill>
                  <a:srgbClr val="FF0000"/>
                </a:solidFill>
                <a:latin typeface="宋体" panose="02010600030101010101" pitchFamily="2" charset="-122"/>
              </a:rPr>
              <a:t>课堂总结：</a:t>
            </a:r>
            <a:r>
              <a:rPr lang="en-US" altLang="zh-CN" sz="4000" b="1" dirty="0">
                <a:latin typeface="宋体" panose="02010600030101010101" pitchFamily="2" charset="-122"/>
              </a:rPr>
              <a:t>作者对杜甫的诗用力甚深，其风格亦颇相近，即于质朴之中见深厚之性情，可以说是用血和泪写成的作品。</a:t>
            </a:r>
            <a:endParaRPr lang="en-US" altLang="zh-CN" sz="4000" b="1" dirty="0">
              <a:latin typeface="宋体" panose="02010600030101010101" pitchFamily="2" charset="-122"/>
            </a:endParaRPr>
          </a:p>
          <a:p>
            <a:pPr>
              <a:lnSpc>
                <a:spcPct val="90000"/>
              </a:lnSpc>
              <a:buNone/>
            </a:pPr>
            <a:r>
              <a:rPr lang="en-US" altLang="zh-CN" sz="4000" b="1" dirty="0">
                <a:solidFill>
                  <a:srgbClr val="FF0000"/>
                </a:solidFill>
                <a:latin typeface="宋体" panose="02010600030101010101" pitchFamily="2" charset="-122"/>
              </a:rPr>
              <a:t>     主题</a:t>
            </a:r>
            <a:r>
              <a:rPr lang="zh-CN" altLang="en-US" sz="4000" b="1" dirty="0">
                <a:solidFill>
                  <a:srgbClr val="FF0000"/>
                </a:solidFill>
                <a:latin typeface="宋体" panose="02010600030101010101" pitchFamily="2" charset="-122"/>
              </a:rPr>
              <a:t>思想：</a:t>
            </a:r>
            <a:r>
              <a:rPr lang="en-US" altLang="zh-CN" sz="4000" b="1" dirty="0">
                <a:latin typeface="宋体" panose="02010600030101010101" pitchFamily="2" charset="-122"/>
              </a:rPr>
              <a:t>这首诗化用</a:t>
            </a:r>
            <a:r>
              <a:rPr lang="en-US" altLang="zh-CN" sz="4000" b="1" dirty="0">
                <a:latin typeface="宋体" panose="02010600030101010101" pitchFamily="2" charset="-122"/>
                <a:sym typeface="+mn-ea"/>
              </a:rPr>
              <a:t>杜</a:t>
            </a:r>
            <a:r>
              <a:rPr lang="en-US" altLang="zh-CN" sz="4000" b="1" dirty="0">
                <a:latin typeface="宋体" panose="02010600030101010101" pitchFamily="2" charset="-122"/>
              </a:rPr>
              <a:t>甫诗句，</a:t>
            </a:r>
            <a:r>
              <a:rPr lang="en-US" altLang="zh-CN" sz="4000" b="1" dirty="0">
                <a:solidFill>
                  <a:srgbClr val="FF0000"/>
                </a:solidFill>
                <a:latin typeface="宋体" panose="02010600030101010101" pitchFamily="2" charset="-122"/>
              </a:rPr>
              <a:t>抒写自己的胸怀，表现出强烈的爱国感情，显示出凛然的民族正气。</a:t>
            </a:r>
            <a:r>
              <a:rPr lang="en-US" altLang="zh-CN" sz="4000" b="1" dirty="0">
                <a:latin typeface="宋体" panose="02010600030101010101" pitchFamily="2" charset="-122"/>
              </a:rPr>
              <a:t>这首诗逐层递进，声情激荡，不加雕饰，而自见功力。</a:t>
            </a:r>
            <a:endParaRPr lang="en-US" altLang="zh-CN" sz="4000" b="1" dirty="0">
              <a:latin typeface="宋体" panose="02010600030101010101" pitchFamily="2" charset="-122"/>
            </a:endParaRPr>
          </a:p>
          <a:p>
            <a:pPr>
              <a:lnSpc>
                <a:spcPct val="90000"/>
              </a:lnSpc>
              <a:buNone/>
            </a:pPr>
            <a:endParaRPr lang="en-US" altLang="zh-CN" sz="4000" b="1" dirty="0">
              <a:latin typeface="宋体" panose="02010600030101010101" pitchFamily="2" charset="-122"/>
            </a:endParaRPr>
          </a:p>
        </p:txBody>
      </p:sp>
      <p:pic>
        <p:nvPicPr>
          <p:cNvPr id="19458" name="图片 19460" descr="t01dd4c6d80aca58938"/>
          <p:cNvPicPr>
            <a:picLocks noChangeAspect="1"/>
          </p:cNvPicPr>
          <p:nvPr/>
        </p:nvPicPr>
        <p:blipFill>
          <a:blip r:embed="rId1"/>
          <a:stretch>
            <a:fillRect/>
          </a:stretch>
        </p:blipFill>
        <p:spPr>
          <a:xfrm>
            <a:off x="0" y="5426075"/>
            <a:ext cx="9144000" cy="1431925"/>
          </a:xfrm>
          <a:prstGeom prst="rect">
            <a:avLst/>
          </a:prstGeom>
          <a:noFill/>
          <a:ln w="9525">
            <a:noFill/>
          </a:ln>
        </p:spPr>
      </p:pic>
    </p:spTree>
  </p:cSld>
  <p:clrMapOvr>
    <a:masterClrMapping/>
  </p:clrMapOvr>
  <p:transition spd="med">
    <p:diamon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文本框 36867"/>
          <p:cNvSpPr txBox="1"/>
          <p:nvPr/>
        </p:nvSpPr>
        <p:spPr>
          <a:xfrm>
            <a:off x="2971800" y="3886200"/>
            <a:ext cx="3733800" cy="701675"/>
          </a:xfrm>
          <a:prstGeom prst="rect">
            <a:avLst/>
          </a:prstGeom>
          <a:noFill/>
          <a:ln w="9525">
            <a:noFill/>
          </a:ln>
          <a:effectLst>
            <a:outerShdw dist="107763" dir="2699999" algn="ctr" rotWithShape="0">
              <a:schemeClr val="bg2"/>
            </a:outerShdw>
          </a:effectLst>
        </p:spPr>
        <p:txBody>
          <a:bodyPr>
            <a:spAutoFit/>
          </a:bodyPr>
          <a:lstStyle/>
          <a:p>
            <a:pPr>
              <a:spcBef>
                <a:spcPct val="50000"/>
              </a:spcBef>
            </a:pPr>
            <a:r>
              <a:rPr lang="zh-CN" altLang="en-US" sz="4000" dirty="0">
                <a:solidFill>
                  <a:srgbClr val="3333CC"/>
                </a:solidFill>
                <a:latin typeface="Times New Roman" panose="02020603050405020304" pitchFamily="18" charset="0"/>
                <a:ea typeface="方正琥珀简体" pitchFamily="2" charset="-122"/>
              </a:rPr>
              <a:t>南明·夏</a:t>
            </a:r>
            <a:r>
              <a:rPr lang="zh-CN" altLang="en-US" sz="4000">
                <a:solidFill>
                  <a:srgbClr val="3333CC"/>
                </a:solidFill>
                <a:latin typeface="Times New Roman" panose="02020603050405020304" pitchFamily="18" charset="0"/>
                <a:ea typeface="方正琥珀简体" pitchFamily="2" charset="-122"/>
              </a:rPr>
              <a:t>完淳</a:t>
            </a:r>
            <a:endParaRPr lang="zh-CN" altLang="en-US" sz="4000">
              <a:solidFill>
                <a:srgbClr val="3333CC"/>
              </a:solidFill>
              <a:latin typeface="Times New Roman" panose="02020603050405020304" pitchFamily="18" charset="0"/>
              <a:ea typeface="方正琥珀简体" pitchFamily="2" charset="-122"/>
            </a:endParaRPr>
          </a:p>
        </p:txBody>
      </p:sp>
      <p:sp>
        <p:nvSpPr>
          <p:cNvPr id="36870" name="矩形 36869"/>
          <p:cNvSpPr/>
          <p:nvPr/>
        </p:nvSpPr>
        <p:spPr>
          <a:xfrm>
            <a:off x="1524000" y="762000"/>
            <a:ext cx="5410200" cy="2286000"/>
          </a:xfrm>
          <a:prstGeom prst="rect">
            <a:avLst/>
          </a:prstGeom>
        </p:spPr>
        <p:txBody>
          <a:bodyPr wrap="none" fromWordArt="1">
            <a:prstTxWarp prst="textTriangle">
              <a:avLst>
                <a:gd name="adj" fmla="val 38171"/>
              </a:avLst>
            </a:prstTxWarp>
            <a:normAutofit/>
            <a:scene3d>
              <a:camera prst="legacyPerspectiveBottomLeft">
                <a:rot lat="0" lon="0" rev="0"/>
              </a:camera>
              <a:lightRig rig="legacyNormal3" dir="t"/>
            </a:scene3d>
            <a:sp3d extrusionH="887400" prstMaterial="legacyMatte">
              <a:extrusionClr>
                <a:srgbClr val="0066CC"/>
              </a:extrusionClr>
            </a:sp3d>
          </a:bodyPr>
          <a:lstStyle/>
          <a:p>
            <a:pPr algn="ctr"/>
            <a:r>
              <a:rPr lang="zh-CN" altLang="en-US" sz="4000" b="1">
                <a:gradFill rotWithShape="0">
                  <a:gsLst>
                    <a:gs pos="0">
                      <a:srgbClr val="FFFFCC"/>
                    </a:gs>
                    <a:gs pos="100000">
                      <a:srgbClr val="FF9999"/>
                    </a:gs>
                  </a:gsLst>
                  <a:lin ang="5400000" scaled="1"/>
                  <a:tileRect/>
                </a:gradFill>
                <a:latin typeface="隶书" panose="02010509060101010101" charset="-122"/>
                <a:ea typeface="隶书" panose="02010509060101010101" charset="-122"/>
              </a:rPr>
              <a:t>别云间</a:t>
            </a:r>
            <a:endParaRPr lang="zh-CN" altLang="en-US" sz="4000" b="1">
              <a:gradFill rotWithShape="0">
                <a:gsLst>
                  <a:gs pos="0">
                    <a:srgbClr val="FFFFCC"/>
                  </a:gs>
                  <a:gs pos="100000">
                    <a:srgbClr val="FF9999"/>
                  </a:gs>
                </a:gsLst>
                <a:lin ang="5400000" scaled="1"/>
                <a:tileRect/>
              </a:gradFill>
              <a:latin typeface="隶书" panose="02010509060101010101" charset="-122"/>
              <a:ea typeface="隶书" panose="02010509060101010101" charset="-122"/>
            </a:endParaRPr>
          </a:p>
        </p:txBody>
      </p:sp>
    </p:spTree>
  </p:cSld>
  <p:clrMapOvr>
    <a:masterClrMapping/>
  </p:clrMapOvr>
  <p:transition>
    <p:random/>
  </p:transition>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2445</Words>
  <Application>WPS 演示</Application>
  <PresentationFormat>全屏显示(4:3)</PresentationFormat>
  <Paragraphs>146</Paragraphs>
  <Slides>24</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24</vt:i4>
      </vt:variant>
    </vt:vector>
  </HeadingPairs>
  <TitlesOfParts>
    <vt:vector size="40" baseType="lpstr">
      <vt:lpstr>Arial</vt:lpstr>
      <vt:lpstr>宋体</vt:lpstr>
      <vt:lpstr>Wingdings</vt:lpstr>
      <vt:lpstr>黑体</vt:lpstr>
      <vt:lpstr>Times New Roman</vt:lpstr>
      <vt:lpstr>方正琥珀简体</vt:lpstr>
      <vt:lpstr>微软雅黑</vt:lpstr>
      <vt:lpstr>隶书</vt:lpstr>
      <vt:lpstr>华文行楷</vt:lpstr>
      <vt:lpstr>Arial Unicode MS</vt:lpstr>
      <vt:lpstr>Calibri</vt:lpstr>
      <vt:lpstr>方正康体简体</vt:lpstr>
      <vt:lpstr>楷体_GB2312</vt:lpstr>
      <vt:lpstr>新宋体</vt:lpstr>
      <vt:lpstr>华文新魏</vt:lpstr>
      <vt:lpstr>默认设计模板</vt:lpstr>
      <vt:lpstr>南安军</vt:lpstr>
      <vt:lpstr>PowerPoint 演示文稿</vt:lpstr>
      <vt:lpstr>PowerPoint 演示文稿</vt:lpstr>
      <vt:lpstr>PowerPoint 演示文稿</vt:lpstr>
      <vt:lpstr>翻译诗歌</vt:lpstr>
      <vt:lpstr>分析诗歌 </vt:lpstr>
      <vt:lpstr>詩句賞析</vt:lpstr>
      <vt:lpstr>PowerPoint 演示文稿</vt:lpstr>
      <vt:lpstr>PowerPoint 演示文稿</vt:lpstr>
      <vt:lpstr>作者和解题</vt:lpstr>
      <vt:lpstr>诗歌理解</vt:lpstr>
      <vt:lpstr>PowerPoint 演示文稿</vt:lpstr>
      <vt:lpstr>PowerPoint 演示文稿</vt:lpstr>
      <vt:lpstr>山坡羊·骊山怀古 </vt:lpstr>
      <vt:lpstr>山坡羊·骊山怀古  （元）张养浩 </vt:lpstr>
      <vt:lpstr>PowerPoint 演示文稿</vt:lpstr>
      <vt:lpstr>【主旨】 </vt:lpstr>
      <vt:lpstr>朝天子·咏喇叭</vt:lpstr>
      <vt:lpstr>作者介绍</vt:lpstr>
      <vt:lpstr>写作背景</vt:lpstr>
      <vt:lpstr>朝 天 子· 咏 喇 叭                              王磐</vt:lpstr>
      <vt:lpstr>PowerPoint 演示文稿</vt:lpstr>
      <vt:lpstr>借物咏怀</vt:lpstr>
      <vt:lpstr>朝天子·咏喇叭</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未知用户</dc:creator>
  <cp:lastModifiedBy>xgq</cp:lastModifiedBy>
  <cp:revision>21</cp:revision>
  <dcterms:created xsi:type="dcterms:W3CDTF">2015-09-08T11:53:00Z</dcterms:created>
  <dcterms:modified xsi:type="dcterms:W3CDTF">2019-04-22T07:44:19Z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2052-11.1.0.8573</vt:lpwstr>
  </property>
</Properties>
</file>