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264" r:id="rId5"/>
    <p:sldId id="265" r:id="rId6"/>
    <p:sldId id="366" r:id="rId7"/>
    <p:sldId id="368" r:id="rId8"/>
    <p:sldId id="416" r:id="rId9"/>
    <p:sldId id="428" r:id="rId10"/>
    <p:sldId id="429" r:id="rId11"/>
    <p:sldId id="433" r:id="rId12"/>
    <p:sldId id="430" r:id="rId13"/>
    <p:sldId id="431" r:id="rId14"/>
    <p:sldId id="434" r:id="rId15"/>
    <p:sldId id="435" r:id="rId16"/>
    <p:sldId id="371" r:id="rId17"/>
    <p:sldId id="436" r:id="rId18"/>
    <p:sldId id="437" r:id="rId19"/>
    <p:sldId id="438" r:id="rId20"/>
    <p:sldId id="439" r:id="rId21"/>
    <p:sldId id="418" r:id="rId22"/>
    <p:sldId id="417" r:id="rId23"/>
    <p:sldId id="375" r:id="rId24"/>
    <p:sldId id="394" r:id="rId25"/>
    <p:sldId id="425" r:id="rId26"/>
    <p:sldId id="440" r:id="rId27"/>
    <p:sldId id="441" r:id="rId28"/>
    <p:sldId id="442" r:id="rId29"/>
    <p:sldId id="443" r:id="rId30"/>
    <p:sldId id="444" r:id="rId31"/>
    <p:sldId id="445" r:id="rId32"/>
    <p:sldId id="447" r:id="rId33"/>
    <p:sldId id="448" r:id="rId34"/>
    <p:sldId id="413" r:id="rId35"/>
    <p:sldId id="414" r:id="rId36"/>
    <p:sldId id="449" r:id="rId37"/>
    <p:sldId id="450" r:id="rId38"/>
  </p:sldIdLst>
  <p:sldSz cx="9144000" cy="5713730"/>
  <p:notesSz cx="6858000" cy="9144000"/>
  <p:custDataLst>
    <p:tags r:id="rId4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50000"/>
      </a:lnSpc>
      <a:spcBef>
        <a:spcPct val="0"/>
      </a:spcBef>
      <a:spcAft>
        <a:spcPct val="0"/>
      </a:spcAft>
      <a:buNone/>
      <a:defRPr sz="2800" b="1" i="0" u="none" kern="1200" baseline="0">
        <a:solidFill>
          <a:srgbClr val="000000"/>
        </a:solidFill>
        <a:latin typeface="宋体" panose="02010600030101010101" pitchFamily="2" charset="-122"/>
        <a:ea typeface="Times New Roman" panose="02020603050405020304" pitchFamily="18" charset="0"/>
        <a:cs typeface="+mn-cs"/>
      </a:defRPr>
    </a:lvl1pPr>
    <a:lvl2pPr marL="457200" lvl="1" indent="0" algn="l" defTabSz="914400" rtl="0" eaLnBrk="1" fontAlgn="base" latinLnBrk="0" hangingPunct="1">
      <a:lnSpc>
        <a:spcPct val="150000"/>
      </a:lnSpc>
      <a:spcBef>
        <a:spcPct val="0"/>
      </a:spcBef>
      <a:spcAft>
        <a:spcPct val="0"/>
      </a:spcAft>
      <a:buNone/>
      <a:defRPr sz="2800" b="1" i="0" u="none" kern="1200" baseline="0">
        <a:solidFill>
          <a:srgbClr val="000000"/>
        </a:solidFill>
        <a:latin typeface="宋体" panose="02010600030101010101" pitchFamily="2" charset="-122"/>
        <a:ea typeface="Times New Roman" panose="02020603050405020304" pitchFamily="18" charset="0"/>
        <a:cs typeface="+mn-cs"/>
      </a:defRPr>
    </a:lvl2pPr>
    <a:lvl3pPr marL="914400" lvl="2" indent="0" algn="l" defTabSz="914400" rtl="0" eaLnBrk="1" fontAlgn="base" latinLnBrk="0" hangingPunct="1">
      <a:lnSpc>
        <a:spcPct val="150000"/>
      </a:lnSpc>
      <a:spcBef>
        <a:spcPct val="0"/>
      </a:spcBef>
      <a:spcAft>
        <a:spcPct val="0"/>
      </a:spcAft>
      <a:buNone/>
      <a:defRPr sz="2800" b="1" i="0" u="none" kern="1200" baseline="0">
        <a:solidFill>
          <a:srgbClr val="000000"/>
        </a:solidFill>
        <a:latin typeface="宋体" panose="02010600030101010101" pitchFamily="2" charset="-122"/>
        <a:ea typeface="Times New Roman" panose="02020603050405020304" pitchFamily="18" charset="0"/>
        <a:cs typeface="+mn-cs"/>
      </a:defRPr>
    </a:lvl3pPr>
    <a:lvl4pPr marL="1371600" lvl="3" indent="0" algn="l" defTabSz="914400" rtl="0" eaLnBrk="1" fontAlgn="base" latinLnBrk="0" hangingPunct="1">
      <a:lnSpc>
        <a:spcPct val="150000"/>
      </a:lnSpc>
      <a:spcBef>
        <a:spcPct val="0"/>
      </a:spcBef>
      <a:spcAft>
        <a:spcPct val="0"/>
      </a:spcAft>
      <a:buNone/>
      <a:defRPr sz="2800" b="1" i="0" u="none" kern="1200" baseline="0">
        <a:solidFill>
          <a:srgbClr val="000000"/>
        </a:solidFill>
        <a:latin typeface="宋体" panose="02010600030101010101" pitchFamily="2" charset="-122"/>
        <a:ea typeface="Times New Roman" panose="02020603050405020304" pitchFamily="18" charset="0"/>
        <a:cs typeface="+mn-cs"/>
      </a:defRPr>
    </a:lvl4pPr>
    <a:lvl5pPr marL="1828800" lvl="4" indent="0" algn="l" defTabSz="914400" rtl="0" eaLnBrk="1" fontAlgn="base" latinLnBrk="0" hangingPunct="1">
      <a:lnSpc>
        <a:spcPct val="150000"/>
      </a:lnSpc>
      <a:spcBef>
        <a:spcPct val="0"/>
      </a:spcBef>
      <a:spcAft>
        <a:spcPct val="0"/>
      </a:spcAft>
      <a:buNone/>
      <a:defRPr sz="2800" b="1" i="0" u="none" kern="1200" baseline="0">
        <a:solidFill>
          <a:srgbClr val="000000"/>
        </a:solidFill>
        <a:latin typeface="宋体" panose="02010600030101010101" pitchFamily="2" charset="-122"/>
        <a:ea typeface="Times New Roman" panose="02020603050405020304" pitchFamily="18" charset="0"/>
        <a:cs typeface="+mn-cs"/>
      </a:defRPr>
    </a:lvl5pPr>
    <a:lvl6pPr marL="2286000" lvl="5" indent="0" algn="l" defTabSz="914400" rtl="0" eaLnBrk="1" fontAlgn="base" latinLnBrk="0" hangingPunct="1">
      <a:lnSpc>
        <a:spcPct val="150000"/>
      </a:lnSpc>
      <a:spcBef>
        <a:spcPct val="0"/>
      </a:spcBef>
      <a:spcAft>
        <a:spcPct val="0"/>
      </a:spcAft>
      <a:buNone/>
      <a:defRPr sz="2800" b="1" i="0" u="none" kern="1200" baseline="0">
        <a:solidFill>
          <a:srgbClr val="000000"/>
        </a:solidFill>
        <a:latin typeface="宋体" panose="02010600030101010101" pitchFamily="2" charset="-122"/>
        <a:ea typeface="Times New Roman" panose="02020603050405020304" pitchFamily="18" charset="0"/>
        <a:cs typeface="+mn-cs"/>
      </a:defRPr>
    </a:lvl6pPr>
    <a:lvl7pPr marL="2743200" lvl="6" indent="0" algn="l" defTabSz="914400" rtl="0" eaLnBrk="1" fontAlgn="base" latinLnBrk="0" hangingPunct="1">
      <a:lnSpc>
        <a:spcPct val="150000"/>
      </a:lnSpc>
      <a:spcBef>
        <a:spcPct val="0"/>
      </a:spcBef>
      <a:spcAft>
        <a:spcPct val="0"/>
      </a:spcAft>
      <a:buNone/>
      <a:defRPr sz="2800" b="1" i="0" u="none" kern="1200" baseline="0">
        <a:solidFill>
          <a:srgbClr val="000000"/>
        </a:solidFill>
        <a:latin typeface="宋体" panose="02010600030101010101" pitchFamily="2" charset="-122"/>
        <a:ea typeface="Times New Roman" panose="02020603050405020304" pitchFamily="18" charset="0"/>
        <a:cs typeface="+mn-cs"/>
      </a:defRPr>
    </a:lvl7pPr>
    <a:lvl8pPr marL="3200400" lvl="7" indent="0" algn="l" defTabSz="914400" rtl="0" eaLnBrk="1" fontAlgn="base" latinLnBrk="0" hangingPunct="1">
      <a:lnSpc>
        <a:spcPct val="150000"/>
      </a:lnSpc>
      <a:spcBef>
        <a:spcPct val="0"/>
      </a:spcBef>
      <a:spcAft>
        <a:spcPct val="0"/>
      </a:spcAft>
      <a:buNone/>
      <a:defRPr sz="2800" b="1" i="0" u="none" kern="1200" baseline="0">
        <a:solidFill>
          <a:srgbClr val="000000"/>
        </a:solidFill>
        <a:latin typeface="宋体" panose="02010600030101010101" pitchFamily="2" charset="-122"/>
        <a:ea typeface="Times New Roman" panose="02020603050405020304" pitchFamily="18" charset="0"/>
        <a:cs typeface="+mn-cs"/>
      </a:defRPr>
    </a:lvl8pPr>
    <a:lvl9pPr marL="3657600" lvl="8" indent="0" algn="l" defTabSz="914400" rtl="0" eaLnBrk="1" fontAlgn="base" latinLnBrk="0" hangingPunct="1">
      <a:lnSpc>
        <a:spcPct val="150000"/>
      </a:lnSpc>
      <a:spcBef>
        <a:spcPct val="0"/>
      </a:spcBef>
      <a:spcAft>
        <a:spcPct val="0"/>
      </a:spcAft>
      <a:buNone/>
      <a:defRPr sz="2800" b="1" i="0" u="none" kern="1200" baseline="0">
        <a:solidFill>
          <a:srgbClr val="000000"/>
        </a:solidFill>
        <a:latin typeface="宋体" panose="02010600030101010101" pitchFamily="2" charset="-122"/>
        <a:ea typeface="Times New Roman" panose="02020603050405020304" pitchFamily="18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FF"/>
    <a:srgbClr val="254061"/>
    <a:srgbClr val="C40404"/>
    <a:srgbClr val="FF6600"/>
    <a:srgbClr val="CC3300"/>
    <a:srgbClr val="99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040"/>
    <p:restoredTop sz="94660"/>
  </p:normalViewPr>
  <p:slideViewPr>
    <p:cSldViewPr snapToGrid="0" showGuides="1">
      <p:cViewPr varScale="1">
        <p:scale>
          <a:sx n="137" d="100"/>
          <a:sy n="137" d="100"/>
        </p:scale>
        <p:origin x="-984" y="-78"/>
      </p:cViewPr>
      <p:guideLst>
        <p:guide orient="horz" pos="764"/>
        <p:guide orient="horz" pos="227"/>
        <p:guide pos="28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2" Type="http://schemas.openxmlformats.org/officeDocument/2006/relationships/tags" Target="tags/tag1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39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6913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521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52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39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6913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3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0938"/>
            <a:ext cx="7772400" cy="1250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1338"/>
            <a:ext cx="4040188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1338"/>
            <a:ext cx="4041775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6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08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998913"/>
            <a:ext cx="5486400" cy="4730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1988"/>
            <a:ext cx="5486400" cy="669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521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52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85800" y="2663825"/>
            <a:ext cx="7772400" cy="14288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396613"/>
            <a:ext cx="7772400" cy="1281549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678161"/>
            <a:ext cx="6400800" cy="14600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174750"/>
            <a:ext cx="8229600" cy="15875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>
          <a:xfrm>
            <a:off x="73025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0825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85800" y="2619375"/>
            <a:ext cx="7772400" cy="14288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2618647"/>
            <a:ext cx="7772400" cy="1134747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368838"/>
            <a:ext cx="7772400" cy="1249809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174750"/>
            <a:ext cx="8229600" cy="15875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130"/>
            <a:ext cx="4038600" cy="3770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130"/>
            <a:ext cx="4038600" cy="3770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174750"/>
            <a:ext cx="8229600" cy="15875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8906"/>
            <a:ext cx="4040188" cy="532987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1892"/>
            <a:ext cx="4040188" cy="32918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8906"/>
            <a:ext cx="4041775" cy="532987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1892"/>
            <a:ext cx="4041775" cy="32918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6"/>
          <p:cNvSpPr>
            <a:spLocks noGrp="1"/>
          </p:cNvSpPr>
          <p:nvPr>
            <p:ph type="dt" sz="half" idx="1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174750"/>
            <a:ext cx="8229600" cy="15875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日期占位符 2"/>
          <p:cNvSpPr>
            <a:spLocks noGrp="1"/>
          </p:cNvSpPr>
          <p:nvPr>
            <p:ph type="dt" sz="half" idx="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1"/>
          <p:cNvSpPr>
            <a:spLocks noGrp="1"/>
          </p:cNvSpPr>
          <p:nvPr>
            <p:ph type="dt" sz="half" idx="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2"/>
          <p:cNvSpPr>
            <a:spLocks noGrp="1"/>
          </p:cNvSpPr>
          <p:nvPr>
            <p:ph type="ftr" sz="quarter" idx="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3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0938"/>
            <a:ext cx="7772400" cy="1250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786063" y="877888"/>
            <a:ext cx="5903913" cy="14288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190447"/>
            <a:ext cx="5900752" cy="702260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952222"/>
            <a:ext cx="5900750" cy="42850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952222"/>
            <a:ext cx="2257408" cy="4285090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53930"/>
            <a:ext cx="6400800" cy="571341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952235"/>
            <a:ext cx="7223248" cy="3315889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 vert="horz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 panose="05020102010507070707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4507248"/>
            <a:ext cx="5657888" cy="67053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4"/>
          <p:cNvSpPr>
            <a:spLocks noGrp="1"/>
          </p:cNvSpPr>
          <p:nvPr>
            <p:ph type="dt" sz="half" idx="1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5"/>
          <p:cNvSpPr>
            <a:spLocks noGrp="1"/>
          </p:cNvSpPr>
          <p:nvPr>
            <p:ph type="ftr" sz="quarter" idx="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174750"/>
            <a:ext cx="8229600" cy="15875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28802"/>
            <a:ext cx="1471594" cy="5008510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02"/>
            <a:ext cx="6686568" cy="500851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</a:fld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1338"/>
            <a:ext cx="4040188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1338"/>
            <a:ext cx="4041775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6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08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998913"/>
            <a:ext cx="5486400" cy="4730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1988"/>
            <a:ext cx="5486400" cy="669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hyperlink" Target="../../../&#30446;&#24405;.ppt" TargetMode="Externa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2.png"/><Relationship Id="rId14" Type="http://schemas.openxmlformats.org/officeDocument/2006/relationships/slide" Target="../slides/slide20.xml"/><Relationship Id="rId13" Type="http://schemas.openxmlformats.org/officeDocument/2006/relationships/image" Target="../media/image1.png"/><Relationship Id="rId12" Type="http://schemas.openxmlformats.org/officeDocument/2006/relationships/slide" Target="../slides/slid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hyperlink" Target="../../../&#30446;&#24405;.ppt" TargetMode="Externa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8" name="Rectangle 4">
            <a:hlinkClick r:id="rId12" tooltip="返回目录"/>
          </p:cNvPr>
          <p:cNvSpPr>
            <a:spLocks noChangeArrowheads="1"/>
          </p:cNvSpPr>
          <p:nvPr/>
        </p:nvSpPr>
        <p:spPr bwMode="auto">
          <a:xfrm>
            <a:off x="2009775" y="322263"/>
            <a:ext cx="1049338" cy="322263"/>
          </a:xfrm>
          <a:prstGeom prst="rect">
            <a:avLst/>
          </a:prstGeom>
          <a:solidFill>
            <a:schemeClr val="accent1">
              <a:alpha val="999"/>
            </a:schemeClr>
          </a:solidFill>
          <a:ln w="9525" algn="ctr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061" name="Rectangle 13">
            <a:hlinkClick r:id="" tooltip="返回首页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1998663" y="347663"/>
            <a:ext cx="1030288" cy="285750"/>
          </a:xfrm>
          <a:prstGeom prst="rect">
            <a:avLst/>
          </a:prstGeom>
          <a:solidFill>
            <a:schemeClr val="accent1">
              <a:alpha val="999"/>
            </a:schemeClr>
          </a:solidFill>
          <a:ln w="9525" algn="ctr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051" name="Picture 25" descr="图片3">
            <a:hlinkClick r:id="rId12" tooltip="点击进入" action="ppaction://hlinksldjump"/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648075" y="347663"/>
            <a:ext cx="854075" cy="274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26" descr="图片4">
            <a:hlinkClick r:id="rId14" tooltip="点击进入" action="ppaction://hlinksldjump"/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264150" y="328613"/>
            <a:ext cx="854075" cy="27463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0" y="5564188"/>
            <a:ext cx="9144000" cy="14922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5" name="标题占位符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3076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9036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5332413"/>
            <a:ext cx="3200400" cy="236538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DF6C85-580E-49AA-8C0F-7282E851D184}" type="datetimeFigureOut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</a:fld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5332413"/>
            <a:ext cx="3733800" cy="236538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5332413"/>
            <a:ext cx="914400" cy="236538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>
              <a:defRPr sz="1100" b="0">
                <a:solidFill>
                  <a:srgbClr val="636363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</a:fld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90488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4">
            <a:hlinkClick r:id="rId12" tooltip="返回目录"/>
          </p:cNvPr>
          <p:cNvSpPr>
            <a:spLocks noChangeArrowheads="1"/>
          </p:cNvSpPr>
          <p:nvPr/>
        </p:nvSpPr>
        <p:spPr bwMode="auto">
          <a:xfrm>
            <a:off x="2009775" y="322263"/>
            <a:ext cx="1049338" cy="322263"/>
          </a:xfrm>
          <a:prstGeom prst="rect">
            <a:avLst/>
          </a:prstGeom>
          <a:solidFill>
            <a:schemeClr val="accent1">
              <a:alpha val="999"/>
            </a:schemeClr>
          </a:solidFill>
          <a:ln w="9525" algn="ctr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338" name="Rectangle 19"/>
          <p:cNvSpPr/>
          <p:nvPr/>
        </p:nvSpPr>
        <p:spPr>
          <a:xfrm>
            <a:off x="166688" y="1212850"/>
            <a:ext cx="8174037" cy="19653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ctr" eaLnBrk="0" hangingPunct="0"/>
            <a:r>
              <a:rPr lang="zh-CN" altLang="en-US" sz="4400" b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单元写作指导</a:t>
            </a:r>
            <a:endParaRPr lang="zh-CN" altLang="en-US" sz="4400" b="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0" hangingPunct="0"/>
            <a:r>
              <a:rPr lang="zh-CN" altLang="en-US" sz="4400" b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zh-CN" altLang="en-US" sz="44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有创意地表达</a:t>
            </a:r>
            <a:endParaRPr lang="zh-CN" altLang="en-US" sz="44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554" name="Text Box 2"/>
          <p:cNvSpPr txBox="1"/>
          <p:nvPr/>
        </p:nvSpPr>
        <p:spPr>
          <a:xfrm>
            <a:off x="0" y="0"/>
            <a:ext cx="8789988" cy="5854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是的，我又化成了一滴水，和瀑布里另外的水大声喧哗着扑向山下。在高山上，我们沉默了那么久，终于可以敞开喉咙大声喧哗。一路上，经过了许多高大挺拔的树，名叫松与杉。还有更多的树开满鲜花，叫杜鹃，叫山茶。经过马帮来往的驿道，经过纳西族村庄里的人们，他们都在说：丽江坝，丽江坝。那真是一个山间美丽的大盆地。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>
              <a:lnSpc>
                <a:spcPct val="130000"/>
              </a:lnSpc>
            </a:pP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(《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一滴水经过丽江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》)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Text Box 2"/>
          <p:cNvSpPr txBox="1"/>
          <p:nvPr/>
        </p:nvSpPr>
        <p:spPr>
          <a:xfrm>
            <a:off x="0" y="709613"/>
            <a:ext cx="8620125" cy="3670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点评：用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代表一滴水，亲切感人，容易拉近与读者的距离，可令读者感同身受。文章从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小水滴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的形成开始，由此引出了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一滴水经过丽江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的历程。语言风趣幽默，增强了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小水滴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的灵性。 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Text Box 2"/>
          <p:cNvSpPr txBox="1"/>
          <p:nvPr/>
        </p:nvSpPr>
        <p:spPr>
          <a:xfrm>
            <a:off x="0" y="742950"/>
            <a:ext cx="8620125" cy="24558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方法三 语言表达要新颖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  语言新颖，涉及使用词语、修辞手法、句式选择等诸多方面。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6626" name="Text Box 2"/>
          <p:cNvSpPr txBox="1"/>
          <p:nvPr/>
        </p:nvSpPr>
        <p:spPr>
          <a:xfrm>
            <a:off x="0" y="-141287"/>
            <a:ext cx="8707438" cy="5854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习作示例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可是，再优秀的老师，不也是血肉之躯吗？很难想象，当一个人的眼睛因劳累过度而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罢工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时，他怎样去履行责任？当一个人的大脑因紧张过度而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死机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时，他怎样去履行责任？当一个人的胃因饥饿而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辞职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时，他怎样去履行责任？当一个人的身体因疾病侵袭而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下岗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时，他怎样去履行责任？没有了健康作为保证，谁能保证责任的持久与完整呢？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0" y="681038"/>
            <a:ext cx="8620125" cy="411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  点评：片段中</a:t>
            </a:r>
            <a:r>
              <a:rPr lang="zh-CN" altLang="en-US" sz="36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罢工</a:t>
            </a:r>
            <a:r>
              <a:rPr lang="zh-CN" altLang="en-US" sz="3600" dirty="0">
                <a:latin typeface="NEU-BZ" charset="-122"/>
                <a:ea typeface="宋体" panose="02010600030101010101" pitchFamily="2" charset="-122"/>
              </a:rPr>
              <a:t>”“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死机</a:t>
            </a:r>
            <a:r>
              <a:rPr lang="zh-CN" altLang="en-US" sz="3600" dirty="0">
                <a:latin typeface="NEU-BZ" charset="-122"/>
                <a:ea typeface="宋体" panose="02010600030101010101" pitchFamily="2" charset="-122"/>
              </a:rPr>
              <a:t>”“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下岗</a:t>
            </a:r>
            <a:r>
              <a:rPr lang="zh-CN" altLang="en-US" sz="36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等新词的恰当运用，可谓</a:t>
            </a:r>
            <a:r>
              <a:rPr lang="zh-CN" altLang="en-US" sz="36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庄谐之间，个性尽显</a:t>
            </a:r>
            <a:r>
              <a:rPr lang="zh-CN" altLang="en-US" sz="36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，洋溢着现代校园生活的青春气息，打破了死板乏味的语言套路，使语言变得清新鲜活。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0" y="874713"/>
            <a:ext cx="8620125" cy="3287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方法四 表现形式要创新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  恰当地采用寓言、童话、剧本、小说、书信、日记、采访等形式，会带给读者新鲜的感受。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8" name="Text Box 2"/>
          <p:cNvSpPr txBox="1"/>
          <p:nvPr/>
        </p:nvSpPr>
        <p:spPr>
          <a:xfrm>
            <a:off x="0" y="100013"/>
            <a:ext cx="9144000" cy="5262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习作示例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先说说被封为“斗战胜佛”的孙悟空吧。来到人间之后，很多很多的导演找他拍电影，又有很多很多的商家找他拍广告、做代言人，收入不菲。过了一段热闹的生活。忽然有一天，商家导演都不再去找他，因为他收到了法院的传票，有税法公司告他了，原因是，他没有依法纳税，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722" name="Text Box 2"/>
          <p:cNvSpPr txBox="1"/>
          <p:nvPr/>
        </p:nvSpPr>
        <p:spPr>
          <a:xfrm>
            <a:off x="0" y="336550"/>
            <a:ext cx="8713788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孙悟空接到传票之后，马上找来了法律书读了又读，原来，如果赚的钱超过了一定的数量就要纳税。看来光会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72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变也不行，还要懂点法律，孙悟空赶紧依法纳了税，还向山上的希望小学捐了款，那小学还聘请孙悟空当他们的名誉校长呢！孙悟空还通过电视台向人们呼吁为穷人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0" y="882650"/>
            <a:ext cx="8620125" cy="3286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捐款，一时间，人间形成了一股互帮互助的良好风气，孙悟空也成为了受人们尊敬的大明星。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70" name="Text Box 2"/>
          <p:cNvSpPr txBox="1"/>
          <p:nvPr/>
        </p:nvSpPr>
        <p:spPr>
          <a:xfrm>
            <a:off x="0" y="882650"/>
            <a:ext cx="8620125" cy="2454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  点评：作者以全新的视角，对名著中的人物形象和故事情节进行改编、演绎，表现现代意识，既推陈出新，又幽默风趣。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2" name="Text Box 30"/>
          <p:cNvSpPr txBox="1"/>
          <p:nvPr/>
        </p:nvSpPr>
        <p:spPr>
          <a:xfrm>
            <a:off x="100013" y="523875"/>
            <a:ext cx="8620125" cy="4224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方法指导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有创意地表达，是指表达时有新意，有个性，不落俗套。一篇有创意的文章，能够让读者眼前一亮。如何有创意地表达，以下四种方法值得借鉴：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4" name="Text Box 2"/>
          <p:cNvSpPr txBox="1"/>
          <p:nvPr/>
        </p:nvSpPr>
        <p:spPr>
          <a:xfrm>
            <a:off x="0" y="722313"/>
            <a:ext cx="8789988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写作训练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同学们都写过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我的老师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同学、朋友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” 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“我的初中生活”等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这类题材的作文吧？面对非常熟悉的话题，你是否能产生新的创意呢？从中选择一个话题，自拟题目，写一篇作文。不少于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600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字。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3795" name="Picture 7" descr="栏目前4后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0375" y="220663"/>
            <a:ext cx="5394325" cy="554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4818" name="Text Box 2"/>
          <p:cNvSpPr txBox="1"/>
          <p:nvPr/>
        </p:nvSpPr>
        <p:spPr>
          <a:xfrm>
            <a:off x="0" y="93663"/>
            <a:ext cx="8620125" cy="5262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满分作文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拖堂风景线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拖堂是我们学生最反感的一件事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但我们学校的老师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都是当地响当当的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顶尖人物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他们的教学个性鲜明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个人魅力十足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就连拖堂也匠心独具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他们拖出了师生之间的和谐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也拖出了师生之间的友谊。</a:t>
            </a:r>
            <a:r>
              <a:rPr lang="zh-CN" altLang="en-US" sz="3200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endParaRPr lang="en-US" altLang="zh-CN" sz="32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5842" name="Text Box 2"/>
          <p:cNvSpPr txBox="1"/>
          <p:nvPr/>
        </p:nvSpPr>
        <p:spPr>
          <a:xfrm>
            <a:off x="0" y="155575"/>
            <a:ext cx="8620125" cy="5262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数学老师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——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自由选择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丁零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……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下课铃响起了。</a:t>
            </a: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我们已形成条件反射，大家都摆好助跑姿势，准备在第一时间冲出教室。可是，数学老师仍站在讲台上，滔滔不绝，讲着一道未讲完的几何题。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46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双眼睛渴望且讨好地看着他，祈求着他，能快点下课吗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r>
              <a:rPr lang="zh-CN" altLang="en-US" sz="3200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endParaRPr lang="en-US" altLang="zh-CN" sz="32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6866" name="Text Box 2"/>
          <p:cNvSpPr txBox="1"/>
          <p:nvPr/>
        </p:nvSpPr>
        <p:spPr>
          <a:xfrm>
            <a:off x="0" y="550863"/>
            <a:ext cx="8620125" cy="4408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数学老师似乎明白了我们的心思，转过身对大家说：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同学们，如果在我宣布下课之前未讲完这道题，那么，你们就把它加做在作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——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业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——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本上！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他顿了顿，又说道，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你们是愿意听我讲完呢，还是愿意把题目写在作业本上呢？请选择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90" name="Text Box 2"/>
          <p:cNvSpPr txBox="1"/>
          <p:nvPr/>
        </p:nvSpPr>
        <p:spPr>
          <a:xfrm>
            <a:off x="0" y="639763"/>
            <a:ext cx="8620125" cy="221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200" u="sng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讲完，讲完！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全班几乎是异口同声。但仔细听，能听出大家太多无可奈何！于是，数学老师，便又讲了起来</a:t>
            </a:r>
            <a:r>
              <a:rPr lang="en-US" altLang="zh-CN" sz="3200" u="sng" dirty="0">
                <a:latin typeface="NEU-BZ" charset="-122"/>
                <a:ea typeface="宋体" panose="02010600030101010101" pitchFamily="2" charset="-122"/>
              </a:rPr>
              <a:t>……</a:t>
            </a:r>
            <a:r>
              <a:rPr lang="en-US" altLang="zh-CN" sz="3200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endParaRPr lang="en-US" altLang="zh-CN" sz="32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8914" name="Text Box 2"/>
          <p:cNvSpPr txBox="1"/>
          <p:nvPr/>
        </p:nvSpPr>
        <p:spPr>
          <a:xfrm>
            <a:off x="-82550" y="0"/>
            <a:ext cx="8620125" cy="4278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英语老师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——“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again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”</a:t>
            </a:r>
            <a:endParaRPr lang="en-US" altLang="zh-CN" sz="32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200" u="sng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class is over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英语老师大声宣布，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不过，在下课之前呢，请大家再把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3a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读一遍！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于是，我们便放声读了起来。为了赶时间，大家没有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一起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读，待声音渐渐小的时候，英语老师大声说：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stop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stop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read 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again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唉！怎么不早说呢？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9938" name="Text Box 2"/>
          <p:cNvSpPr txBox="1"/>
          <p:nvPr/>
        </p:nvSpPr>
        <p:spPr>
          <a:xfrm>
            <a:off x="0" y="0"/>
            <a:ext cx="9144000" cy="5262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化学老师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——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四班下课，我们班再下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耶！铃响了！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我们早已是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人在曹营心在汉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来来来，都别急，都别急！让我算算：刚才上课时，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同学讲话，耽搁了半分钟，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同学站起来回答问题不说话，耽搁半分钟，</a:t>
            </a:r>
            <a:r>
              <a:rPr lang="en-US" altLang="zh-CN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同学回答问题时，文不对题，又耽误半分钟，再加上上节课</a:t>
            </a: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2" name="Text Box 2"/>
          <p:cNvSpPr txBox="1"/>
          <p:nvPr/>
        </p:nvSpPr>
        <p:spPr>
          <a:xfrm>
            <a:off x="0" y="404813"/>
            <a:ext cx="8620125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别的老师拖堂，造成我的课迟上三分半钟，合计起来共五分钟。我不会占用别人的时间，但，我的时间也不允许少，明白吗？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⑤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最后，化学老师来了一句：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看隔壁的三班下课没有，他们下课，我们就下，行了吧！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”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1986" name="Text Box 2"/>
          <p:cNvSpPr txBox="1"/>
          <p:nvPr/>
        </p:nvSpPr>
        <p:spPr>
          <a:xfrm>
            <a:off x="0" y="161925"/>
            <a:ext cx="8728075" cy="5213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物理老师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——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这是经典题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下课铃催促着物理老师。</a:t>
            </a: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同学们，虽然下课了，但这题还没有讲完，这是我市去年的一道中考题，很经典的。下次月考，我感觉会考这题。俗话说，不怕一万，就怕万一。大家想不想听我讲啊？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⑥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想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——”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达到目的后，物理老师得意扬扬地讲了起来。 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3010" name="Text Box 2"/>
          <p:cNvSpPr txBox="1"/>
          <p:nvPr/>
        </p:nvSpPr>
        <p:spPr>
          <a:xfrm>
            <a:off x="0" y="287338"/>
            <a:ext cx="8620125" cy="4278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历史老师</a:t>
            </a:r>
            <a:r>
              <a:rPr lang="en-US" altLang="zh-CN" sz="3200" dirty="0">
                <a:latin typeface="NEU-BZ" charset="-122"/>
                <a:ea typeface="宋体" panose="02010600030101010101" pitchFamily="2" charset="-122"/>
              </a:rPr>
              <a:t>——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他们真可爱</a:t>
            </a: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刚才我在三班讲课，下课铃响了，我却没听见，三班学生也没有一个提醒我的，都在津津有味地听我讲课，直到下课五分钟，我看了看表，才明白过来，三班学生真的很可爱！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”</a:t>
            </a: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“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</a:rPr>
              <a:t>我们也一样可爱，我们下课也不提醒你！</a:t>
            </a:r>
            <a:r>
              <a:rPr lang="zh-CN" altLang="en-US" sz="3200" u="sng" dirty="0">
                <a:latin typeface="NEU-BZ" charset="-122"/>
                <a:ea typeface="宋体" panose="02010600030101010101" pitchFamily="2" charset="-122"/>
              </a:rPr>
              <a:t>”</a:t>
            </a:r>
            <a:r>
              <a:rPr lang="zh-CN" altLang="en-US" sz="3200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⑦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历史老师会心地一笑，又接着讲了下去。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386" name="Text Box 11"/>
          <p:cNvSpPr txBox="1"/>
          <p:nvPr/>
        </p:nvSpPr>
        <p:spPr>
          <a:xfrm>
            <a:off x="182563" y="604838"/>
            <a:ext cx="8620125" cy="411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方法一 选材要新颖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  大的方面，写社会生活中的新鲜事物，人们关注的社会焦点；小的方面，写自己富有个性特征的独特感受，富有感情的细小事情。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4034" name="Text Box 2"/>
          <p:cNvSpPr txBox="1"/>
          <p:nvPr/>
        </p:nvSpPr>
        <p:spPr>
          <a:xfrm>
            <a:off x="0" y="661988"/>
            <a:ext cx="8620125" cy="3286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u="sng" dirty="0">
                <a:latin typeface="宋体" panose="02010600030101010101" pitchFamily="2" charset="-122"/>
                <a:ea typeface="宋体" panose="02010600030101010101" pitchFamily="2" charset="-122"/>
              </a:rPr>
              <a:t>几乎所有的老师都有拖堂的经历，但拖堂的方式却各不相同。我想，老师们为了让我们多学知识一定是煞费苦心！唉，敬业的老师们，你们也真的很可爱！</a:t>
            </a:r>
            <a:r>
              <a:rPr lang="zh-CN" altLang="en-US" sz="3600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⑧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5058" name="Text Box 2"/>
          <p:cNvSpPr txBox="1"/>
          <p:nvPr/>
        </p:nvSpPr>
        <p:spPr>
          <a:xfrm>
            <a:off x="0" y="155575"/>
            <a:ext cx="8620125" cy="5262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阅卷评点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①以“拖堂”为话题，构思新颖，有创意。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②运用对比手法写出同学们急于下课的情形。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③语言、心理描写，表现出对老师拖堂的无奈心理。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④英汉穿插，突出了英语老师的个性特点。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⑤语言描写，老师用计算时间来找拖堂的方法。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6082" name="Text Box 2"/>
          <p:cNvSpPr txBox="1"/>
          <p:nvPr/>
        </p:nvSpPr>
        <p:spPr>
          <a:xfrm>
            <a:off x="0" y="723900"/>
            <a:ext cx="8620125" cy="3883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⑥以幽默诙谐的语言，简笔勾画，一位个性十足的老师形象就展现在我们面前。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⑦历史老师的话语让我们心甘情愿地拖堂。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⑧卒章显志，表达对老师们的敬佩和赞美。 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6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7106" name="Text Box 2"/>
          <p:cNvSpPr txBox="1"/>
          <p:nvPr/>
        </p:nvSpPr>
        <p:spPr>
          <a:xfrm>
            <a:off x="0" y="141288"/>
            <a:ext cx="8637588" cy="5264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总评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老师的“拖堂”本来是学生最厌烦的事情，小作者反其道而构思，选取日常生活中的几个经典事例，以“拖堂”为线索，以小标题的形式委婉含蓄地写出了对老师拖堂的无奈，也写出了对老师的敬佩和尊敬，突出师生间的微妙关系。语言幽默、诙谐，嬉笑中刻画出一位位老师的形象，嬉笑中表达出对老师的敬佩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8130" name="Text Box 2"/>
          <p:cNvSpPr txBox="1"/>
          <p:nvPr/>
        </p:nvSpPr>
        <p:spPr>
          <a:xfrm>
            <a:off x="0" y="723900"/>
            <a:ext cx="8620125" cy="304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和赞美。把原来无奈的一次次拖堂，变成了师生间的心灵融合，小作者有创意地表达和构思，表现出很厚的文学功底。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Text Box 2"/>
          <p:cNvSpPr txBox="1"/>
          <p:nvPr/>
        </p:nvSpPr>
        <p:spPr>
          <a:xfrm>
            <a:off x="0" y="231775"/>
            <a:ext cx="8939213" cy="5262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习作示例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我从爸爸手里接过针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犹豫起来：怎么挑才好呢？用劲大了，怕妈妈叫疼；用劲小了吧，又怕刺儿挑不出。要是不赶快把刺儿挑出来，妈妈的手指就会发炎化脓，那样她会更痛苦。于是，我让爸爸紧紧捏住妈妈手指的两侧，我看准刺儿的部位，沿着刺儿的周围拨开皮层，使藏在里面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4" name="Text Box 2"/>
          <p:cNvSpPr txBox="1"/>
          <p:nvPr/>
        </p:nvSpPr>
        <p:spPr>
          <a:xfrm>
            <a:off x="0" y="0"/>
            <a:ext cx="8874125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的刺儿露出来。我小心翼翼一针一针地挑着，拨着，刺儿终于露了头，我用针尖朝上拨一次，妈妈便咬一次牙，眉头拧成了疙瘩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经过一阵忙活，该死的刺儿总算被我给挑了出来，最后我在妈妈的手指上摸了摸，捏了捏。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/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选自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第一次给妈妈挑刺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》)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8" name="Text Box 2"/>
          <p:cNvSpPr txBox="1"/>
          <p:nvPr/>
        </p:nvSpPr>
        <p:spPr>
          <a:xfrm>
            <a:off x="0" y="639763"/>
            <a:ext cx="8620125" cy="411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点评：亲情是一个亘古不变的主题，而小作者就是选取给妈妈挑刺这样细小的琐事来写，通过“我”的心理、动作刻画，彰显了对妈妈的爱。事件虽然细小，但表达的亲情主题却是深刻的。</a:t>
            </a:r>
            <a:endParaRPr lang="en-US" altLang="zh-CN" sz="3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2" name="Text Box 2"/>
          <p:cNvSpPr txBox="1"/>
          <p:nvPr/>
        </p:nvSpPr>
        <p:spPr>
          <a:xfrm>
            <a:off x="0" y="903288"/>
            <a:ext cx="8620125" cy="3641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方法二 角度要新奇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选择独特的视角，新奇的角度，往往能使文章表达出新意，激发读者的阅读兴趣。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506" name="Text Box 2"/>
          <p:cNvSpPr txBox="1"/>
          <p:nvPr/>
        </p:nvSpPr>
        <p:spPr>
          <a:xfrm>
            <a:off x="0" y="0"/>
            <a:ext cx="9144000" cy="5262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习作示例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我是一片雪，轻盈地落在了玉龙雪山顶上。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有一天，我醒来，发现自己变成了坚硬的冰。和更多的冰挤在一起，缓缓向下流动。在许多年的沉睡里，我变成了玉龙雪山冰川的一部分。我望见了山下绿色的盆地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丽江坝。望见了森林、田野和村庄。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0" y="819150"/>
            <a:ext cx="8620125" cy="411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张望的时候，我被阳光融化成了一滴水。我想起来，自己的前生，在从高空的雾气化为一片雪，又凝成一粒冰之前，也是一滴水。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ARTICULATE_PROJECT_OPEN" val="0"/>
</p:tagLst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9_默认设计模板">
  <a:themeElements>
    <a:clrScheme name="9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just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  <a:cs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just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  <a:cs typeface="Times New Roman" panose="02020603050405020304" pitchFamily="18" charset="0"/>
          </a:defRPr>
        </a:defPPr>
      </a:lstStyle>
    </a:lnDef>
  </a:objectDefaults>
  <a:extraClrSchemeLst>
    <a:extraClrScheme>
      <a:clrScheme name="9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默认设计模板">
  <a:themeElements>
    <a:clrScheme name="1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just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  <a:cs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just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  <a:cs typeface="Times New Roman" panose="02020603050405020304" pitchFamily="18" charset="0"/>
          </a:defRPr>
        </a:defPPr>
      </a:lstStyle>
    </a:lnDef>
  </a:objectDefaults>
  <a:extraClrSchemeLst>
    <a:extraClrScheme>
      <a:clrScheme name="1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3278</Words>
  <Application>WPS 演示</Application>
  <PresentationFormat>自定义</PresentationFormat>
  <Paragraphs>108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34</vt:i4>
      </vt:variant>
    </vt:vector>
  </HeadingPairs>
  <TitlesOfParts>
    <vt:vector size="50" baseType="lpstr">
      <vt:lpstr>Arial</vt:lpstr>
      <vt:lpstr>宋体</vt:lpstr>
      <vt:lpstr>Wingdings</vt:lpstr>
      <vt:lpstr>Calibri</vt:lpstr>
      <vt:lpstr>Franklin Gothic Medium</vt:lpstr>
      <vt:lpstr>微软雅黑</vt:lpstr>
      <vt:lpstr>Franklin Gothic Book</vt:lpstr>
      <vt:lpstr>黑体</vt:lpstr>
      <vt:lpstr>Wingdings 2</vt:lpstr>
      <vt:lpstr>Times New Roman</vt:lpstr>
      <vt:lpstr>NEU-BZ</vt:lpstr>
      <vt:lpstr>Arial</vt:lpstr>
      <vt:lpstr>Arial Unicode MS</vt:lpstr>
      <vt:lpstr>9_默认设计模板</vt:lpstr>
      <vt:lpstr>11_默认设计模板</vt:lpstr>
      <vt:lpstr>暗香扑面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世纪金榜</dc:title>
  <dc:creator>世纪金榜</dc:creator>
  <cp:lastModifiedBy>xgq</cp:lastModifiedBy>
  <cp:revision>662</cp:revision>
  <dcterms:created xsi:type="dcterms:W3CDTF">2019-04-22T07:14:24Z</dcterms:created>
  <dcterms:modified xsi:type="dcterms:W3CDTF">2019-04-22T07:20:11Z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2052-11.1.0.8573</vt:lpwstr>
  </property>
</Properties>
</file>