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97" r:id="rId5"/>
    <p:sldMasterId id="2147483722" r:id="rId6"/>
    <p:sldMasterId id="2147483747" r:id="rId7"/>
  </p:sldMasterIdLst>
  <p:notesMasterIdLst>
    <p:notesMasterId r:id="rId10"/>
  </p:notesMasterIdLst>
  <p:sldIdLst>
    <p:sldId id="256" r:id="rId8"/>
    <p:sldId id="271" r:id="rId9"/>
    <p:sldId id="314" r:id="rId11"/>
    <p:sldId id="474" r:id="rId12"/>
    <p:sldId id="432" r:id="rId13"/>
    <p:sldId id="434" r:id="rId14"/>
    <p:sldId id="475" r:id="rId15"/>
    <p:sldId id="456" r:id="rId16"/>
    <p:sldId id="479" r:id="rId17"/>
    <p:sldId id="480" r:id="rId18"/>
    <p:sldId id="481" r:id="rId19"/>
    <p:sldId id="458" r:id="rId20"/>
    <p:sldId id="482" r:id="rId21"/>
    <p:sldId id="483" r:id="rId22"/>
    <p:sldId id="460" r:id="rId23"/>
    <p:sldId id="484" r:id="rId24"/>
    <p:sldId id="348" r:id="rId25"/>
    <p:sldId id="477" r:id="rId26"/>
  </p:sldIdLst>
  <p:sldSz cx="9144000" cy="6858000" type="screen4x3"/>
  <p:notesSz cx="6858000" cy="9144000"/>
  <p:custDataLst>
    <p:tags r:id="rId3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66"/>
    <a:srgbClr val="0000FF"/>
    <a:srgbClr val="FF00FF"/>
    <a:srgbClr val="0099CC"/>
    <a:srgbClr val="00CCFF"/>
    <a:srgbClr val="FF66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 snapToGrid="0" showGuides="1">
      <p:cViewPr varScale="1">
        <p:scale>
          <a:sx n="89" d="100"/>
          <a:sy n="89" d="100"/>
        </p:scale>
        <p:origin x="-1032" y="-96"/>
      </p:cViewPr>
      <p:guideLst>
        <p:guide orient="horz" pos="2120"/>
        <p:guide pos="29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0" Type="http://schemas.openxmlformats.org/officeDocument/2006/relationships/tags" Target="tags/tag1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948" name="幻灯片图像占位符 53251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173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70" name="幻灯片图像占位符 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83971" name="文本占位符 2"/>
          <p:cNvSpPr/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4" name="幻灯片图像占位符 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84995" name="文本占位符 2"/>
          <p:cNvSpPr/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2C9FCD1-CACA-497F-B371-94B8BE750164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C0F3924-05C0-450D-9BE6-5E569C439FA3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DAD81AF-451D-49A1-B98B-B4ADCA6C8C26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B1645F9-A4B3-4DED-AB75-1A5CAEE42EA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027F334-76B0-4A9A-9735-D33090E2481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6FBF234-B384-4DAC-8DDE-3922E0DCE3DF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878ACD9-E24F-4ED6-8DC3-2ADAD5561AE6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28AD45D-C56F-4D79-9E15-25F896C3A86E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C91C58A-561B-4BCA-9507-042840B29AC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6975671-1B0C-41EB-B698-488D73420C1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D88E80-1E2F-4FCD-BFE2-8D0F086D56C7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C34308E-3AD1-43C1-8DC3-E7A4AE76F96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A8F0A2C-5570-44F9-9A81-834956983809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1FBA082-52E3-4588-9054-EC2FF7ED627E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5BC6056-7C28-4DAF-9FC5-2A1D85577B8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0A3CB12-4639-4EA0-B75E-F29ADFC58C9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726F991-F869-46E2-925C-9C10BB0F55A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DDDEC4B-9A78-482A-80DF-CEDA879173D3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EF0352-A169-49A5-AFA7-F70A90B048F6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72BD3BD-FCCD-43FA-8150-272C1CA2082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3D8CF63-90C8-4F04-AD65-3CBAD56068E4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2C1E575-48BD-4CB8-B9BB-A8C33DBDFD49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E97515-BAB1-4E60-8757-66AB961D210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298016C-73B8-4BC9-A309-53C6AADAA519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8B799E2-067E-45ED-B7A0-0430EE8DE13F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34C9630-D882-49C3-8ADF-C29631181257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EE3B9B1-ED45-4542-A175-DA4B488BDC4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025022-1CA2-4591-BF50-6143231906A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603D1AD-A39D-44D6-9822-F0965390B71A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55D8AC7-6681-49FF-99B1-7A8DAF6B35D4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028C42-7560-422D-8860-5E8EEB115107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60F4554-3344-4E46-9302-8A9283DC8C9A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9583119-50E8-43CD-A7EC-80E9473D8E4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F6FE9B3-59B1-482F-8403-6D7854E9F52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B2CBEBB-3BB9-4B00-B40D-DAE89003162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5A29F98-FCE6-4FFF-A030-4C1B7773157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9B5D7FF-195F-4D9C-8DB0-29BDC8997586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A051E1A-87C5-480B-905A-6920C1172C4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4F79D74-F9A5-4278-8BA3-24BA3D01929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C8F18D2-2A48-42DB-8ADF-D4857B4598F9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E243254-608A-4EE1-A5BD-FBBFFE98BDEA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169690F-558A-4931-96C8-2EDE97FE82DF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A0C522F-E970-4B60-8230-B47737536433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FB91489-5F9B-4381-98A4-3930E769403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021210C-1851-4558-9A2A-BE682CF8748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7FFEB2A-8CBF-4F21-B311-C05C444F9D4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985A239-4F60-41A2-9858-3529066D143A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C89EC6-F377-40D3-B9D9-878E7039ED4E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5" Type="http://schemas.openxmlformats.org/officeDocument/2006/relationships/theme" Target="../theme/theme3.xml"/><Relationship Id="rId24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45.xml"/><Relationship Id="rId22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9.xml"/><Relationship Id="rId25" Type="http://schemas.openxmlformats.org/officeDocument/2006/relationships/theme" Target="../theme/theme4.xml"/><Relationship Id="rId24" Type="http://schemas.openxmlformats.org/officeDocument/2006/relationships/slideLayout" Target="../slideLayouts/slideLayout70.xml"/><Relationship Id="rId23" Type="http://schemas.openxmlformats.org/officeDocument/2006/relationships/slideLayout" Target="../slideLayouts/slideLayout69.xml"/><Relationship Id="rId22" Type="http://schemas.openxmlformats.org/officeDocument/2006/relationships/slideLayout" Target="../slideLayouts/slideLayout68.xml"/><Relationship Id="rId21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66.xml"/><Relationship Id="rId2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9.xml"/><Relationship Id="rId8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3.xml"/><Relationship Id="rId25" Type="http://schemas.openxmlformats.org/officeDocument/2006/relationships/theme" Target="../theme/theme5.xml"/><Relationship Id="rId24" Type="http://schemas.openxmlformats.org/officeDocument/2006/relationships/slideLayout" Target="../slideLayouts/slideLayout94.xml"/><Relationship Id="rId23" Type="http://schemas.openxmlformats.org/officeDocument/2006/relationships/slideLayout" Target="../slideLayouts/slideLayout93.xml"/><Relationship Id="rId22" Type="http://schemas.openxmlformats.org/officeDocument/2006/relationships/slideLayout" Target="../slideLayouts/slideLayout92.xml"/><Relationship Id="rId21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0.xml"/><Relationship Id="rId2" Type="http://schemas.openxmlformats.org/officeDocument/2006/relationships/slideLayout" Target="../slideLayouts/slideLayout72.xml"/><Relationship Id="rId19" Type="http://schemas.openxmlformats.org/officeDocument/2006/relationships/slideLayout" Target="../slideLayouts/slideLayout89.xml"/><Relationship Id="rId18" Type="http://schemas.openxmlformats.org/officeDocument/2006/relationships/slideLayout" Target="../slideLayouts/slideLayout88.xml"/><Relationship Id="rId17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1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3.xml"/><Relationship Id="rId8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7.xml"/><Relationship Id="rId25" Type="http://schemas.openxmlformats.org/officeDocument/2006/relationships/theme" Target="../theme/theme6.xml"/><Relationship Id="rId24" Type="http://schemas.openxmlformats.org/officeDocument/2006/relationships/slideLayout" Target="../slideLayouts/slideLayout118.xml"/><Relationship Id="rId23" Type="http://schemas.openxmlformats.org/officeDocument/2006/relationships/slideLayout" Target="../slideLayouts/slideLayout117.xml"/><Relationship Id="rId22" Type="http://schemas.openxmlformats.org/officeDocument/2006/relationships/slideLayout" Target="../slideLayouts/slideLayout116.xml"/><Relationship Id="rId21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96.xml"/><Relationship Id="rId19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10.xml"/><Relationship Id="rId15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8" descr="22458PICkZz_1024"/>
          <p:cNvPicPr>
            <a:picLocks noChangeAspect="1"/>
          </p:cNvPicPr>
          <p:nvPr/>
        </p:nvPicPr>
        <p:blipFill>
          <a:blip r:embed="rId12"/>
          <a:srcRect r="63069" b="84206"/>
          <a:stretch>
            <a:fillRect/>
          </a:stretch>
        </p:blipFill>
        <p:spPr>
          <a:xfrm>
            <a:off x="0" y="0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图片 54280" descr="优翼不带字1"/>
          <p:cNvPicPr>
            <a:picLocks noChangeAspect="1"/>
          </p:cNvPicPr>
          <p:nvPr/>
        </p:nvPicPr>
        <p:blipFill>
          <a:blip r:embed="rId1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234363" y="0"/>
            <a:ext cx="909637" cy="407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Picture 16" descr="22458PICkZz_1024"/>
          <p:cNvPicPr>
            <a:picLocks noChangeAspect="1"/>
          </p:cNvPicPr>
          <p:nvPr/>
        </p:nvPicPr>
        <p:blipFill>
          <a:blip r:embed="rId12"/>
          <a:srcRect r="20149" b="82805"/>
          <a:stretch>
            <a:fillRect/>
          </a:stretch>
        </p:blipFill>
        <p:spPr>
          <a:xfrm>
            <a:off x="0" y="6550025"/>
            <a:ext cx="9144000" cy="35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414713" y="6518275"/>
            <a:ext cx="2395538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hf sldNum="0" hdr="0" ftr="0" dt="0"/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18" descr="22458PICkZz_1024"/>
          <p:cNvPicPr>
            <a:picLocks noChangeAspect="1"/>
          </p:cNvPicPr>
          <p:nvPr/>
        </p:nvPicPr>
        <p:blipFill>
          <a:blip r:embed="rId12"/>
          <a:srcRect r="63069" b="84206"/>
          <a:stretch>
            <a:fillRect/>
          </a:stretch>
        </p:blipFill>
        <p:spPr>
          <a:xfrm>
            <a:off x="0" y="0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图片 54280" descr="优翼不带字1"/>
          <p:cNvPicPr>
            <a:picLocks noChangeAspect="1"/>
          </p:cNvPicPr>
          <p:nvPr/>
        </p:nvPicPr>
        <p:blipFill>
          <a:blip r:embed="rId1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234363" y="0"/>
            <a:ext cx="909637" cy="407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16" descr="22458PICkZz_1024"/>
          <p:cNvPicPr>
            <a:picLocks noChangeAspect="1"/>
          </p:cNvPicPr>
          <p:nvPr/>
        </p:nvPicPr>
        <p:blipFill>
          <a:blip r:embed="rId12"/>
          <a:srcRect r="20149" b="82805"/>
          <a:stretch>
            <a:fillRect/>
          </a:stretch>
        </p:blipFill>
        <p:spPr>
          <a:xfrm>
            <a:off x="0" y="6550025"/>
            <a:ext cx="9144000" cy="35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414713" y="6518275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hf sldNum="0" hdr="0" ftr="0" dt="0"/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2528E2B-6AA3-4382-A3AF-F0D41B42BD8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E07D204-5858-425C-8F12-58FEC332CB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  <p:sldLayoutId id="2147483721" r:id="rId24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BCEAAC0-96EF-4496-928C-1F1F4D3C54C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  <p:sldLayoutId id="2147483741" r:id="rId19"/>
    <p:sldLayoutId id="2147483742" r:id="rId20"/>
    <p:sldLayoutId id="2147483743" r:id="rId21"/>
    <p:sldLayoutId id="2147483744" r:id="rId22"/>
    <p:sldLayoutId id="2147483745" r:id="rId23"/>
    <p:sldLayoutId id="2147483746" r:id="rId24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BC79774-A8A3-43A4-B05D-CC8C0A7EAF2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  <p:sldLayoutId id="2147483765" r:id="rId18"/>
    <p:sldLayoutId id="2147483766" r:id="rId19"/>
    <p:sldLayoutId id="2147483767" r:id="rId20"/>
    <p:sldLayoutId id="2147483768" r:id="rId21"/>
    <p:sldLayoutId id="2147483769" r:id="rId22"/>
    <p:sldLayoutId id="2147483770" r:id="rId23"/>
    <p:sldLayoutId id="2147483771" r:id="rId24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7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7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3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1523999" y="463827"/>
            <a:ext cx="3922643" cy="1510748"/>
          </a:xfrm>
          <a:prstGeom prst="rect">
            <a:avLst/>
          </a:prstGeom>
          <a:noFill/>
        </p:spPr>
        <p:txBody>
          <a:bodyPr wrap="none" numCol="1">
            <a:prstTxWarp prst="textPlain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5400" b="0" i="0" u="none" strike="noStrike" kern="1200" cap="none" spc="0" normalizeH="0" baseline="0" noProof="0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15 </a:t>
            </a:r>
            <a:r>
              <a:rPr kumimoji="0" lang="zh-CN" altLang="en-US" sz="5400" b="0" i="0" u="none" strike="noStrike" kern="1200" cap="none" spc="0" normalizeH="0" baseline="0" noProof="0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无言之美</a:t>
            </a:r>
            <a:endParaRPr kumimoji="0" lang="zh-CN" altLang="en-US" sz="5400" b="0" i="0" u="none" strike="noStrike" kern="1200" cap="none" spc="0" normalizeH="0" baseline="0" noProof="0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17706" y="1404730"/>
            <a:ext cx="256712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朱光潜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0834" name="Rectangle 5"/>
          <p:cNvSpPr/>
          <p:nvPr/>
        </p:nvSpPr>
        <p:spPr>
          <a:xfrm>
            <a:off x="501650" y="501650"/>
            <a:ext cx="8077200" cy="1333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3.</a:t>
            </a:r>
            <a:r>
              <a:rPr lang="zh-CN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作者从哪些方面证明“无言”也能产生美？主要运用了什么论证方法？</a:t>
            </a:r>
            <a:endParaRPr lang="zh-CN" altLang="zh-CN" sz="3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6563" name="文本框 1"/>
          <p:cNvSpPr txBox="1"/>
          <p:nvPr/>
        </p:nvSpPr>
        <p:spPr>
          <a:xfrm>
            <a:off x="530225" y="2870200"/>
            <a:ext cx="8020050" cy="2717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作者一共从</a:t>
            </a: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三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种艺术入手，运用举例论证的方法证明了“无言”也能产生美。</a:t>
            </a:r>
            <a:endParaRPr lang="zh-CN" altLang="zh-CN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/>
      <p:bldP spid="6656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1858" name="文本框 2"/>
          <p:cNvSpPr txBox="1"/>
          <p:nvPr/>
        </p:nvSpPr>
        <p:spPr>
          <a:xfrm>
            <a:off x="173038" y="1114425"/>
            <a:ext cx="8970962" cy="4400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  <a:buClr>
                <a:srgbClr val="00CCFF"/>
              </a:buClr>
              <a:buChar char="•"/>
            </a:pP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以</a:t>
            </a:r>
            <a:r>
              <a:rPr lang="zh-CN" altLang="zh-CN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文学作品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的含蓄之美凸显无言之美；</a:t>
            </a:r>
            <a:endParaRPr lang="zh-CN" altLang="zh-CN" sz="40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40000"/>
              </a:lnSpc>
              <a:buClr>
                <a:srgbClr val="00CCFF"/>
              </a:buClr>
              <a:buChar char="•"/>
            </a:pP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从</a:t>
            </a:r>
            <a:r>
              <a:rPr lang="zh-CN" altLang="zh-CN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音乐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中的“无声胜有声”论证无言之美；</a:t>
            </a:r>
            <a:endParaRPr lang="zh-CN" altLang="zh-CN" sz="40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40000"/>
              </a:lnSpc>
              <a:buClr>
                <a:srgbClr val="00CCFF"/>
              </a:buClr>
              <a:buChar char="•"/>
            </a:pP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从</a:t>
            </a:r>
            <a:r>
              <a:rPr lang="zh-CN" altLang="zh-CN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雕刻艺术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的低眉含蓄不流露来论述无言之美。</a:t>
            </a:r>
            <a:endParaRPr lang="zh-CN" altLang="zh-CN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02" name="Rectangle 5"/>
          <p:cNvSpPr/>
          <p:nvPr/>
        </p:nvSpPr>
        <p:spPr>
          <a:xfrm>
            <a:off x="490538" y="1903413"/>
            <a:ext cx="8123237" cy="1471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请你结合作者的任意一则论据，说说你对“无言之美”的感受。</a:t>
            </a:r>
            <a:endParaRPr lang="zh-CN" altLang="zh-CN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79015" y="0"/>
            <a:ext cx="5750292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54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深入理解，</a:t>
            </a:r>
            <a:endParaRPr kumimoji="0" lang="en-US" altLang="zh-CN" sz="5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54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体会“无言之美”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50850" y="3892550"/>
            <a:ext cx="8123238" cy="2301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正如作者探讨文学作品时的数个例子，诗歌本是极其简短的几句话，但是其包含的意境却是极其宽广的。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5954" name="文本框 6147"/>
          <p:cNvSpPr txBox="1"/>
          <p:nvPr/>
        </p:nvSpPr>
        <p:spPr>
          <a:xfrm>
            <a:off x="541338" y="0"/>
            <a:ext cx="8140700" cy="3286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如“大漠孤烟直，长河落日圆”，言语只有短短的十个字，但是读来却似看见大漠的一切宽阔宏伟之景，一切悲凉之意，给人以悲凉雄壮的美感。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rcRect b="12222"/>
          <a:stretch>
            <a:fillRect/>
          </a:stretch>
        </p:blipFill>
        <p:spPr>
          <a:xfrm>
            <a:off x="1669774" y="3551583"/>
            <a:ext cx="6533322" cy="3306417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6" name="文本框 6147"/>
          <p:cNvSpPr txBox="1"/>
          <p:nvPr/>
        </p:nvSpPr>
        <p:spPr>
          <a:xfrm>
            <a:off x="528638" y="973138"/>
            <a:ext cx="8007350" cy="4564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然而，作者要描写出这宽阔宏伟之景，悲凉之意，恐怕</a:t>
            </a: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数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万言都是难以说尽的，这不是意味着作者将它们寓于无言之中了吗？这就是古典文学中深蕴的</a:t>
            </a: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无言之美</a:t>
            </a: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。</a:t>
            </a:r>
            <a:endParaRPr lang="zh-CN" altLang="zh-CN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77827" name="图片 2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0175" y="5984875"/>
            <a:ext cx="7556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6147"/>
          <p:cNvSpPr txBox="1"/>
          <p:nvPr/>
        </p:nvSpPr>
        <p:spPr>
          <a:xfrm>
            <a:off x="668338" y="2855913"/>
            <a:ext cx="8070850" cy="3640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拿美术来表现思想和情感</a:t>
            </a: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……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因为在欣赏者的头脑里所生的印象和美感，有含蓄比较尽量流露的还要更加深刻。</a:t>
            </a: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”</a:t>
            </a:r>
            <a:endParaRPr lang="en-US" altLang="zh-CN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2163" name="Rectangle 5"/>
          <p:cNvSpPr/>
          <p:nvPr/>
        </p:nvSpPr>
        <p:spPr>
          <a:xfrm>
            <a:off x="517525" y="1311275"/>
            <a:ext cx="8123238" cy="1470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品味下面一段话，说说你品味到“无言之美”的例子。</a:t>
            </a:r>
            <a:endParaRPr lang="zh-CN" altLang="zh-CN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7940" y="263892"/>
            <a:ext cx="64459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拓展延伸，提升能力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21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9026" name="文本框 2"/>
          <p:cNvSpPr txBox="1"/>
          <p:nvPr/>
        </p:nvSpPr>
        <p:spPr>
          <a:xfrm>
            <a:off x="633413" y="450850"/>
            <a:ext cx="8035925" cy="57562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如《孤独之旅》，文章结尾仅以鸭子下蛋结尾，这就给读者留下了足够大的想象空间，鸭下蛋了杜小康可能就要回去了；杜小康也许要抒发自己长大的感慨了。作者不出一言，而像是以千言万言促使着我们在脑中构造图景，这就是一种“无言之美”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5934075" y="2014538"/>
            <a:ext cx="1884363" cy="371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algn="ctr">
              <a:spcBef>
                <a:spcPts val="18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无</a:t>
            </a:r>
            <a:endParaRPr lang="en-US" altLang="zh-CN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>
              <a:spcBef>
                <a:spcPts val="18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言</a:t>
            </a:r>
            <a:endParaRPr lang="en-US" altLang="zh-CN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>
              <a:spcBef>
                <a:spcPts val="18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之</a:t>
            </a:r>
            <a:endParaRPr lang="en-US" altLang="zh-CN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>
              <a:spcBef>
                <a:spcPts val="18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美</a:t>
            </a:r>
            <a:endParaRPr lang="zh-CN" altLang="en-US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35088" y="1878013"/>
            <a:ext cx="4065587" cy="37623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spcBef>
                <a:spcPts val="1800"/>
              </a:spcBef>
            </a:pP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</a:rPr>
              <a:t>文学的意蕴之美</a:t>
            </a:r>
            <a:endParaRPr lang="zh-CN" altLang="en-US" sz="36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spcBef>
                <a:spcPts val="1800"/>
              </a:spcBef>
            </a:pPr>
            <a:endParaRPr lang="en-US" altLang="zh-CN" sz="36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spcBef>
                <a:spcPts val="1800"/>
              </a:spcBef>
            </a:pP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</a:rPr>
              <a:t>音乐的无声之美</a:t>
            </a:r>
            <a:endParaRPr lang="zh-CN" altLang="en-US" sz="36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spcBef>
                <a:spcPts val="1800"/>
              </a:spcBef>
            </a:pPr>
            <a:endParaRPr lang="zh-CN" altLang="en-US" sz="36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spcBef>
                <a:spcPts val="1800"/>
              </a:spcBef>
            </a:pP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</a:rPr>
              <a:t>雕刻的含蓄不露美</a:t>
            </a:r>
            <a:endParaRPr lang="zh-CN" altLang="en-US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右大括号 1"/>
          <p:cNvSpPr/>
          <p:nvPr/>
        </p:nvSpPr>
        <p:spPr>
          <a:xfrm>
            <a:off x="5102225" y="1828800"/>
            <a:ext cx="603250" cy="3922713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0591" y="528935"/>
            <a:ext cx="296748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归纳总结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22" name="Picture 1" descr="C:\Users\Administrator\Desktop\2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500" y="450850"/>
            <a:ext cx="8208963" cy="5711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226366" y="2716696"/>
            <a:ext cx="418768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1" i="0" u="none" strike="noStrike" kern="1200" cap="all" spc="0" normalizeH="0" baseline="0" noProof="0" dirty="0">
                <a:ln w="9000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再见</a:t>
            </a:r>
            <a:endParaRPr kumimoji="0" lang="zh-CN" altLang="en-US" sz="9600" b="1" i="0" u="none" strike="noStrike" kern="1200" cap="all" spc="0" normalizeH="0" baseline="0" noProof="0" dirty="0">
              <a:ln w="9000" cmpd="sng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8" name="文本框 4"/>
          <p:cNvSpPr txBox="1"/>
          <p:nvPr/>
        </p:nvSpPr>
        <p:spPr>
          <a:xfrm>
            <a:off x="690563" y="1384300"/>
            <a:ext cx="7810500" cy="49752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zh-CN" altLang="en-US" sz="4400" b="1" dirty="0">
                <a:latin typeface="黑体" panose="02010609060101010101" charset="-122"/>
                <a:ea typeface="黑体" panose="02010609060101010101" charset="-122"/>
              </a:rPr>
              <a:t>1.阅读文章，把握作者行文思路。</a:t>
            </a:r>
            <a:endParaRPr lang="zh-CN" altLang="en-US" sz="44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zh-CN" altLang="en-US" sz="4400" b="1" dirty="0">
                <a:latin typeface="黑体" panose="02010609060101010101" charset="-122"/>
                <a:ea typeface="黑体" panose="02010609060101010101" charset="-122"/>
              </a:rPr>
              <a:t>2.学习举例论证的方法。</a:t>
            </a:r>
            <a:endParaRPr lang="zh-CN" altLang="en-US" sz="44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en-US" altLang="zh-CN" sz="4400" b="1" dirty="0">
                <a:latin typeface="黑体" panose="02010609060101010101" charset="-122"/>
                <a:ea typeface="黑体" panose="02010609060101010101" charset="-122"/>
              </a:rPr>
              <a:t>3.认识艺术中的无言之美，培养良好的审美素养。</a:t>
            </a:r>
            <a:endParaRPr lang="en-US" altLang="zh-CN" sz="44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5539" name="AutoShape 14" descr="u=659003504,3790867401&amp;fm=214&amp;gp=0"/>
          <p:cNvSpPr>
            <a:spLocks noChangeAspect="1"/>
          </p:cNvSpPr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48842" y="171126"/>
            <a:ext cx="3275257" cy="10156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学习目标</a:t>
            </a:r>
            <a:endParaRPr kumimoji="0" lang="zh-CN" altLang="en-US" sz="60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946" name="文本框 2"/>
          <p:cNvSpPr txBox="1"/>
          <p:nvPr/>
        </p:nvSpPr>
        <p:spPr>
          <a:xfrm>
            <a:off x="611188" y="269875"/>
            <a:ext cx="29797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走近作者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198438" y="1203325"/>
            <a:ext cx="5830887" cy="4948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朱光潜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（189</a:t>
            </a: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7—1986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），现代美学家、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</a:rPr>
              <a:t>翻译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家，</a:t>
            </a: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安徽桐城人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。朱光潜是我国现代美学的开拓者和奠基者之一，也是第一个在中国广泛介绍西方美学的人。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51550" y="1365250"/>
            <a:ext cx="2894013" cy="3789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70" name="Rectangle 5"/>
          <p:cNvSpPr/>
          <p:nvPr/>
        </p:nvSpPr>
        <p:spPr>
          <a:xfrm>
            <a:off x="552450" y="971550"/>
            <a:ext cx="8039100" cy="4914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朱光潜</a:t>
            </a:r>
            <a:r>
              <a:rPr lang="zh-CN" altLang="zh-CN" sz="3200" b="1" dirty="0">
                <a:latin typeface="黑体" panose="02010609060101010101" charset="-122"/>
                <a:ea typeface="黑体" panose="02010609060101010101" charset="-122"/>
              </a:rPr>
              <a:t>以自己深湛的研究沟通了西方美学和中国传统美学，沟通了旧的唯心主义美学和马克思主义美学，沟通了“五四”以来中国现代美学和当代美学。他是中国美学史上一座横跨古今、沟通中外的“桥梁”，是我国现当代最负盛名并赢得崇高国际声誉的美学大师。</a:t>
            </a:r>
            <a:endParaRPr lang="zh-CN" altLang="zh-CN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Rectangle 5"/>
          <p:cNvSpPr/>
          <p:nvPr/>
        </p:nvSpPr>
        <p:spPr>
          <a:xfrm>
            <a:off x="490538" y="1130300"/>
            <a:ext cx="7951787" cy="2209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作者是如何引出“无言”这一话题的？作者认为“无言”的意蕴应该从哪方面着手研究？</a:t>
            </a:r>
            <a:endParaRPr lang="zh-CN" altLang="zh-CN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1635" y="198783"/>
            <a:ext cx="3100076" cy="923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整体感知</a:t>
            </a:r>
            <a:endParaRPr kumimoji="0" lang="zh-CN" altLang="en-US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5738" y="3662363"/>
            <a:ext cx="8958262" cy="2678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作者首先从孔子与子贡的对话引出“无言”的话题；作者认为要探究“无言”的意蕴应该从美术的观点去研究。</a:t>
            </a:r>
            <a:endParaRPr lang="zh-CN" altLang="zh-CN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6018" name="Rectangle 5"/>
          <p:cNvSpPr/>
          <p:nvPr/>
        </p:nvSpPr>
        <p:spPr>
          <a:xfrm>
            <a:off x="488950" y="450850"/>
            <a:ext cx="8140700" cy="2955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zh-CN" sz="5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2.</a:t>
            </a:r>
            <a:r>
              <a:rPr lang="zh-CN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阅读表现言意关系的语段，用一句话概括言和意之间的关系。</a:t>
            </a:r>
            <a:endParaRPr lang="zh-CN" altLang="zh-CN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6088" y="4251325"/>
            <a:ext cx="8532812" cy="17541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en-US" sz="5400" b="1" dirty="0">
                <a:latin typeface="黑体" panose="02010609060101010101" charset="-122"/>
                <a:ea typeface="黑体" panose="02010609060101010101" charset="-122"/>
              </a:rPr>
              <a:t>一句话概括言与意的关系，</a:t>
            </a:r>
            <a:endParaRPr lang="en-US" altLang="zh-CN" sz="54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en-US" altLang="en-US" sz="5400" b="1" dirty="0">
                <a:latin typeface="黑体" panose="02010609060101010101" charset="-122"/>
                <a:ea typeface="黑体" panose="02010609060101010101" charset="-122"/>
              </a:rPr>
              <a:t>即“言不尽意”。</a:t>
            </a:r>
            <a:endParaRPr lang="en-US" altLang="en-US" sz="54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6258" name="Rectangle 5"/>
          <p:cNvSpPr/>
          <p:nvPr/>
        </p:nvSpPr>
        <p:spPr>
          <a:xfrm>
            <a:off x="1098550" y="2097088"/>
            <a:ext cx="3711575" cy="1938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作者对文学的定义是怎样的？</a:t>
            </a:r>
            <a:endParaRPr lang="zh-CN" altLang="zh-CN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18188" y="2465388"/>
            <a:ext cx="2781300" cy="4230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7044" name="文本框 2"/>
          <p:cNvSpPr txBox="1"/>
          <p:nvPr/>
        </p:nvSpPr>
        <p:spPr>
          <a:xfrm>
            <a:off x="238125" y="230188"/>
            <a:ext cx="8240713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800" b="1" dirty="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</a:rPr>
              <a:t>细读感悟</a:t>
            </a:r>
            <a:r>
              <a:rPr lang="en-US" altLang="zh-CN" sz="4800" b="1" dirty="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</a:rPr>
              <a:t>,</a:t>
            </a:r>
            <a:endParaRPr lang="en-US" altLang="zh-CN" sz="4800" b="1" dirty="0">
              <a:solidFill>
                <a:schemeClr val="tx2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/>
            <a:r>
              <a:rPr lang="zh-CN" altLang="en-US" sz="4800" b="1" dirty="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</a:rPr>
              <a:t>品味“无言之美”</a:t>
            </a:r>
            <a:endParaRPr lang="zh-CN" altLang="en-US" sz="4800" b="1" dirty="0">
              <a:solidFill>
                <a:schemeClr val="tx2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7725" y="4424363"/>
            <a:ext cx="3787775" cy="19383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所谓文学，</a:t>
            </a:r>
            <a:endParaRPr lang="en-US" altLang="zh-CN" sz="40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就是以言达意的</a:t>
            </a:r>
            <a:endParaRPr lang="en-US" altLang="zh-CN" sz="40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zh-CN" sz="4000" b="1" dirty="0">
                <a:latin typeface="黑体" panose="02010609060101010101" charset="-122"/>
                <a:ea typeface="黑体" panose="02010609060101010101" charset="-122"/>
              </a:rPr>
              <a:t>一种美术。</a:t>
            </a:r>
            <a:endParaRPr lang="zh-CN" altLang="en-US" sz="40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  <p:bldP spid="8704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6" name="Rectangle 5"/>
          <p:cNvSpPr/>
          <p:nvPr/>
        </p:nvSpPr>
        <p:spPr>
          <a:xfrm>
            <a:off x="614363" y="984250"/>
            <a:ext cx="8202612" cy="5262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en-US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2.</a:t>
            </a:r>
            <a:r>
              <a:rPr lang="zh-CN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作者在文中提到了一个尽善尽美的条件，作为以言达意的文学，能否满足这个条件？不能达到这个条件，文学还能达到美吗？</a:t>
            </a:r>
            <a:endParaRPr lang="zh-CN" altLang="zh-CN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71683" name="图片 2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4188" y="403225"/>
            <a:ext cx="1084262" cy="9477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9810" name="文本框 2"/>
          <p:cNvSpPr txBox="1"/>
          <p:nvPr/>
        </p:nvSpPr>
        <p:spPr>
          <a:xfrm>
            <a:off x="731838" y="269875"/>
            <a:ext cx="7972425" cy="6180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“文字语言固然不能全部传达情绪意旨”，因此难以满足“尽善尽美”的条件。但文学依然有“美”的境界，因为作者认为对于表达全部意旨，不仅是文学，“一切美术作品也都是这样，尽量表现，非唯不能，而也不必”，就算言语不能表现所有意旨也能达到美。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</p:bldLst>
  </p:timing>
</p:sld>
</file>

<file path=ppt/tags/tag1.xml><?xml version="1.0" encoding="utf-8"?>
<p:tagLst xmlns:p="http://schemas.openxmlformats.org/presentationml/2006/main">
  <p:tag name="KSO_WM_DOC_GUID" val="{22e7d9ed-55d5-405d-b786-29111cf5aefd}"/>
</p:tagLst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1245</Words>
  <Application>WPS 演示</Application>
  <PresentationFormat/>
  <Paragraphs>82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方正大黑_GBK</vt:lpstr>
      <vt:lpstr>黑体</vt:lpstr>
      <vt:lpstr>Calibri</vt:lpstr>
      <vt:lpstr>楷体</vt:lpstr>
      <vt:lpstr>微软雅黑</vt:lpstr>
      <vt:lpstr>Arial Unicode MS</vt:lpstr>
      <vt:lpstr>自定义设计方案</vt:lpstr>
      <vt:lpstr>1_自定义设计方案</vt:lpstr>
      <vt:lpstr>Office 主题​​</vt:lpstr>
      <vt:lpstr>1_Office 主题​​</vt:lpstr>
      <vt:lpstr>2_Office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xgq</cp:lastModifiedBy>
  <cp:revision>260</cp:revision>
  <dcterms:created xsi:type="dcterms:W3CDTF">2016-01-14T05:53:00Z</dcterms:created>
  <dcterms:modified xsi:type="dcterms:W3CDTF">2019-03-25T11:15:54Z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2052-11.1.0.8525</vt:lpwstr>
  </property>
</Properties>
</file>