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77" r:id="rId4"/>
    <p:sldId id="295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8" r:id="rId18"/>
    <p:sldId id="271" r:id="rId19"/>
    <p:sldId id="272" r:id="rId20"/>
    <p:sldId id="276" r:id="rId21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amond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GIF"/><Relationship Id="rId3" Type="http://schemas.openxmlformats.org/officeDocument/2006/relationships/image" Target="../media/image5.png"/><Relationship Id="rId2" Type="http://schemas.microsoft.com/office/2007/relationships/media" Target="file:///C:\Users\Administrator\Desktop\9&#21335;&#20065;&#23376;&#20140;&#21475;&#21271;&#22266;&#20141;&#24576;&#21476;&#35838;&#20214;\&#21335;&#20065;&#23376;.mp3" TargetMode="External"/><Relationship Id="rId1" Type="http://schemas.openxmlformats.org/officeDocument/2006/relationships/audio" Target="file:///C:\Users\Administrator\Desktop\9&#21335;&#20065;&#23376;&#20140;&#21475;&#21271;&#22266;&#20141;&#24576;&#21476;&#35838;&#20214;\&#21335;&#20065;&#23376;.mp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标题 307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写作背景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2050" name="文本占位符 3074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5360988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/>
              <a:t>          </a:t>
            </a:r>
            <a:r>
              <a:rPr lang="zh-CN" altLang="en-US" sz="4000" b="1" dirty="0"/>
              <a:t>作者在公元</a:t>
            </a:r>
            <a:r>
              <a:rPr lang="en-US" altLang="zh-CN" sz="4000" b="1" dirty="0"/>
              <a:t>1203</a:t>
            </a:r>
            <a:r>
              <a:rPr lang="zh-CN" altLang="en-US" sz="4000" b="1" dirty="0"/>
              <a:t>年（宋宁宗嘉泰三年）六月被起用为绍兴知府兼浙东安抚使后不久，即第二年的阳春三月，改派到镇江去做知府。镇江，在历史上曾是英雄用武和建功立业之地，此时成了与金人对垒的第二道防线。每当他登临京口（即镇江）北固亭时，触景生情，不胜感慨系之。这首词就是他在这一背景下写成的。 </a:t>
            </a:r>
            <a:endParaRPr lang="zh-CN" altLang="en-US" sz="4000" b="1" dirty="0"/>
          </a:p>
          <a:p>
            <a:endParaRPr lang="zh-CN" altLang="en-US" sz="4000" dirty="0"/>
          </a:p>
        </p:txBody>
      </p:sp>
      <p:pic>
        <p:nvPicPr>
          <p:cNvPr id="2051" name="图片 3075" descr="t01cd3713349b2cbc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3963" cy="1368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标题 1024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1266" name="文本占位符 1024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</a:t>
            </a:r>
            <a:r>
              <a:rPr lang="zh-CN" altLang="en-US" sz="4400" b="1" dirty="0"/>
              <a:t>想着当年孙权在青年时代，已带领了千军万马，他能占据东南，坚持抗战，没有向敌人低头和屈服过。天下英雄谁是孙权的敌手呢？只有曹操和刘备而已。这样也就难怪曹操会说：“生子当如孙仲谋”了。</a:t>
            </a:r>
            <a:endParaRPr lang="zh-CN" altLang="en-US" sz="4400" b="1" dirty="0"/>
          </a:p>
          <a:p>
            <a:endParaRPr lang="zh-CN" altLang="en-US" sz="3600" dirty="0"/>
          </a:p>
        </p:txBody>
      </p:sp>
      <p:pic>
        <p:nvPicPr>
          <p:cNvPr id="11267" name="图片 10243" descr="t01c6b3e15f38f052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1126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分析结构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2290" name="文本占位符 11266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594995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</a:t>
            </a:r>
            <a:r>
              <a:rPr lang="zh-CN" altLang="en-US" sz="4400" b="1" dirty="0">
                <a:solidFill>
                  <a:srgbClr val="FF0000"/>
                </a:solidFill>
              </a:rPr>
              <a:t>上片：</a:t>
            </a:r>
            <a:r>
              <a:rPr lang="zh-CN" altLang="en-US" sz="4400" b="1" dirty="0"/>
              <a:t>作者对景抒怀，凭吊千古兴亡，更加引起对沦陷区国土的怀念。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</a:t>
            </a:r>
            <a:r>
              <a:rPr lang="zh-CN" altLang="en-US" sz="4400" b="1" dirty="0">
                <a:solidFill>
                  <a:srgbClr val="FF0000"/>
                </a:solidFill>
              </a:rPr>
              <a:t>下片：</a:t>
            </a:r>
            <a:r>
              <a:rPr lang="zh-CN" altLang="en-US" sz="4400" b="1" dirty="0"/>
              <a:t>通过对三国时期重要政治人物孙权的赞扬和肯定，表现出辛弃疾收复中原，统一中国的强烈愿望。 　 </a:t>
            </a:r>
            <a:endParaRPr lang="zh-CN" altLang="en-US" sz="4400" b="1" dirty="0"/>
          </a:p>
        </p:txBody>
      </p:sp>
      <p:pic>
        <p:nvPicPr>
          <p:cNvPr id="12291" name="图片 11267" descr="t01098b10e640ad3b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1050" y="5489575"/>
            <a:ext cx="7092950" cy="1368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228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课堂练习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3314" name="文本占位符 12290"/>
          <p:cNvSpPr>
            <a:spLocks noGrp="1"/>
          </p:cNvSpPr>
          <p:nvPr>
            <p:ph idx="1"/>
          </p:nvPr>
        </p:nvSpPr>
        <p:spPr>
          <a:xfrm>
            <a:off x="0" y="620713"/>
            <a:ext cx="9144000" cy="6237287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/>
              <a:t>         </a:t>
            </a:r>
            <a:r>
              <a:rPr lang="en-US" altLang="zh-CN" sz="4400" b="1" dirty="0"/>
              <a:t>1</a:t>
            </a:r>
            <a:r>
              <a:rPr lang="zh-CN" altLang="en-US" sz="4400" b="1" dirty="0"/>
              <a:t>、本词选自</a:t>
            </a:r>
            <a:r>
              <a:rPr lang="en-US" altLang="zh-CN" sz="4400" b="1" dirty="0"/>
              <a:t>《</a:t>
            </a:r>
            <a:r>
              <a:rPr lang="zh-CN" altLang="en-US" sz="4400" b="1" dirty="0"/>
              <a:t>稼轩长短句</a:t>
            </a:r>
            <a:r>
              <a:rPr lang="en-US" altLang="zh-CN" sz="4400" b="1" dirty="0"/>
              <a:t>》</a:t>
            </a:r>
            <a:r>
              <a:rPr lang="zh-CN" altLang="en-US" sz="4400" b="1" dirty="0"/>
              <a:t>，“南乡子”是</a:t>
            </a:r>
            <a:r>
              <a:rPr lang="en-US" altLang="zh-CN" sz="4400" b="1" u="sng" dirty="0"/>
              <a:t>    </a:t>
            </a:r>
            <a:r>
              <a:rPr lang="zh-CN" altLang="en-US" sz="4400" b="1" dirty="0"/>
              <a:t>，“登京口北固亭有怀”是</a:t>
            </a:r>
            <a:r>
              <a:rPr lang="en-US" altLang="zh-CN" sz="4400" b="1" u="sng" dirty="0"/>
              <a:t>    </a:t>
            </a:r>
            <a:r>
              <a:rPr lang="zh-CN" altLang="en-US" sz="4400" b="1" dirty="0"/>
              <a:t>。</a:t>
            </a:r>
            <a:endParaRPr lang="zh-CN" altLang="en-US" sz="4400" b="1" dirty="0"/>
          </a:p>
        </p:txBody>
      </p:sp>
      <p:sp>
        <p:nvSpPr>
          <p:cNvPr id="13315" name="矩形 12291"/>
          <p:cNvSpPr/>
          <p:nvPr/>
        </p:nvSpPr>
        <p:spPr>
          <a:xfrm>
            <a:off x="0" y="3190875"/>
            <a:ext cx="9144000" cy="19208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        2.“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不尽长江滚滚流”借用杜甫</a:t>
            </a: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登高</a:t>
            </a: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诗句：“无边落木萧萧下，不尽长江滚滚来。”的意思，感慨什么？</a:t>
            </a:r>
            <a:endParaRPr lang="zh-CN" altLang="en-US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0" y="5229225"/>
            <a:ext cx="9144000" cy="1431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千古兴亡无尽无休，一如江水滚滚东流。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文本框 12293"/>
          <p:cNvSpPr txBox="1"/>
          <p:nvPr/>
        </p:nvSpPr>
        <p:spPr>
          <a:xfrm>
            <a:off x="3203575" y="2205038"/>
            <a:ext cx="1944688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词牌名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文本框 12294"/>
          <p:cNvSpPr txBox="1"/>
          <p:nvPr/>
        </p:nvSpPr>
        <p:spPr>
          <a:xfrm>
            <a:off x="6732588" y="2133600"/>
            <a:ext cx="2087562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题目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19" name="图片 12295" descr="t01a0e476fbf64dfd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187450" cy="1196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1331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3315" name="内容占位符 1331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dirty="0"/>
              <a:t>             </a:t>
            </a:r>
            <a:r>
              <a:rPr lang="en-US" altLang="zh-CN" sz="4400" b="1" dirty="0"/>
              <a:t>3</a:t>
            </a:r>
            <a:r>
              <a:rPr lang="zh-CN" altLang="en-US" sz="4400" b="1" dirty="0"/>
              <a:t>、表达该诗主旨的诗句是哪几句？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</a:t>
            </a:r>
            <a:r>
              <a:rPr lang="zh-CN" altLang="en-US" sz="4400" b="1" dirty="0">
                <a:solidFill>
                  <a:srgbClr val="FF0000"/>
                </a:solidFill>
              </a:rPr>
              <a:t>天下英雄谁敌手？曹刘。生子当如孙仲谋。</a:t>
            </a:r>
            <a:endParaRPr lang="zh-CN" altLang="en-US" sz="4400" dirty="0"/>
          </a:p>
        </p:txBody>
      </p:sp>
      <p:pic>
        <p:nvPicPr>
          <p:cNvPr id="14339" name="图片 13315" descr="t01dd4c6d80aca589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3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charRg st="30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433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5362" name="文本占位符 14338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/>
              <a:t>             </a:t>
            </a:r>
            <a:r>
              <a:rPr lang="en-US" altLang="zh-CN" sz="4400" b="1" dirty="0"/>
              <a:t>4</a:t>
            </a:r>
            <a:r>
              <a:rPr lang="zh-CN" altLang="en-US" sz="4400" b="1" dirty="0"/>
              <a:t>、本词表达诗人怎样的</a:t>
            </a:r>
            <a:r>
              <a:rPr lang="zh-CN" altLang="en-US" sz="4400" b="1" dirty="0">
                <a:solidFill>
                  <a:srgbClr val="FF0000"/>
                </a:solidFill>
              </a:rPr>
              <a:t>思想感情</a:t>
            </a:r>
            <a:r>
              <a:rPr lang="zh-CN" altLang="en-US" sz="4400" b="1" dirty="0"/>
              <a:t>？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</a:t>
            </a:r>
            <a:r>
              <a:rPr lang="zh-CN" altLang="en-US" sz="4400" b="1" dirty="0">
                <a:solidFill>
                  <a:srgbClr val="FF0000"/>
                </a:solidFill>
              </a:rPr>
              <a:t>本词表达诗人对被金兵占领的广大中原地区的怀念，并希望能有像孙权那样有才有略的人来领导抗金斗争，收复失地统一中国的思想感情。</a:t>
            </a:r>
            <a:r>
              <a:rPr lang="zh-CN" altLang="en-US" sz="4400" dirty="0">
                <a:solidFill>
                  <a:srgbClr val="FF0000"/>
                </a:solidFill>
              </a:rPr>
              <a:t> </a:t>
            </a:r>
            <a:endParaRPr lang="zh-CN" altLang="en-US" sz="4400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4400" dirty="0">
              <a:solidFill>
                <a:srgbClr val="FF0000"/>
              </a:solidFill>
            </a:endParaRPr>
          </a:p>
        </p:txBody>
      </p:sp>
      <p:pic>
        <p:nvPicPr>
          <p:cNvPr id="15363" name="图片 14339" descr="t01f647d906059fcdc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084763"/>
            <a:ext cx="9144000" cy="1773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536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6386" name="文本占位符 1536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 5</a:t>
            </a:r>
            <a:r>
              <a:rPr lang="zh-CN" altLang="en-US" sz="4400" b="1" dirty="0"/>
              <a:t>、本词塑造了一个怎样的人物形象？词人借这一人物形象表达了怎样的思想感情？ 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        </a:t>
            </a:r>
            <a:r>
              <a:rPr lang="en-US" altLang="zh-CN" sz="4400" b="1" dirty="0">
                <a:solidFill>
                  <a:srgbClr val="FF0000"/>
                </a:solidFill>
              </a:rPr>
              <a:t>⑴</a:t>
            </a:r>
            <a:r>
              <a:rPr lang="zh-CN" altLang="en-US" sz="4400" b="1" dirty="0">
                <a:solidFill>
                  <a:srgbClr val="FF0000"/>
                </a:solidFill>
              </a:rPr>
              <a:t>塑造了一个统帅千军万马，雄踞东南一方，奋发自强，战斗不息的青年英雄孙权形象。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400" b="1" dirty="0">
                <a:solidFill>
                  <a:srgbClr val="FF0000"/>
                </a:solidFill>
              </a:rPr>
              <a:t>          </a:t>
            </a:r>
            <a:r>
              <a:rPr lang="en-US" altLang="zh-CN" sz="4400" b="1" dirty="0"/>
              <a:t>⑵</a:t>
            </a:r>
            <a:r>
              <a:rPr lang="zh-CN" altLang="en-US" sz="4400" b="1" dirty="0"/>
              <a:t>词人热情歌颂孙权的不畏强敌，坚决抵抗，正是反衬当朝文武的庸碌无能，怯懦苟安。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endParaRPr lang="zh-CN" altLang="en-US" sz="4400" b="1" dirty="0">
              <a:solidFill>
                <a:srgbClr val="FF0000"/>
              </a:solidFill>
            </a:endParaRPr>
          </a:p>
        </p:txBody>
      </p:sp>
      <p:pic>
        <p:nvPicPr>
          <p:cNvPr id="16387" name="图片 15363" descr="t0162b6a6dfe85211d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2588" y="5876925"/>
            <a:ext cx="2411412" cy="981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2457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名句赏析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7410" name="文本占位符 24578"/>
          <p:cNvSpPr>
            <a:spLocks noGrp="1"/>
          </p:cNvSpPr>
          <p:nvPr>
            <p:ph idx="1"/>
          </p:nvPr>
        </p:nvSpPr>
        <p:spPr>
          <a:xfrm>
            <a:off x="0" y="836613"/>
            <a:ext cx="9144000" cy="6021387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/>
              <a:t>          </a:t>
            </a:r>
            <a:r>
              <a:rPr lang="en-US" altLang="zh-CN" sz="4000" b="1" dirty="0">
                <a:solidFill>
                  <a:srgbClr val="FF0000"/>
                </a:solidFill>
              </a:rPr>
              <a:t>“</a:t>
            </a:r>
            <a:r>
              <a:rPr lang="zh-CN" altLang="en-US" sz="4000" b="1" dirty="0">
                <a:solidFill>
                  <a:srgbClr val="FF0000"/>
                </a:solidFill>
              </a:rPr>
              <a:t>天下英雄谁敌手？曹刘。</a:t>
            </a:r>
            <a:r>
              <a:rPr lang="zh-CN" altLang="x-none" sz="4000" b="1" dirty="0">
                <a:solidFill>
                  <a:srgbClr val="FF0000"/>
                </a:solidFill>
              </a:rPr>
              <a:t> 生子当如孙仲谋</a:t>
            </a:r>
            <a:r>
              <a:rPr lang="zh-CN" altLang="en-US" sz="4000" b="1" dirty="0">
                <a:solidFill>
                  <a:srgbClr val="FF0000"/>
                </a:solidFill>
              </a:rPr>
              <a:t>。” </a:t>
            </a:r>
            <a:r>
              <a:rPr lang="zh-CN" altLang="en-US" sz="4000" b="1" dirty="0"/>
              <a:t>词人把孙权作为三国时代第一流叱咤风云的英雄来颂扬，其所以如此用笔，实借凭吊千古英雄之名，慨叹当今南宋无大智大勇之人执掌乾坤也！，“生子当如孙仲谋”这句话，本是曹操的语言，而由辛弃疾口中说出，却是代表了南宋人民要求奋发图强的时代的呼声。 </a:t>
            </a:r>
            <a:endParaRPr lang="zh-CN" altLang="en-US" sz="4000" b="1" dirty="0"/>
          </a:p>
        </p:txBody>
      </p:sp>
      <p:pic>
        <p:nvPicPr>
          <p:cNvPr id="17411" name="图片 24579" descr="t01d8040a4dacd0f25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03350" cy="1152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740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小结</a:t>
            </a:r>
            <a:r>
              <a:rPr lang="zh-CN" altLang="en-US" sz="4000" dirty="0"/>
              <a:t> </a:t>
            </a:r>
            <a:endParaRPr lang="zh-CN" altLang="en-US" sz="4000" dirty="0"/>
          </a:p>
        </p:txBody>
      </p:sp>
      <p:sp>
        <p:nvSpPr>
          <p:cNvPr id="18434" name="文本占位符 17410"/>
          <p:cNvSpPr>
            <a:spLocks noGrp="1"/>
          </p:cNvSpPr>
          <p:nvPr>
            <p:ph idx="1"/>
          </p:nvPr>
        </p:nvSpPr>
        <p:spPr>
          <a:xfrm>
            <a:off x="0" y="620713"/>
            <a:ext cx="9144000" cy="6237287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《</a:t>
            </a:r>
            <a:r>
              <a:rPr lang="zh-CN" altLang="en-US" sz="4400" b="1" dirty="0"/>
              <a:t>南乡子</a:t>
            </a:r>
            <a:r>
              <a:rPr lang="en-US" altLang="zh-CN" sz="4400" b="1" dirty="0"/>
              <a:t>·</a:t>
            </a:r>
            <a:r>
              <a:rPr lang="zh-CN" altLang="en-US" sz="4400" b="1" dirty="0"/>
              <a:t>登京口北固亭有怀</a:t>
            </a:r>
            <a:r>
              <a:rPr lang="en-US" altLang="zh-CN" sz="4400" b="1" dirty="0"/>
              <a:t>》</a:t>
            </a:r>
            <a:r>
              <a:rPr lang="zh-CN" altLang="en-US" sz="4400" b="1" dirty="0"/>
              <a:t>是宋代大词人辛弃疾的作品。此词通过对古代英雄人物的歌颂，表达了作者渴望像古代英雄人物那样金戈铁马，收拾旧山河，为国效力的壮烈情怀，饱含着浓浓的爱国思想，但也流露出作者报国无门的无限感慨，蕴含着对苟且偷安、毫无振作的南宋朝廷的愤懑之情。</a:t>
            </a:r>
            <a:endParaRPr lang="zh-CN" altLang="en-US" sz="4400" b="1" dirty="0"/>
          </a:p>
        </p:txBody>
      </p:sp>
    </p:spTree>
  </p:cSld>
  <p:clrMapOvr>
    <a:masterClrMapping/>
  </p:clrMapOvr>
  <p:transition spd="med">
    <p:diamond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标题 1843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9458" name="文本占位符 1843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</a:t>
            </a:r>
            <a:r>
              <a:rPr lang="zh-CN" altLang="en-US" sz="4400" b="1" dirty="0"/>
              <a:t>全词写景、抒情、议论密切结合；融化古人语言入词，活用典故成语；通篇三问三答，层次分明，互相呼应；即景抒情，借古讽今；风格明快，气魄阔大，情调乐观昂扬。</a:t>
            </a:r>
            <a:endParaRPr lang="zh-CN" altLang="en-US" sz="4400" b="1" dirty="0"/>
          </a:p>
          <a:p>
            <a:endParaRPr lang="zh-CN" altLang="en-US" sz="4400" b="1" dirty="0"/>
          </a:p>
        </p:txBody>
      </p:sp>
      <p:pic>
        <p:nvPicPr>
          <p:cNvPr id="19459" name="图片 18435" descr="t010b5fd3d1ec046e0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292600"/>
            <a:ext cx="9144000" cy="2565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标题 2252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主题思想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20482" name="文本占位符 22530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594995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 </a:t>
            </a:r>
            <a:r>
              <a:rPr lang="zh-CN" altLang="en-US" sz="4400" b="1" dirty="0"/>
              <a:t>作者通过对古代英雄人物的歌颂，讽刺南宋统治者在金兵的侵略面前不敢抵抗、昏庸无能。全词饱含着爱国、卫国的强烈感情。</a:t>
            </a:r>
            <a:endParaRPr lang="zh-CN" altLang="en-US" sz="6000" b="1" dirty="0"/>
          </a:p>
        </p:txBody>
      </p:sp>
      <p:pic>
        <p:nvPicPr>
          <p:cNvPr id="20483" name="图片 22533" descr="t010667676df2b24b6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005263"/>
            <a:ext cx="9144000" cy="2852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23553" descr="Water lili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916113"/>
            <a:ext cx="9144000" cy="4941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标题 23554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205038"/>
          </a:xfrm>
          <a:ln/>
        </p:spPr>
        <p:txBody>
          <a:bodyPr anchor="ctr"/>
          <a:p>
            <a:pPr defTabSz="914400">
              <a:buClrTx/>
              <a:buSzTx/>
              <a:buFontTx/>
            </a:pPr>
            <a:r>
              <a:rPr lang="zh-CN" altLang="en-US" sz="4000" b="1" kern="1200" baseline="0" dirty="0">
                <a:latin typeface="宋体" panose="02010600030101010101" pitchFamily="2" charset="-122"/>
                <a:ea typeface="+mj-ea"/>
                <a:cs typeface="+mj-cs"/>
              </a:rPr>
              <a:t>南乡子</a:t>
            </a:r>
            <a:r>
              <a:rPr lang="en-US" altLang="zh-CN" sz="4000" b="1" kern="1200" baseline="0" dirty="0">
                <a:latin typeface="宋体" panose="02010600030101010101" pitchFamily="2" charset="-122"/>
                <a:ea typeface="+mj-ea"/>
                <a:cs typeface="+mj-cs"/>
              </a:rPr>
              <a:t>.</a:t>
            </a:r>
            <a:r>
              <a:rPr lang="zh-CN" altLang="en-US" sz="4000" b="1" kern="1200" baseline="0" dirty="0">
                <a:latin typeface="宋体" panose="02010600030101010101" pitchFamily="2" charset="-122"/>
                <a:ea typeface="+mj-ea"/>
                <a:cs typeface="+mj-cs"/>
              </a:rPr>
              <a:t>登京口北固亭怀古</a:t>
            </a:r>
            <a:br>
              <a:rPr lang="zh-CN" altLang="en-US" sz="4000" b="1" kern="1200" baseline="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</a:br>
            <a:r>
              <a:rPr lang="zh-CN" altLang="en-US" sz="4000" b="1" kern="1200" baseline="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辛弃疾</a:t>
            </a:r>
            <a:br>
              <a:rPr lang="zh-CN" altLang="en-US" sz="4000" b="1" kern="1200" baseline="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</a:br>
            <a:endParaRPr lang="zh-CN" altLang="en-US" sz="4000" b="1" kern="1200" baseline="0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  <a:cs typeface="+mj-cs"/>
            </a:endParaRPr>
          </a:p>
        </p:txBody>
      </p:sp>
    </p:spTree>
  </p:cSld>
  <p:clrMapOvr>
    <a:masterClrMapping/>
  </p:clrMapOvr>
  <p:transition spd="med"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1"/>
          <p:cNvSpPr>
            <a:spLocks noGrp="1"/>
          </p:cNvSpPr>
          <p:nvPr>
            <p:ph type="title"/>
          </p:nvPr>
        </p:nvSpPr>
        <p:spPr>
          <a:xfrm>
            <a:off x="457200" y="-12700"/>
            <a:ext cx="8229600" cy="579438"/>
          </a:xfrm>
          <a:ln/>
        </p:spPr>
        <p:txBody>
          <a:bodyPr anchor="ctr"/>
          <a:p>
            <a:r>
              <a:rPr lang="zh-CN" altLang="en-US" sz="4000" b="1">
                <a:solidFill>
                  <a:srgbClr val="FF0000"/>
                </a:solidFill>
              </a:rPr>
              <a:t>学习目标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4098" name="内容占位符 2"/>
          <p:cNvSpPr>
            <a:spLocks noGrp="1"/>
          </p:cNvSpPr>
          <p:nvPr>
            <p:ph idx="1"/>
          </p:nvPr>
        </p:nvSpPr>
        <p:spPr>
          <a:xfrm>
            <a:off x="-12700" y="568325"/>
            <a:ext cx="9144000" cy="6318250"/>
          </a:xfrm>
        </p:spPr>
        <p:txBody>
          <a:bodyPr anchor="t"/>
          <a:p>
            <a:pPr fontAlgn="base">
              <a:buNone/>
            </a:pPr>
            <a:r>
              <a:rPr lang="en-US" altLang="zh-CN" b="1" strike="noStrike" noProof="1" dirty="0">
                <a:sym typeface="+mn-ea"/>
              </a:rPr>
              <a:t>     </a:t>
            </a:r>
            <a:r>
              <a:rPr lang="en-US" altLang="zh-CN" sz="4000" b="1" strike="noStrike" noProof="1" dirty="0">
                <a:sym typeface="+mn-ea"/>
              </a:rPr>
              <a:t>  1</a:t>
            </a:r>
            <a:r>
              <a:rPr lang="zh-CN" altLang="en-US" sz="4000" b="1" strike="noStrike" noProof="1" dirty="0">
                <a:sym typeface="+mn-ea"/>
              </a:rPr>
              <a:t>、复习有关辛弃疾的文学常识；</a:t>
            </a:r>
            <a:endParaRPr lang="zh-CN" altLang="en-US" sz="4000" b="1" strike="noStrike" noProof="1" dirty="0">
              <a:sym typeface="+mn-ea"/>
            </a:endParaRPr>
          </a:p>
          <a:p>
            <a:pPr fontAlgn="base">
              <a:buNone/>
            </a:pPr>
            <a:r>
              <a:rPr lang="zh-CN" altLang="en-US" sz="4000" b="1" strike="noStrike" noProof="1" dirty="0">
                <a:sym typeface="+mn-ea"/>
              </a:rPr>
              <a:t>      </a:t>
            </a:r>
            <a:r>
              <a:rPr lang="en-US" altLang="zh-CN" sz="4000" b="1" strike="noStrike" noProof="1" dirty="0">
                <a:sym typeface="+mn-ea"/>
              </a:rPr>
              <a:t>2</a:t>
            </a:r>
            <a:r>
              <a:rPr lang="zh-CN" altLang="en-US" sz="4000" b="1" strike="noStrike" noProof="1" dirty="0">
                <a:sym typeface="+mn-ea"/>
              </a:rPr>
              <a:t>、积累文言词汇；</a:t>
            </a:r>
            <a:endParaRPr lang="zh-CN" altLang="en-US" sz="4000" b="1" strike="noStrike" noProof="1" dirty="0">
              <a:sym typeface="+mn-ea"/>
            </a:endParaRPr>
          </a:p>
          <a:p>
            <a:pPr fontAlgn="base">
              <a:buNone/>
            </a:pPr>
            <a:r>
              <a:rPr lang="zh-CN" altLang="en-US" sz="4000" b="1" strike="noStrike" noProof="1" dirty="0">
                <a:sym typeface="+mn-ea"/>
              </a:rPr>
              <a:t>      </a:t>
            </a:r>
            <a:r>
              <a:rPr lang="en-US" altLang="zh-CN" sz="4000" b="1" strike="noStrike" noProof="1" dirty="0">
                <a:sym typeface="+mn-ea"/>
              </a:rPr>
              <a:t>3</a:t>
            </a:r>
            <a:r>
              <a:rPr lang="zh-CN" altLang="en-US" sz="4000" b="1" strike="noStrike" noProof="1" dirty="0">
                <a:sym typeface="+mn-ea"/>
              </a:rPr>
              <a:t>、结合背景，体会全词的思想感情；</a:t>
            </a:r>
            <a:endParaRPr lang="zh-CN" altLang="en-US" sz="4000" b="1" strike="noStrike" noProof="1" dirty="0">
              <a:sym typeface="+mn-ea"/>
            </a:endParaRPr>
          </a:p>
          <a:p>
            <a:pPr fontAlgn="base">
              <a:buNone/>
            </a:pPr>
            <a:r>
              <a:rPr lang="zh-CN" altLang="en-US" sz="4000" b="1" strike="noStrike" noProof="1" dirty="0">
                <a:sym typeface="+mn-ea"/>
              </a:rPr>
              <a:t>      </a:t>
            </a:r>
            <a:r>
              <a:rPr lang="en-US" altLang="zh-CN" sz="4000" b="1" strike="noStrike" noProof="1" dirty="0">
                <a:sym typeface="+mn-ea"/>
              </a:rPr>
              <a:t>4</a:t>
            </a:r>
            <a:r>
              <a:rPr lang="zh-CN" altLang="en-US" sz="4000" b="1" strike="noStrike" noProof="1" dirty="0">
                <a:sym typeface="+mn-ea"/>
              </a:rPr>
              <a:t>、学习作者热爱祖国的强烈的思想感情；</a:t>
            </a:r>
            <a:endParaRPr lang="zh-CN" altLang="en-US" sz="4000" b="1" strike="noStrike" noProof="1" dirty="0">
              <a:sym typeface="+mn-ea"/>
            </a:endParaRPr>
          </a:p>
          <a:p>
            <a:pPr fontAlgn="base">
              <a:buNone/>
            </a:pPr>
            <a:r>
              <a:rPr lang="zh-CN" altLang="en-US" sz="4000" b="1" strike="noStrike" noProof="1" dirty="0">
                <a:sym typeface="+mn-ea"/>
              </a:rPr>
              <a:t>      </a:t>
            </a:r>
            <a:r>
              <a:rPr lang="en-US" altLang="zh-CN" sz="4000" b="1" strike="noStrike" noProof="1" dirty="0">
                <a:sym typeface="+mn-ea"/>
              </a:rPr>
              <a:t>5</a:t>
            </a:r>
            <a:r>
              <a:rPr lang="zh-CN" altLang="en-US" sz="4000" b="1" strike="noStrike" noProof="1" dirty="0">
                <a:sym typeface="+mn-ea"/>
              </a:rPr>
              <a:t>、背诵并默写本词。</a:t>
            </a:r>
            <a:endParaRPr lang="zh-CN" altLang="en-US" sz="4000" b="1" strike="noStrike" noProof="1" dirty="0">
              <a:sym typeface="+mn-ea"/>
            </a:endParaRPr>
          </a:p>
          <a:p>
            <a:pPr marL="0" indent="0" fontAlgn="base">
              <a:buNone/>
            </a:pPr>
            <a:endParaRPr lang="zh-CN" altLang="en-US" sz="4000" b="1" strike="noStrike" noProof="1" dirty="0">
              <a:sym typeface="+mn-ea"/>
            </a:endParaRPr>
          </a:p>
        </p:txBody>
      </p:sp>
      <p:pic>
        <p:nvPicPr>
          <p:cNvPr id="4099" name="图片 34832" descr="t011b387393ee93c7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700" y="4970463"/>
            <a:ext cx="9144000" cy="1916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标题 4097"/>
          <p:cNvSpPr>
            <a:spLocks noGrp="1"/>
          </p:cNvSpPr>
          <p:nvPr>
            <p:ph type="title"/>
          </p:nvPr>
        </p:nvSpPr>
        <p:spPr>
          <a:xfrm>
            <a:off x="0" y="0"/>
            <a:ext cx="2916238" cy="836613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作者简介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pic>
        <p:nvPicPr>
          <p:cNvPr id="5122" name="文本占位符 4099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836613"/>
            <a:ext cx="2268538" cy="6021387"/>
          </a:xfrm>
          <a:ln/>
        </p:spPr>
      </p:pic>
      <p:sp>
        <p:nvSpPr>
          <p:cNvPr id="5123" name="文本框 4100"/>
          <p:cNvSpPr txBox="1"/>
          <p:nvPr/>
        </p:nvSpPr>
        <p:spPr>
          <a:xfrm>
            <a:off x="2484438" y="0"/>
            <a:ext cx="6659562" cy="6600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辛弃疾（</a:t>
            </a: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1140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1207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）字幼安，号“稼轩居士，南宋爱国词人、军事家和政治家。他的作品主要抒写恢复国家统一的爱国热情，倾诉壮志难酬的悲愤，对南宋统治者屈辱投降的不满。风格豪放</a:t>
            </a: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热情洋溢，慷慨悲壮，笔力雄厚，与苏轼并称为“苏辛”。作品有</a:t>
            </a: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稼轩长短句</a:t>
            </a: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等。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标题 51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9275"/>
          </a:xfrm>
          <a:ln/>
        </p:spPr>
        <p:txBody>
          <a:bodyPr anchor="ctr"/>
          <a:p>
            <a:r>
              <a:rPr lang="zh-CN" altLang="en-US" sz="3600" b="1" dirty="0">
                <a:solidFill>
                  <a:srgbClr val="FF0000"/>
                </a:solidFill>
              </a:rPr>
              <a:t>朗读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6146" name="文本占位符 5122"/>
          <p:cNvSpPr>
            <a:spLocks noGrp="1"/>
          </p:cNvSpPr>
          <p:nvPr>
            <p:ph idx="1"/>
          </p:nvPr>
        </p:nvSpPr>
        <p:spPr>
          <a:xfrm>
            <a:off x="0" y="549275"/>
            <a:ext cx="9144000" cy="6308725"/>
          </a:xfrm>
          <a:ln/>
        </p:spPr>
        <p:txBody>
          <a:bodyPr anchor="t"/>
          <a:p>
            <a:pPr>
              <a:lnSpc>
                <a:spcPct val="90000"/>
              </a:lnSpc>
              <a:buNone/>
            </a:pPr>
            <a:r>
              <a:rPr lang="en-US" altLang="zh-CN" sz="4400" b="1" dirty="0"/>
              <a:t>      </a:t>
            </a:r>
            <a:r>
              <a:rPr lang="zh-CN" altLang="en-US" sz="4400" b="1" dirty="0"/>
              <a:t>南乡子</a:t>
            </a:r>
            <a:r>
              <a:rPr lang="en-US" altLang="zh-CN" sz="4400" b="1" dirty="0"/>
              <a:t>·</a:t>
            </a:r>
            <a:r>
              <a:rPr lang="zh-CN" altLang="en-US" sz="4400" b="1" dirty="0"/>
              <a:t>登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京口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北固亭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有怀</a:t>
            </a:r>
            <a:endParaRPr lang="zh-CN" altLang="en-US" sz="44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400" b="1" dirty="0"/>
              <a:t>                  辛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弃疾</a:t>
            </a:r>
            <a:endParaRPr lang="zh-CN" altLang="en-US" sz="44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000" b="1" dirty="0"/>
              <a:t>          </a:t>
            </a:r>
            <a:r>
              <a:rPr lang="zh-CN" altLang="en-US" sz="4400" b="1" dirty="0"/>
              <a:t>何处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望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神州？满眼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风光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北固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楼。千古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兴亡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多少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事？悠悠，不尽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长江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滚滚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流。</a:t>
            </a:r>
            <a:endParaRPr lang="zh-CN" altLang="en-US" sz="4400" b="1" dirty="0"/>
          </a:p>
          <a:p>
            <a:pPr>
              <a:lnSpc>
                <a:spcPct val="90000"/>
              </a:lnSpc>
              <a:buNone/>
            </a:pPr>
            <a:endParaRPr lang="zh-CN" altLang="en-US" sz="4400" b="1" dirty="0"/>
          </a:p>
          <a:p>
            <a:pPr>
              <a:lnSpc>
                <a:spcPct val="90000"/>
              </a:lnSpc>
              <a:buNone/>
            </a:pPr>
            <a:r>
              <a:rPr lang="zh-CN" altLang="en-US" sz="4400" b="1" dirty="0"/>
              <a:t>          年少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万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兜鍪，坐断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东南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战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未休。天下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英雄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谁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敌手？曹刘，生子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当如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孙</a:t>
            </a:r>
            <a:r>
              <a:rPr lang="en-US" altLang="zh-CN" sz="4400" b="1" dirty="0">
                <a:solidFill>
                  <a:srgbClr val="FF0000"/>
                </a:solidFill>
              </a:rPr>
              <a:t>/</a:t>
            </a:r>
            <a:r>
              <a:rPr lang="zh-CN" altLang="en-US" sz="4400" b="1" dirty="0"/>
              <a:t>仲谋。</a:t>
            </a:r>
            <a:endParaRPr lang="zh-CN" altLang="en-US" sz="4400" b="1" dirty="0"/>
          </a:p>
        </p:txBody>
      </p:sp>
      <p:pic>
        <p:nvPicPr>
          <p:cNvPr id="5125" name="南乡子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8313" y="1268413"/>
            <a:ext cx="790575" cy="1223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图片 5125" descr="t016567fd458b9521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33825"/>
            <a:ext cx="9144000" cy="720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390" fill="hold"/>
                                        <p:tgtEl>
                                          <p:spTgt spid="51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614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重点字词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7170" name="文本占位符 6146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6165850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>
                <a:solidFill>
                  <a:srgbClr val="FF0000"/>
                </a:solidFill>
              </a:rPr>
              <a:t> </a:t>
            </a:r>
            <a:r>
              <a:rPr lang="zh-CN" altLang="en-US" sz="4400" b="1" dirty="0"/>
              <a:t>【</a:t>
            </a:r>
            <a:r>
              <a:rPr lang="en-US" altLang="zh-CN" sz="4400" b="1" dirty="0"/>
              <a:t>1</a:t>
            </a:r>
            <a:r>
              <a:rPr lang="zh-CN" altLang="en-US" sz="4400" b="1" dirty="0"/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南乡子：</a:t>
            </a:r>
            <a:r>
              <a:rPr lang="zh-CN" altLang="en-US" sz="4400" b="1" dirty="0"/>
              <a:t>词牌名。 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【</a:t>
            </a:r>
            <a:r>
              <a:rPr lang="en-US" altLang="zh-CN" sz="4400" b="1" dirty="0"/>
              <a:t>2</a:t>
            </a:r>
            <a:r>
              <a:rPr lang="zh-CN" altLang="en-US" sz="4400" b="1" dirty="0"/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 京口：</a:t>
            </a:r>
            <a:r>
              <a:rPr lang="zh-CN" altLang="en-US" sz="4400" b="1" dirty="0"/>
              <a:t>今江苏镇江市。北固亭在镇江东北固山上，下临长江，三面环水。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【</a:t>
            </a:r>
            <a:r>
              <a:rPr lang="en-US" altLang="zh-CN" sz="4400" b="1" dirty="0"/>
              <a:t>3</a:t>
            </a:r>
            <a:r>
              <a:rPr lang="zh-CN" altLang="en-US" sz="4400" b="1" dirty="0"/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望：</a:t>
            </a:r>
            <a:r>
              <a:rPr lang="zh-CN" altLang="en-US" sz="4400" b="1" dirty="0"/>
              <a:t>眺望。 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【</a:t>
            </a:r>
            <a:r>
              <a:rPr lang="en-US" altLang="zh-CN" sz="4400" b="1" dirty="0"/>
              <a:t>4</a:t>
            </a:r>
            <a:r>
              <a:rPr lang="zh-CN" altLang="en-US" sz="4400" b="1" dirty="0"/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神州：</a:t>
            </a:r>
            <a:r>
              <a:rPr lang="zh-CN" altLang="en-US" sz="4400" b="1" dirty="0"/>
              <a:t>这里指中原地区。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【</a:t>
            </a:r>
            <a:r>
              <a:rPr lang="en-US" altLang="zh-CN" sz="4400" b="1" dirty="0"/>
              <a:t>5</a:t>
            </a:r>
            <a:r>
              <a:rPr lang="zh-CN" altLang="en-US" sz="4400" b="1" dirty="0"/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兴亡：</a:t>
            </a:r>
            <a:r>
              <a:rPr lang="zh-CN" altLang="en-US" sz="4400" b="1" dirty="0"/>
              <a:t>指国家兴衰，朝代更替。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【</a:t>
            </a:r>
            <a:r>
              <a:rPr lang="en-US" altLang="zh-CN" sz="4400" b="1" dirty="0"/>
              <a:t>6</a:t>
            </a:r>
            <a:r>
              <a:rPr lang="zh-CN" altLang="en-US" sz="4400" b="1" dirty="0"/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悠悠：</a:t>
            </a:r>
            <a:r>
              <a:rPr lang="zh-CN" altLang="en-US" sz="4400" b="1" dirty="0"/>
              <a:t>形容漫长、久远。</a:t>
            </a:r>
            <a:endParaRPr lang="zh-CN" altLang="en-US" sz="4400" b="1" dirty="0"/>
          </a:p>
        </p:txBody>
      </p:sp>
      <p:pic>
        <p:nvPicPr>
          <p:cNvPr id="7171" name="图片 6148" descr="u=1828731718,2025169391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7900" y="3213100"/>
            <a:ext cx="4356100" cy="1152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标题 716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8194" name="文本占位符 7170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</a:t>
            </a:r>
            <a:r>
              <a:rPr lang="zh-CN" altLang="en-US" sz="4400" b="1" dirty="0"/>
              <a:t>【</a:t>
            </a:r>
            <a:r>
              <a:rPr lang="en-US" altLang="zh-CN" sz="4400" b="1" dirty="0"/>
              <a:t>7</a:t>
            </a:r>
            <a:r>
              <a:rPr lang="zh-CN" altLang="en-US" sz="4400" b="1" dirty="0"/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年少：</a:t>
            </a:r>
            <a:r>
              <a:rPr lang="zh-CN" altLang="en-US" sz="4400" b="1" dirty="0"/>
              <a:t>年轻。指孙权十九岁继父兄之业统治江东。</a:t>
            </a:r>
            <a:r>
              <a:rPr lang="zh-CN" altLang="en-US" sz="4400" dirty="0"/>
              <a:t> </a:t>
            </a:r>
            <a:endParaRPr lang="zh-CN" altLang="en-US" sz="4400" dirty="0"/>
          </a:p>
          <a:p>
            <a:pPr>
              <a:buNone/>
            </a:pPr>
            <a:r>
              <a:rPr lang="zh-CN" altLang="en-US" sz="4400" dirty="0"/>
              <a:t>  </a:t>
            </a:r>
            <a:r>
              <a:rPr lang="zh-CN" altLang="en-US" sz="4400" b="1" dirty="0"/>
              <a:t>【</a:t>
            </a:r>
            <a:r>
              <a:rPr lang="en-US" altLang="zh-CN" sz="4400" b="1" dirty="0"/>
              <a:t>8</a:t>
            </a:r>
            <a:r>
              <a:rPr lang="zh-CN" altLang="en-US" sz="4400" b="1" dirty="0"/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万兜鍪（</a:t>
            </a:r>
            <a:r>
              <a:rPr lang="en-US" altLang="zh-CN" sz="4400" b="1" dirty="0">
                <a:solidFill>
                  <a:srgbClr val="FF0000"/>
                </a:solidFill>
              </a:rPr>
              <a:t>móu</a:t>
            </a:r>
            <a:r>
              <a:rPr lang="zh-CN" altLang="en-US" sz="4400" b="1" dirty="0">
                <a:solidFill>
                  <a:srgbClr val="FF0000"/>
                </a:solidFill>
              </a:rPr>
              <a:t>）：</a:t>
            </a:r>
            <a:r>
              <a:rPr lang="zh-CN" altLang="en-US" sz="4400" b="1" dirty="0"/>
              <a:t>指千军万马。兜鍪，头盔，这里代指士兵。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【</a:t>
            </a:r>
            <a:r>
              <a:rPr lang="en-US" altLang="zh-CN" sz="4400" b="1" dirty="0"/>
              <a:t>9</a:t>
            </a:r>
            <a:r>
              <a:rPr lang="zh-CN" altLang="en-US" sz="4400" b="1" dirty="0"/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坐断：</a:t>
            </a:r>
            <a:r>
              <a:rPr lang="zh-CN" altLang="en-US" sz="4400" b="1" dirty="0"/>
              <a:t>占据，割据。 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【</a:t>
            </a:r>
            <a:r>
              <a:rPr lang="en-US" altLang="zh-CN" sz="4400" b="1" dirty="0"/>
              <a:t>10</a:t>
            </a:r>
            <a:r>
              <a:rPr lang="zh-CN" altLang="en-US" sz="4400" b="1" dirty="0"/>
              <a:t>】</a:t>
            </a:r>
            <a:r>
              <a:rPr lang="zh-CN" altLang="en-US" sz="4400" b="1" dirty="0">
                <a:solidFill>
                  <a:srgbClr val="FF0000"/>
                </a:solidFill>
              </a:rPr>
              <a:t>休：</a:t>
            </a:r>
            <a:r>
              <a:rPr lang="zh-CN" altLang="en-US" sz="4400" b="1" dirty="0"/>
              <a:t>停止。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【</a:t>
            </a:r>
            <a:r>
              <a:rPr lang="en-US" altLang="zh-CN" sz="4400" b="1" dirty="0"/>
              <a:t>11</a:t>
            </a:r>
            <a:r>
              <a:rPr lang="zh-CN" altLang="en-US" sz="4400" b="1" dirty="0"/>
              <a:t>】 </a:t>
            </a:r>
            <a:r>
              <a:rPr lang="zh-CN" altLang="en-US" sz="4400" b="1" dirty="0">
                <a:solidFill>
                  <a:srgbClr val="FF0000"/>
                </a:solidFill>
              </a:rPr>
              <a:t>敌手：</a:t>
            </a:r>
            <a:r>
              <a:rPr lang="zh-CN" altLang="en-US" sz="4400" b="1" dirty="0"/>
              <a:t>能力相当的对手。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  【</a:t>
            </a:r>
            <a:r>
              <a:rPr lang="en-US" altLang="zh-CN" sz="4400" b="1" dirty="0"/>
              <a:t>12</a:t>
            </a:r>
            <a:r>
              <a:rPr lang="zh-CN" altLang="en-US" sz="4400" b="1" dirty="0"/>
              <a:t>】 </a:t>
            </a:r>
            <a:r>
              <a:rPr lang="zh-CN" altLang="en-US" sz="4400" b="1" dirty="0">
                <a:solidFill>
                  <a:srgbClr val="FF0000"/>
                </a:solidFill>
              </a:rPr>
              <a:t>曹刘：</a:t>
            </a:r>
            <a:r>
              <a:rPr lang="zh-CN" altLang="en-US" sz="4400" b="1" dirty="0"/>
              <a:t>指曹操、刘备。</a:t>
            </a:r>
            <a:endParaRPr lang="zh-CN" altLang="en-US" sz="4400" b="1" dirty="0"/>
          </a:p>
        </p:txBody>
      </p:sp>
      <p:pic>
        <p:nvPicPr>
          <p:cNvPr id="8195" name="图片 7171" descr="u=3762510376,3777751476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8488" y="3068638"/>
            <a:ext cx="2195512" cy="14398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标题 819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9218" name="文本占位符 819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dirty="0"/>
              <a:t>     </a:t>
            </a:r>
            <a:r>
              <a:rPr lang="zh-CN" altLang="en-US" sz="4400" b="1" dirty="0"/>
              <a:t>【</a:t>
            </a:r>
            <a:r>
              <a:rPr lang="en-US" altLang="zh-CN" sz="4400" b="1" dirty="0"/>
              <a:t>13</a:t>
            </a:r>
            <a:r>
              <a:rPr lang="zh-CN" altLang="en-US" sz="4400" b="1" dirty="0"/>
              <a:t>】 </a:t>
            </a:r>
            <a:r>
              <a:rPr lang="zh-CN" altLang="en-US" sz="4400" b="1" dirty="0">
                <a:solidFill>
                  <a:srgbClr val="FF0000"/>
                </a:solidFill>
              </a:rPr>
              <a:t>生子当如孙仲谋：</a:t>
            </a:r>
            <a:r>
              <a:rPr lang="zh-CN" altLang="en-US" sz="4400" b="1" dirty="0"/>
              <a:t>引用</a:t>
            </a:r>
            <a:r>
              <a:rPr lang="en-US" altLang="zh-CN" sz="4400" b="1" dirty="0"/>
              <a:t>《</a:t>
            </a:r>
            <a:r>
              <a:rPr lang="zh-CN" altLang="en-US" sz="4400" b="1" dirty="0"/>
              <a:t>三国志</a:t>
            </a:r>
            <a:r>
              <a:rPr lang="en-US" altLang="zh-CN" sz="4400" b="1" dirty="0"/>
              <a:t>·</a:t>
            </a:r>
            <a:r>
              <a:rPr lang="zh-CN" altLang="en-US" sz="4400" b="1" dirty="0"/>
              <a:t>吴主（孙权）传</a:t>
            </a:r>
            <a:r>
              <a:rPr lang="en-US" altLang="zh-CN" sz="4400" b="1" dirty="0"/>
              <a:t>》</a:t>
            </a:r>
            <a:r>
              <a:rPr lang="zh-CN" altLang="en-US" sz="4400" b="1" dirty="0"/>
              <a:t>注：曹操尝试与孙权对垒，见舟船、器仗、队伍整肃，叹曰：</a:t>
            </a:r>
            <a:r>
              <a:rPr lang="en-US" altLang="zh-CN" sz="4400" b="1" dirty="0"/>
              <a:t>"</a:t>
            </a:r>
            <a:r>
              <a:rPr lang="zh-CN" altLang="en-US" sz="4400" b="1" dirty="0"/>
              <a:t>生子当如孙仲谋，刘景升（即刘表，字景升）儿子若豚犬（猪狗）耳。</a:t>
            </a:r>
            <a:r>
              <a:rPr lang="en-US" altLang="zh-CN" sz="4400" b="1" dirty="0"/>
              <a:t>"</a:t>
            </a:r>
            <a:r>
              <a:rPr lang="zh-CN" altLang="en-US" sz="4400" b="1" dirty="0"/>
              <a:t>暗讽今天的朝廷不如能与曹操刘备抗衡的东吴，今天的皇帝也不如孙权。</a:t>
            </a:r>
            <a:endParaRPr lang="zh-CN" altLang="en-US" sz="4400" b="1" dirty="0"/>
          </a:p>
        </p:txBody>
      </p:sp>
      <p:pic>
        <p:nvPicPr>
          <p:cNvPr id="9219" name="图片 8195" descr="t01e0c1e8e4b9454d9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34050"/>
            <a:ext cx="9144000" cy="1123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921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  <a:ln/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</a:rPr>
              <a:t>翻译词句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242" name="文本占位符 9218"/>
          <p:cNvSpPr>
            <a:spLocks noGrp="1"/>
          </p:cNvSpPr>
          <p:nvPr>
            <p:ph idx="1"/>
          </p:nvPr>
        </p:nvSpPr>
        <p:spPr>
          <a:xfrm>
            <a:off x="0" y="836613"/>
            <a:ext cx="9144000" cy="6021387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</a:t>
            </a:r>
            <a:r>
              <a:rPr lang="zh-CN" altLang="en-US" sz="4400" b="1" dirty="0"/>
              <a:t>什么地方可以看见中原呢？在北固楼上，满眼都是美好的风光。从古到今，有多少国家兴亡大事呢？不知道，年代太久了。看着永远也流不尽的长江水滚滚东流。</a:t>
            </a:r>
            <a:endParaRPr lang="zh-CN" altLang="en-US" sz="4400" b="1" dirty="0"/>
          </a:p>
        </p:txBody>
      </p:sp>
      <p:pic>
        <p:nvPicPr>
          <p:cNvPr id="10243" name="图片 9219" descr="t0164236fe90c1fa7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652963"/>
            <a:ext cx="9144000" cy="2205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diamond/>
  </p:transition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2116</Words>
  <Application>WPS 演示</Application>
  <PresentationFormat>在屏幕上显示</PresentationFormat>
  <Paragraphs>112</Paragraphs>
  <Slides>19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Arial</vt:lpstr>
      <vt:lpstr>宋体</vt:lpstr>
      <vt:lpstr>Wingdings</vt:lpstr>
      <vt:lpstr>华文行楷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未知用户</dc:creator>
  <cp:lastModifiedBy>xgq</cp:lastModifiedBy>
  <cp:revision>12</cp:revision>
  <dcterms:created xsi:type="dcterms:W3CDTF">2015-09-08T15:21:05Z</dcterms:created>
  <dcterms:modified xsi:type="dcterms:W3CDTF">2019-04-17T00:45:29Z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2052-11.1.0.8573</vt:lpwstr>
  </property>
</Properties>
</file>