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FF00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000"/>
  </p:normalViewPr>
  <p:slideViewPr>
    <p:cSldViewPr showGuides="1"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082" name="标题 46081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6083" name="副标题 46082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6084" name="日期占位符 46083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6085" name="页脚占位符 46084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6086" name="灯片编号占位符 46085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5058" name="标题 45057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5059" name="文本占位符 45058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5060" name="日期占位符 45059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5061" name="页脚占位符 45060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5062" name="灯片编号占位符 45061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文本框 2051"/>
          <p:cNvSpPr txBox="1"/>
          <p:nvPr/>
        </p:nvSpPr>
        <p:spPr>
          <a:xfrm>
            <a:off x="6659563" y="1484313"/>
            <a:ext cx="1800225" cy="3568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9600" b="1" dirty="0">
                <a:solidFill>
                  <a:srgbClr val="FF0000"/>
                </a:solidFill>
                <a:latin typeface="Arial" panose="020B0604020202020204" pitchFamily="34" charset="0"/>
              </a:rPr>
              <a:t>枣  儿</a:t>
            </a:r>
            <a:endParaRPr lang="zh-CN" altLang="en-US" sz="9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br>
              <a:rPr lang="zh-CN" altLang="en-US" dirty="0">
                <a:latin typeface="Arial" panose="020B0604020202020204" pitchFamily="34" charset="0"/>
              </a:rPr>
            </a:b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" name="文本框 2052"/>
          <p:cNvSpPr txBox="1"/>
          <p:nvPr/>
        </p:nvSpPr>
        <p:spPr>
          <a:xfrm>
            <a:off x="6011863" y="3500438"/>
            <a:ext cx="6477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孙 鸿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2056" name="图片 2055" descr="xinsrc_73a15c45cd8446328559cea9571bf16b_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93236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4" name="文本框 10243"/>
          <p:cNvSpPr txBox="1"/>
          <p:nvPr/>
        </p:nvSpPr>
        <p:spPr>
          <a:xfrm>
            <a:off x="395288" y="346075"/>
            <a:ext cx="88804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作者想要借枣儿表达一种什么思想感情？</a:t>
            </a:r>
            <a:r>
              <a:rPr lang="zh-CN" altLang="en-US" sz="3600" b="1" dirty="0">
                <a:latin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0245" name="文本框 10244"/>
          <p:cNvSpPr txBox="1"/>
          <p:nvPr/>
        </p:nvSpPr>
        <p:spPr>
          <a:xfrm>
            <a:off x="323850" y="1125538"/>
            <a:ext cx="8351838" cy="496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在剧中，枣儿是亲情的象征，是故乡的象征，但更主要的是传统生活的象征，是精神家园的象征。全剧以枣儿为象征，借枣儿来写亲情，又借亲情来反映我国</a:t>
            </a:r>
            <a:r>
              <a:rPr lang="zh-CN" altLang="en-US" sz="32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由传统社会向现代社会转型过程中人们生存状态的变化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。作者在剧本中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既表现了现代化进程中传统的失落、精神家园的失落，以及人们对传统的固守、对精神家园的追寻，也企盼和呼唤人们认识和适应时代发展带来的变化，走出家园、走出封闭、走出传统，而迈进现代社会的新生活。 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文本框 11267"/>
          <p:cNvSpPr txBox="1"/>
          <p:nvPr/>
        </p:nvSpPr>
        <p:spPr>
          <a:xfrm>
            <a:off x="447675" y="201613"/>
            <a:ext cx="8012113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课文开头和结尾都用了同一首童谣，读一读，想想它在剧中起什么作用。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323850" y="1484313"/>
            <a:ext cx="8496300" cy="496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课文开头和结尾都用了同一首童谣。这首童谣表达了在“枣儿”中所融入的父母疼爱子女的亲情。课文以这种富有民间特色的童谣形式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开头，</a:t>
            </a:r>
            <a:r>
              <a:rPr lang="zh-CN" altLang="en-US" sz="3200" b="1" dirty="0">
                <a:solidFill>
                  <a:srgbClr val="FF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隐含了全剧与“枣儿”有关、与亲情有关的特定内容，并将人们带入具有民族传统风情、充满乡土气息的特定情境。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结尾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也用了这首童谣，但情境有所变化，由幕后换为前台，由哼唱变成呼喊，由没人回应转为“响起无数个童声呼唤的声音”，</a:t>
            </a:r>
            <a:r>
              <a:rPr lang="zh-CN" altLang="en-US" sz="3200" b="1" dirty="0">
                <a:solidFill>
                  <a:srgbClr val="FF33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既与开头相呼应，又强化了剧中的情境和内容，深化了全剧的思想感情。</a:t>
            </a:r>
            <a:endParaRPr lang="zh-CN" altLang="en-US" sz="3200" b="1" dirty="0">
              <a:solidFill>
                <a:srgbClr val="FF3399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文本框 13315"/>
          <p:cNvSpPr txBox="1"/>
          <p:nvPr/>
        </p:nvSpPr>
        <p:spPr>
          <a:xfrm>
            <a:off x="2411413" y="0"/>
            <a:ext cx="48244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整体感知</a:t>
            </a: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735013" y="1052513"/>
            <a:ext cx="6645275" cy="976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、朗读课文，把握剧情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755650" y="1844675"/>
            <a:ext cx="43211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、概括剧情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395288" y="2708275"/>
            <a:ext cx="8497887" cy="350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在乡间一棵挂满红枣的老树下。一位老人遇到了一个捡枣儿的男孩，这一老一少交谈起来，十分亲热。在谈话中，老人回忆有关“枣儿”的往事，流露出自己对儿子的思念；男孩要把“枣儿”留给父亲吃，流露出自己对父亲的盼望。他们满怀亲情，呼唤各自的亲人回归故乡，回到自己身边，来吃这家乡的“枣儿”。 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0" name="文本框 14339"/>
          <p:cNvSpPr txBox="1"/>
          <p:nvPr/>
        </p:nvSpPr>
        <p:spPr>
          <a:xfrm>
            <a:off x="447675" y="260350"/>
            <a:ext cx="671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理解剧中人物的思想感情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592138" y="765175"/>
            <a:ext cx="44116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关于老人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323850" y="1341438"/>
            <a:ext cx="84963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．老人在与男孩的谈话中，回忆了哪些事情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如何认识老人的心态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 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376238" y="2492375"/>
            <a:ext cx="8516937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老人在与男孩的谈话中，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回忆了枣儿小时候的事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：儿子“枣儿”一名的来历，儿子只顾摘枣竟尿了老人一脖子，枣儿小时候一有尿就尿到枣树下。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回忆了自己小时候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偷枣而长出小枣树的事、枣儿落到鬼子的钢盔上吓跑鬼子、闹灾荒时靠枣儿活命的故事。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800" b="1" dirty="0">
                <a:latin typeface="Arial" panose="020B0604020202020204" pitchFamily="34" charset="0"/>
              </a:rPr>
              <a:t> 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4344" name="文本框 14343"/>
          <p:cNvSpPr txBox="1"/>
          <p:nvPr/>
        </p:nvSpPr>
        <p:spPr>
          <a:xfrm>
            <a:off x="250825" y="4797425"/>
            <a:ext cx="889317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老人在谈话中“沉思”“心事重重”“闪着泪花”，流露出老人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对儿子的思念，对以往岁月的怀念，对故土的热爱之情，有一种浓浓的失落感。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endParaRPr lang="zh-CN" altLang="en-US" sz="3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3" grpId="0"/>
      <p:bldP spid="143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4" name="文本框 15363"/>
          <p:cNvSpPr txBox="1"/>
          <p:nvPr/>
        </p:nvSpPr>
        <p:spPr>
          <a:xfrm>
            <a:off x="663575" y="765175"/>
            <a:ext cx="75088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．老人对男孩的态度如何</a:t>
            </a:r>
            <a:r>
              <a:rPr lang="en-US" altLang="zh-CN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40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5" name="文本框 15364"/>
          <p:cNvSpPr txBox="1"/>
          <p:nvPr/>
        </p:nvSpPr>
        <p:spPr>
          <a:xfrm>
            <a:off x="539750" y="1844675"/>
            <a:ext cx="8064500" cy="350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老人请男孩吃枣，老人让男孩骑跨在自己肩上摘枣，老人给男孩讲故事，老人与男孩拉勾发誓，老人紧紧搂住男孩，“将枣儿塞进男孩嘴里，自己也拿起枣儿咀嚼”，这些都表现了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老人对男孩的疼爱，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表现出了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一种不是祖孙而如同祖孙般的长辈对晚辈的关爱，也折射出他对儿子的亲情。 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文本框 16387"/>
          <p:cNvSpPr txBox="1"/>
          <p:nvPr/>
        </p:nvSpPr>
        <p:spPr>
          <a:xfrm>
            <a:off x="663575" y="476250"/>
            <a:ext cx="6364288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．如何评价老人这个形象</a:t>
            </a:r>
            <a:r>
              <a:rPr lang="en-US" altLang="zh-CN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40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 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735013" y="1417638"/>
            <a:ext cx="7724775" cy="3990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剧中的老人首先是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老一辈的农民形象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：他一生劳作，不离乡土，如今老迈，儿子离乡外出，他继续留守家园。其次他是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具有更普遍意义的老一代的长者形象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：他满怀亲情，富有爱心，他关爱已成年的下一代，又疼爱尚年幼的新一代；作为过来人，他怀旧而又传统，面对生活的变化不失爱心、不失希望而又有所失落。 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2" name="文本框 17411"/>
          <p:cNvSpPr txBox="1"/>
          <p:nvPr/>
        </p:nvSpPr>
        <p:spPr>
          <a:xfrm>
            <a:off x="519113" y="0"/>
            <a:ext cx="2613025" cy="103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关于男孩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519113" y="981075"/>
            <a:ext cx="77549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谈谈你对剧中男孩这一形象的认识。 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4" name="文本框 17413"/>
          <p:cNvSpPr txBox="1"/>
          <p:nvPr/>
        </p:nvSpPr>
        <p:spPr>
          <a:xfrm>
            <a:off x="447675" y="1851025"/>
            <a:ext cx="8301038" cy="3990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剧中的男孩想把枣子留给父亲吃，喜欢吃巧克力盼望父亲带巧克力回来，他蹑手蹑脚捡枣子，把枣子藏在红肚兜上的衣袋里，温顺地扶老人，认真听老人讲故事，和老人拉勾发誓</a:t>
            </a:r>
            <a:r>
              <a:rPr lang="en-US" altLang="zh-CN" sz="3200" b="1"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男孩是年幼的新生一代的形象：</a:t>
            </a:r>
            <a:r>
              <a:rPr lang="zh-CN" altLang="en-US" sz="3200" b="1" dirty="0">
                <a:solidFill>
                  <a:srgbClr val="FF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他思念父亲，喜爱心疼自己的老人，好奇而懂事，在他身上处处表现了儿童纯真可爱的天性。 </a:t>
            </a:r>
            <a:endParaRPr lang="zh-CN" altLang="en-US" sz="3200" b="1" dirty="0">
              <a:solidFill>
                <a:srgbClr val="FF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6" name="文本框 18435"/>
          <p:cNvSpPr txBox="1"/>
          <p:nvPr/>
        </p:nvSpPr>
        <p:spPr>
          <a:xfrm>
            <a:off x="663575" y="247650"/>
            <a:ext cx="6211888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关于老人的儿子和男孩的父亲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735013" y="1116013"/>
            <a:ext cx="736600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你对剧中未出场的这两个人物怎么看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这反映了怎样的社会现实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8" name="文本框 18437"/>
          <p:cNvSpPr txBox="1"/>
          <p:nvPr/>
        </p:nvSpPr>
        <p:spPr>
          <a:xfrm>
            <a:off x="808038" y="2570163"/>
            <a:ext cx="7867650" cy="301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老人的儿子，不再像老一辈那样。终身不离乡土，而是远离故乡和亲人，闯荡于外面的世界；男孩的父亲，离开乡村而定居于城里，抛弃了旧家而另成新家。这两个人物从不同的侧面反映了社会的变化。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0" name="文本框 19459"/>
          <p:cNvSpPr txBox="1"/>
          <p:nvPr/>
        </p:nvSpPr>
        <p:spPr>
          <a:xfrm>
            <a:off x="519113" y="-20637"/>
            <a:ext cx="247808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关于枣儿 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1" name="文本框 19460"/>
          <p:cNvSpPr txBox="1"/>
          <p:nvPr/>
        </p:nvSpPr>
        <p:spPr>
          <a:xfrm>
            <a:off x="447675" y="842963"/>
            <a:ext cx="5535613" cy="9763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枣儿在剧中起什么作用</a:t>
            </a:r>
            <a:r>
              <a:rPr lang="en-US" altLang="zh-CN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40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>
                <a:latin typeface="Arial" panose="020B0604020202020204" pitchFamily="34" charset="0"/>
              </a:rPr>
              <a:t> 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9462" name="文本框 19461"/>
          <p:cNvSpPr txBox="1"/>
          <p:nvPr/>
        </p:nvSpPr>
        <p:spPr>
          <a:xfrm>
            <a:off x="250825" y="1865313"/>
            <a:ext cx="8569325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全剧以“枣儿”为标题，并以“枣儿”贯穿全剧，让老人与男孩围绕“枣儿”进行对话展开情节。老人的经历、情感乃至命运，都与“枣儿”有着不解之缘；男孩对父亲的思念，也与“枣儿”相牵连。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“枣儿”是全剧情节发展的线索，是人物对白的话题。 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文本框 7171"/>
          <p:cNvSpPr txBox="1"/>
          <p:nvPr/>
        </p:nvSpPr>
        <p:spPr>
          <a:xfrm>
            <a:off x="808038" y="411163"/>
            <a:ext cx="655478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怎样理解剧中的象征手法？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3" name="文本框 7172"/>
          <p:cNvSpPr txBox="1"/>
          <p:nvPr/>
        </p:nvSpPr>
        <p:spPr>
          <a:xfrm>
            <a:off x="611188" y="1865313"/>
            <a:ext cx="7921625" cy="228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全剧运用了象征的艺术表现手法。在剧中，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“枣儿”是亲情的象征，是故乡的象征，也是传统生活的象征和精神家园的象征。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7174" name="图片 7173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4292600"/>
            <a:ext cx="3455987" cy="2305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1638</Words>
  <Application>WPS 演示</Application>
  <PresentationFormat>在屏幕上显示</PresentationFormat>
  <Paragraphs>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xyz</Company>
  <LinksUpToDate>false</LinksUpToDate>
  <SharedDoc>false</SharedDoc>
  <HyperlinksChanged>false</HyperlinksChanged>
  <AppVersion>14.0000</AppVersion>
  <Manager>www.5156edu.com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abc</dc:creator>
  <cp:keywords>www.5156edu.com</cp:keywords>
  <dc:description>www.5156edu.com</dc:description>
  <dc:subject>www.5156edu.com</dc:subject>
  <cp:category>www.5156edu.com</cp:category>
  <cp:lastModifiedBy>xgq</cp:lastModifiedBy>
  <cp:revision>13</cp:revision>
  <dcterms:created xsi:type="dcterms:W3CDTF">2005-03-03T08:03:34Z</dcterms:created>
  <dcterms:modified xsi:type="dcterms:W3CDTF">2019-03-31T13:09:12Z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