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78" r:id="rId11"/>
    <p:sldId id="266" r:id="rId12"/>
    <p:sldId id="277" r:id="rId13"/>
    <p:sldId id="267" r:id="rId14"/>
    <p:sldId id="276" r:id="rId15"/>
    <p:sldId id="268" r:id="rId16"/>
    <p:sldId id="279" r:id="rId17"/>
    <p:sldId id="270" r:id="rId18"/>
    <p:sldId id="287" r:id="rId19"/>
    <p:sldId id="288" r:id="rId20"/>
    <p:sldId id="280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85800" y="3197225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0EA0961-AF8A-46AA-9F59-684C26E02526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A4BE8F-0B7A-454D-B357-BF827900005F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773D044-7EF1-455F-9B5B-43DED5F63A5C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73025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F8FD24-AE72-413C-9D76-EFBAB26757F1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0825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85800" y="3143250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2404C6F-6AED-475B-9F6D-8960A1F1A1B6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日期占位符 4"/>
          <p:cNvSpPr>
            <a:spLocks noGrp="1"/>
          </p:cNvSpPr>
          <p:nvPr>
            <p:ph type="dt" sz="half" idx="1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B1E7B6-A30C-46C6-A7FB-DCD7F9C19A3F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5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日期占位符 6"/>
          <p:cNvSpPr>
            <a:spLocks noGrp="1"/>
          </p:cNvSpPr>
          <p:nvPr>
            <p:ph type="dt" sz="half" idx="1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352497A-8D7D-4363-AFE6-DF47D04AC233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7"/>
          <p:cNvSpPr>
            <a:spLocks noGrp="1"/>
          </p:cNvSpPr>
          <p:nvPr>
            <p:ph type="ftr" sz="quarter" idx="1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D1A5CB-6C45-432E-AD97-59687287B80D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5AF93E6-B4BF-41EC-8418-BD98E2D81453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786063" y="1054100"/>
            <a:ext cx="5903913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日期占位符 4"/>
          <p:cNvSpPr>
            <a:spLocks noGrp="1"/>
          </p:cNvSpPr>
          <p:nvPr>
            <p:ph type="dt" sz="half" idx="1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EB97AB1-4787-4A3E-81BD-431CB6339E00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5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C7F5DBF-23A5-434E-AB52-185294610933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</p:spPr>
        <p:txBody>
          <a:bodyPr vert="horz" lIns="45720" rIns="45720" rtlCol="0" anchor="ctr"/>
          <a:p>
            <a:pPr algn="ctr">
              <a:buNone/>
            </a:pPr>
            <a:fld id="{9A0DB2DC-4C9A-4742-B13C-FB6460FD3503}" type="slidenum">
              <a:rPr lang="zh-CN" altLang="en-US" dirty="0">
                <a:latin typeface="Franklin Gothic Book" panose="020B0503020102020204"/>
                <a:ea typeface="黑体" panose="02010609060101010101" pitchFamily="49" charset="-122"/>
              </a:rPr>
            </a:fld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0" y="6678613"/>
            <a:ext cx="9144000" cy="179388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773D044-7EF1-455F-9B5B-43DED5F63A5C}" type="datetimeFigureOut"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>
              <a:defRPr sz="1100">
                <a:solidFill>
                  <a:srgbClr val="636363"/>
                </a:solidFill>
                <a:latin typeface="Franklin Gothic Book" panose="020B0503020102020204"/>
                <a:ea typeface="黑体" panose="02010609060101010101" pitchFamily="49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ß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Þ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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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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hyperlink" Target="&#26391;&#35835;&#36807;&#20278;&#20163;&#27915;.swf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标题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538288"/>
          </a:xfrm>
          <a:prstGeom prst="curvedDownArrow">
            <a:avLst>
              <a:gd name="adj1" fmla="val 25010"/>
              <a:gd name="adj2" fmla="val 49990"/>
              <a:gd name="adj3" fmla="val 25000"/>
            </a:avLst>
          </a:prstGeom>
        </p:spPr>
        <p:txBody>
          <a:bodyPr vert="horz" wrap="square" lIns="91440" tIns="45720" rIns="91440" bIns="45720" anchor="b"/>
          <a:p>
            <a:pPr eaLnBrk="1" hangingPunct="1">
              <a:buClrTx/>
              <a:buSzTx/>
              <a:buFontTx/>
            </a:pPr>
            <a:r>
              <a:rPr lang="zh-CN" altLang="en-US" sz="6600" dirty="0"/>
              <a:t>过零丁洋</a:t>
            </a:r>
            <a:endParaRPr lang="zh-CN" altLang="en-US" sz="6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8"/>
            <a:ext cx="6400800" cy="17526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 panose="05020102010507070707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</a:t>
            </a:r>
            <a:r>
              <a:rPr kumimoji="0" lang="zh-CN" alt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文天祥</a:t>
            </a:r>
            <a:endParaRPr kumimoji="0" lang="zh-CN" alt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2" name="TextBox 3"/>
          <p:cNvSpPr txBox="1"/>
          <p:nvPr/>
        </p:nvSpPr>
        <p:spPr>
          <a:xfrm>
            <a:off x="2771775" y="5949950"/>
            <a:ext cx="5976938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Franklin Gothic Book" panose="020B0503020102020204"/>
                <a:ea typeface="黑体" panose="02010609060101010101" pitchFamily="49" charset="-122"/>
              </a:rPr>
              <a:t>永济虞乡初中                    黄仙鹤</a:t>
            </a:r>
            <a:endParaRPr lang="zh-CN" altLang="en-US" b="1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7778 L 0.25 -0.25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TextBox 2"/>
          <p:cNvSpPr txBox="1"/>
          <p:nvPr/>
        </p:nvSpPr>
        <p:spPr>
          <a:xfrm>
            <a:off x="0" y="260350"/>
            <a:ext cx="9756775" cy="3232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en-US" altLang="zh-CN" dirty="0">
              <a:latin typeface="Arial" panose="020B0604020202020204" pitchFamily="34" charset="0"/>
            </a:endParaRPr>
          </a:p>
          <a:p>
            <a:pPr algn="ctr"/>
            <a:endParaRPr lang="en-US" altLang="zh-CN" dirty="0">
              <a:latin typeface="Arial" panose="020B0604020202020204" pitchFamily="34" charset="0"/>
            </a:endParaRPr>
          </a:p>
          <a:p>
            <a:pPr algn="ctr"/>
            <a:endParaRPr lang="en-US" altLang="zh-CN" sz="28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800" b="1" dirty="0">
                <a:latin typeface="Arial" panose="020B0604020202020204" pitchFamily="34" charset="0"/>
              </a:rPr>
              <a:t>山河破碎风飘絮，身世浮沉雨打萍。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pPr algn="ctr"/>
            <a:endParaRPr lang="en-US" altLang="zh-CN" sz="2800" b="1" dirty="0">
              <a:latin typeface="Arial" panose="020B0604020202020204" pitchFamily="34" charset="0"/>
            </a:endParaRPr>
          </a:p>
          <a:p>
            <a:pPr algn="ctr"/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en-US" sz="2400" dirty="0">
                <a:latin typeface="Arial" panose="020B0604020202020204" pitchFamily="34" charset="0"/>
              </a:rPr>
              <a:t>    大宋国势危亡如风中柳絮。自己一生坎坷，如雨中浮沉漂泊无根，</a:t>
            </a:r>
            <a:endParaRPr lang="en-US" altLang="zh-CN" sz="2400" dirty="0">
              <a:latin typeface="Arial" panose="020B0604020202020204" pitchFamily="34" charset="0"/>
            </a:endParaRPr>
          </a:p>
          <a:p>
            <a:r>
              <a:rPr lang="zh-CN" altLang="en-US" sz="2400" dirty="0">
                <a:latin typeface="Arial" panose="020B0604020202020204" pitchFamily="34" charset="0"/>
              </a:rPr>
              <a:t>时起时沉</a:t>
            </a:r>
            <a:endParaRPr lang="en-US" altLang="zh-CN" sz="2400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0" y="3141663"/>
            <a:ext cx="968533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8" name="TextBox 5"/>
          <p:cNvSpPr txBox="1"/>
          <p:nvPr/>
        </p:nvSpPr>
        <p:spPr>
          <a:xfrm>
            <a:off x="179388" y="3500438"/>
            <a:ext cx="576262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5400" dirty="0">
                <a:solidFill>
                  <a:srgbClr val="7030A0"/>
                </a:solidFill>
                <a:latin typeface="Arial" panose="020B0604020202020204" pitchFamily="34" charset="0"/>
                <a:ea typeface="叶根友毛笔行书2.0版" pitchFamily="2" charset="-122"/>
              </a:rPr>
              <a:t>解</a:t>
            </a:r>
            <a:endParaRPr lang="en-US" altLang="zh-CN" sz="5400" dirty="0">
              <a:solidFill>
                <a:srgbClr val="7030A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  <a:p>
            <a:r>
              <a:rPr lang="zh-CN" altLang="en-US" sz="5400" dirty="0">
                <a:solidFill>
                  <a:srgbClr val="7030A0"/>
                </a:solidFill>
                <a:latin typeface="Arial" panose="020B0604020202020204" pitchFamily="34" charset="0"/>
                <a:ea typeface="叶根友毛笔行书2.0版" pitchFamily="2" charset="-122"/>
              </a:rPr>
              <a:t>释</a:t>
            </a:r>
            <a:endParaRPr lang="zh-CN" altLang="en-US" sz="5400" dirty="0">
              <a:solidFill>
                <a:srgbClr val="7030A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</p:txBody>
      </p:sp>
      <p:sp>
        <p:nvSpPr>
          <p:cNvPr id="21509" name="TextBox 6"/>
          <p:cNvSpPr txBox="1"/>
          <p:nvPr/>
        </p:nvSpPr>
        <p:spPr>
          <a:xfrm>
            <a:off x="1187450" y="3500438"/>
            <a:ext cx="7956550" cy="1477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latin typeface="Arial" panose="020B0604020202020204" pitchFamily="34" charset="0"/>
              </a:rPr>
              <a:t>风飘絮：形容局势如狂风中飘散的浮萍，时起时沉。</a:t>
            </a:r>
            <a:endParaRPr lang="en-US" altLang="zh-CN" sz="2400" dirty="0">
              <a:latin typeface="Arial" panose="020B0604020202020204" pitchFamily="34" charset="0"/>
            </a:endParaRPr>
          </a:p>
          <a:p>
            <a:r>
              <a:rPr lang="zh-CN" altLang="en-US" sz="2400" dirty="0">
                <a:latin typeface="Arial" panose="020B0604020202020204" pitchFamily="34" charset="0"/>
              </a:rPr>
              <a:t>身世：个人的遭遇、经历。</a:t>
            </a:r>
            <a:endParaRPr lang="en-US" altLang="zh-CN" sz="2400" dirty="0">
              <a:latin typeface="Arial" panose="020B0604020202020204" pitchFamily="34" charset="0"/>
            </a:endParaRPr>
          </a:p>
          <a:p>
            <a:endParaRPr lang="en-US" altLang="zh-CN" sz="2400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0" name="TextBox 7"/>
          <p:cNvSpPr txBox="1"/>
          <p:nvPr/>
        </p:nvSpPr>
        <p:spPr>
          <a:xfrm>
            <a:off x="179388" y="404813"/>
            <a:ext cx="1728787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solidFill>
                  <a:srgbClr val="00B050"/>
                </a:solidFill>
                <a:latin typeface="叶根友毛笔行书2.0版" pitchFamily="2" charset="-122"/>
                <a:ea typeface="叶根友毛笔行书2.0版" pitchFamily="2" charset="-122"/>
              </a:rPr>
              <a:t>课文释意</a:t>
            </a:r>
            <a:endParaRPr lang="zh-CN" altLang="en-US" sz="4400" dirty="0">
              <a:solidFill>
                <a:srgbClr val="00B05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Box 1"/>
          <p:cNvSpPr txBox="1"/>
          <p:nvPr/>
        </p:nvSpPr>
        <p:spPr>
          <a:xfrm>
            <a:off x="323850" y="549275"/>
            <a:ext cx="8820150" cy="4892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颔联用了什么修辞手法</a:t>
            </a:r>
            <a:r>
              <a:rPr lang="en-US" altLang="zh-CN" sz="3600" b="1" dirty="0">
                <a:latin typeface="Arial" panose="020B0604020202020204" pitchFamily="34" charset="0"/>
              </a:rPr>
              <a:t>?</a:t>
            </a:r>
            <a:r>
              <a:rPr lang="zh-CN" altLang="en-US" sz="3600" b="1" dirty="0">
                <a:latin typeface="Arial" panose="020B0604020202020204" pitchFamily="34" charset="0"/>
              </a:rPr>
              <a:t>两句有何联系</a:t>
            </a:r>
            <a:r>
              <a:rPr lang="en-US" altLang="zh-CN" sz="3600" b="1" dirty="0">
                <a:latin typeface="Arial" panose="020B0604020202020204" pitchFamily="34" charset="0"/>
              </a:rPr>
              <a:t>?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Arial" panose="020B0604020202020204" pitchFamily="34" charset="0"/>
              </a:rPr>
              <a:t>      运用了比喻的修辞手法</a:t>
            </a:r>
            <a:r>
              <a:rPr lang="en-US" altLang="zh-CN" sz="3200" dirty="0">
                <a:latin typeface="Arial" panose="020B0604020202020204" pitchFamily="34" charset="0"/>
              </a:rPr>
              <a:t>.“</a:t>
            </a:r>
            <a:r>
              <a:rPr lang="zh-CN" altLang="en-US" sz="3200" dirty="0">
                <a:latin typeface="Arial" panose="020B0604020202020204" pitchFamily="34" charset="0"/>
              </a:rPr>
              <a:t>风飘絮</a:t>
            </a:r>
            <a:r>
              <a:rPr lang="en-US" altLang="zh-CN" sz="3200" dirty="0">
                <a:latin typeface="Arial" panose="020B0604020202020204" pitchFamily="34" charset="0"/>
              </a:rPr>
              <a:t>”</a:t>
            </a:r>
            <a:r>
              <a:rPr lang="zh-CN" altLang="en-US" sz="3200" dirty="0">
                <a:latin typeface="Arial" panose="020B0604020202020204" pitchFamily="34" charset="0"/>
              </a:rPr>
              <a:t>形容国势如柳絮飘散</a:t>
            </a:r>
            <a:r>
              <a:rPr lang="en-US" altLang="zh-CN" sz="3200" dirty="0">
                <a:latin typeface="Arial" panose="020B0604020202020204" pitchFamily="34" charset="0"/>
              </a:rPr>
              <a:t>,</a:t>
            </a:r>
            <a:r>
              <a:rPr lang="zh-CN" altLang="en-US" sz="3200" dirty="0">
                <a:latin typeface="Arial" panose="020B0604020202020204" pitchFamily="34" charset="0"/>
              </a:rPr>
              <a:t>无可挽回</a:t>
            </a:r>
            <a:r>
              <a:rPr lang="en-US" altLang="zh-CN" sz="3200" dirty="0">
                <a:latin typeface="Arial" panose="020B0604020202020204" pitchFamily="34" charset="0"/>
              </a:rPr>
              <a:t>;“</a:t>
            </a:r>
            <a:r>
              <a:rPr lang="zh-CN" altLang="en-US" sz="3200" dirty="0">
                <a:latin typeface="Arial" panose="020B0604020202020204" pitchFamily="34" charset="0"/>
              </a:rPr>
              <a:t>雨打萍</a:t>
            </a:r>
            <a:r>
              <a:rPr lang="en-US" altLang="zh-CN" sz="3200" dirty="0">
                <a:latin typeface="Arial" panose="020B0604020202020204" pitchFamily="34" charset="0"/>
              </a:rPr>
              <a:t>”</a:t>
            </a:r>
            <a:r>
              <a:rPr lang="zh-CN" altLang="en-US" sz="3200" dirty="0">
                <a:latin typeface="Arial" panose="020B0604020202020204" pitchFamily="34" charset="0"/>
              </a:rPr>
              <a:t>比喻自己身世坎坷如暴雨中的浮萍</a:t>
            </a:r>
            <a:r>
              <a:rPr lang="en-US" altLang="zh-CN" sz="3200" dirty="0">
                <a:latin typeface="Arial" panose="020B0604020202020204" pitchFamily="34" charset="0"/>
              </a:rPr>
              <a:t>,</a:t>
            </a:r>
            <a:r>
              <a:rPr lang="zh-CN" altLang="en-US" sz="3200" dirty="0">
                <a:latin typeface="Arial" panose="020B0604020202020204" pitchFamily="34" charset="0"/>
              </a:rPr>
              <a:t>时起时沉</a:t>
            </a:r>
            <a:r>
              <a:rPr lang="en-US" altLang="zh-CN" sz="3200" dirty="0">
                <a:latin typeface="Arial" panose="020B0604020202020204" pitchFamily="34" charset="0"/>
              </a:rPr>
              <a:t>.</a:t>
            </a:r>
            <a:r>
              <a:rPr lang="zh-CN" altLang="en-US" sz="3200" dirty="0">
                <a:latin typeface="Arial" panose="020B0604020202020204" pitchFamily="34" charset="0"/>
              </a:rPr>
              <a:t>国家山河支离破碎</a:t>
            </a:r>
            <a:r>
              <a:rPr lang="en-US" altLang="zh-CN" sz="3200" dirty="0">
                <a:latin typeface="Arial" panose="020B0604020202020204" pitchFamily="34" charset="0"/>
              </a:rPr>
              <a:t>,</a:t>
            </a:r>
            <a:r>
              <a:rPr lang="zh-CN" altLang="en-US" sz="3200" dirty="0">
                <a:latin typeface="Arial" panose="020B0604020202020204" pitchFamily="34" charset="0"/>
              </a:rPr>
              <a:t>局势危急</a:t>
            </a:r>
            <a:r>
              <a:rPr lang="en-US" altLang="zh-CN" sz="3200" dirty="0">
                <a:latin typeface="Arial" panose="020B0604020202020204" pitchFamily="34" charset="0"/>
              </a:rPr>
              <a:t>,</a:t>
            </a:r>
            <a:r>
              <a:rPr lang="zh-CN" altLang="en-US" sz="3200" dirty="0">
                <a:latin typeface="Arial" panose="020B0604020202020204" pitchFamily="34" charset="0"/>
              </a:rPr>
              <a:t>各人命运也动荡不安</a:t>
            </a:r>
            <a:r>
              <a:rPr lang="en-US" altLang="zh-CN" sz="3200" dirty="0">
                <a:latin typeface="Arial" panose="020B0604020202020204" pitchFamily="34" charset="0"/>
              </a:rPr>
              <a:t>,</a:t>
            </a:r>
            <a:r>
              <a:rPr lang="zh-CN" altLang="en-US" sz="3200" dirty="0">
                <a:latin typeface="Arial" panose="020B0604020202020204" pitchFamily="34" charset="0"/>
              </a:rPr>
              <a:t>国家命运和个人命运紧密相连</a:t>
            </a:r>
            <a:r>
              <a:rPr lang="en-US" altLang="zh-CN" sz="3200" dirty="0">
                <a:latin typeface="Arial" panose="020B0604020202020204" pitchFamily="34" charset="0"/>
              </a:rPr>
              <a:t>,</a:t>
            </a:r>
            <a:r>
              <a:rPr lang="zh-CN" altLang="en-US" sz="3200" dirty="0">
                <a:latin typeface="Arial" panose="020B0604020202020204" pitchFamily="34" charset="0"/>
              </a:rPr>
              <a:t>历经艰辛危苦</a:t>
            </a:r>
            <a:r>
              <a:rPr lang="en-US" altLang="zh-CN" sz="3200" dirty="0">
                <a:latin typeface="Arial" panose="020B0604020202020204" pitchFamily="34" charset="0"/>
              </a:rPr>
              <a:t>.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22531" name="TextBox 2"/>
          <p:cNvSpPr txBox="1"/>
          <p:nvPr/>
        </p:nvSpPr>
        <p:spPr>
          <a:xfrm>
            <a:off x="1187450" y="5805488"/>
            <a:ext cx="655320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叶根友毛笔行书2.0版" pitchFamily="2" charset="-122"/>
              </a:rPr>
              <a:t>借用比喻                         忧国优民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Box 1"/>
          <p:cNvSpPr txBox="1"/>
          <p:nvPr/>
        </p:nvSpPr>
        <p:spPr>
          <a:xfrm>
            <a:off x="179388" y="333375"/>
            <a:ext cx="8964612" cy="29225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en-US" altLang="zh-CN" sz="3200" b="1" dirty="0">
              <a:latin typeface="Arial" panose="020B0604020202020204" pitchFamily="34" charset="0"/>
            </a:endParaRPr>
          </a:p>
          <a:p>
            <a:pPr algn="ctr"/>
            <a:endParaRPr lang="en-US" altLang="zh-CN" sz="32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3200" b="1" dirty="0">
                <a:latin typeface="Arial" panose="020B0604020202020204" pitchFamily="34" charset="0"/>
              </a:rPr>
              <a:t>惶恐滩头说惶恐，零丁洋里叹零丁。</a:t>
            </a:r>
            <a:endParaRPr lang="en-US" altLang="zh-CN" sz="3200" b="1" dirty="0">
              <a:latin typeface="Arial" panose="020B0604020202020204" pitchFamily="34" charset="0"/>
            </a:endParaRPr>
          </a:p>
          <a:p>
            <a:pPr algn="ctr"/>
            <a:endParaRPr lang="en-US" altLang="zh-CN" sz="3200" b="1" dirty="0">
              <a:latin typeface="Arial" panose="020B0604020202020204" pitchFamily="34" charset="0"/>
            </a:endParaRPr>
          </a:p>
          <a:p>
            <a:r>
              <a:rPr lang="zh-CN" altLang="en-US" sz="2800" b="1" i="1" dirty="0">
                <a:latin typeface="仿宋" panose="02010609060101010101" pitchFamily="49" charset="-122"/>
                <a:ea typeface="仿宋" panose="02010609060101010101" pitchFamily="49" charset="-122"/>
              </a:rPr>
              <a:t>惶恐滩头的惨败让我至今依然惶恐，零丁洋身陷敌营可叹我孤苦零丁。</a:t>
            </a:r>
            <a:endParaRPr lang="zh-CN" altLang="en-US" sz="2800" b="1" i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0" y="3357563"/>
            <a:ext cx="0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6" name="TextBox 5"/>
          <p:cNvSpPr txBox="1"/>
          <p:nvPr/>
        </p:nvSpPr>
        <p:spPr>
          <a:xfrm>
            <a:off x="0" y="188913"/>
            <a:ext cx="226853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00B050"/>
                </a:solidFill>
                <a:latin typeface="Arial" panose="020B0604020202020204" pitchFamily="34" charset="0"/>
                <a:ea typeface="叶根友毛笔行书2.0版" pitchFamily="2" charset="-122"/>
              </a:rPr>
              <a:t>课文释意</a:t>
            </a:r>
            <a:endParaRPr lang="zh-CN" altLang="en-US" sz="4000" dirty="0">
              <a:solidFill>
                <a:srgbClr val="00B05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0" y="3357563"/>
            <a:ext cx="97567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8" name="TextBox 11"/>
          <p:cNvSpPr txBox="1"/>
          <p:nvPr/>
        </p:nvSpPr>
        <p:spPr>
          <a:xfrm>
            <a:off x="0" y="3644900"/>
            <a:ext cx="900113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solidFill>
                  <a:srgbClr val="0070C0"/>
                </a:solidFill>
                <a:latin typeface="Arial" panose="020B0604020202020204" pitchFamily="34" charset="0"/>
                <a:ea typeface="叶根友毛笔行书2.0版" pitchFamily="2" charset="-122"/>
              </a:rPr>
              <a:t>解</a:t>
            </a:r>
            <a:endParaRPr lang="en-US" altLang="zh-CN" sz="4800" dirty="0">
              <a:solidFill>
                <a:srgbClr val="0070C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  <a:p>
            <a:r>
              <a:rPr lang="zh-CN" altLang="en-US" sz="4800" dirty="0">
                <a:solidFill>
                  <a:srgbClr val="0070C0"/>
                </a:solidFill>
                <a:latin typeface="Arial" panose="020B0604020202020204" pitchFamily="34" charset="0"/>
                <a:ea typeface="叶根友毛笔行书2.0版" pitchFamily="2" charset="-122"/>
              </a:rPr>
              <a:t>释</a:t>
            </a:r>
            <a:endParaRPr lang="zh-CN" altLang="en-US" sz="4800" dirty="0">
              <a:solidFill>
                <a:srgbClr val="0070C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</p:txBody>
      </p:sp>
      <p:sp>
        <p:nvSpPr>
          <p:cNvPr id="23559" name="TextBox 13"/>
          <p:cNvSpPr txBox="1"/>
          <p:nvPr/>
        </p:nvSpPr>
        <p:spPr>
          <a:xfrm>
            <a:off x="971550" y="3933825"/>
            <a:ext cx="8172450" cy="1014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惶恐滩：在今江西万安，因急流险恶，所以叫惶恐滩。文天祥兵败后曾从惶恐            滩退往福建汀州。</a:t>
            </a:r>
            <a:endParaRPr lang="en-US" altLang="zh-CN" sz="20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零丁：孤苦无依的样子。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Box 1"/>
          <p:cNvSpPr txBox="1"/>
          <p:nvPr/>
        </p:nvSpPr>
        <p:spPr>
          <a:xfrm>
            <a:off x="395288" y="404813"/>
            <a:ext cx="8424862" cy="5078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颈联一句好在哪里</a:t>
            </a:r>
            <a:r>
              <a:rPr lang="en-US" altLang="zh-CN" sz="3600" b="1" dirty="0">
                <a:latin typeface="Arial" panose="020B0604020202020204" pitchFamily="34" charset="0"/>
              </a:rPr>
              <a:t>?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endParaRPr lang="en-US" altLang="zh-CN" sz="36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</a:rPr>
              <a:t>    本句运用了双关的修辞手法。字面重复而词义不重复</a:t>
            </a:r>
            <a:r>
              <a:rPr lang="en-US" altLang="zh-CN" sz="2800" dirty="0">
                <a:latin typeface="Arial" panose="020B0604020202020204" pitchFamily="34" charset="0"/>
              </a:rPr>
              <a:t>,</a:t>
            </a:r>
            <a:r>
              <a:rPr lang="zh-CN" altLang="en-US" sz="2800" dirty="0">
                <a:latin typeface="Arial" panose="020B0604020202020204" pitchFamily="34" charset="0"/>
              </a:rPr>
              <a:t>地名巧妙地转化为心情。借惶恐滩和零丁洋两个地名</a:t>
            </a:r>
            <a:r>
              <a:rPr lang="en-US" altLang="zh-CN" sz="2800" dirty="0">
                <a:latin typeface="Arial" panose="020B0604020202020204" pitchFamily="34" charset="0"/>
              </a:rPr>
              <a:t>,</a:t>
            </a:r>
            <a:r>
              <a:rPr lang="zh-CN" altLang="en-US" sz="2800" dirty="0">
                <a:latin typeface="Arial" panose="020B0604020202020204" pitchFamily="34" charset="0"/>
              </a:rPr>
              <a:t>写出了形势的险恶和境况的危苦</a:t>
            </a:r>
            <a:r>
              <a:rPr lang="en-US" altLang="zh-CN" sz="2800" dirty="0">
                <a:latin typeface="Arial" panose="020B0604020202020204" pitchFamily="34" charset="0"/>
              </a:rPr>
              <a:t>.</a:t>
            </a:r>
            <a:r>
              <a:rPr lang="zh-CN" altLang="en-US" sz="2800" dirty="0">
                <a:latin typeface="Arial" panose="020B0604020202020204" pitchFamily="34" charset="0"/>
              </a:rPr>
              <a:t>上句追忆当年兵败福建时忧念国家的心情</a:t>
            </a:r>
            <a:r>
              <a:rPr lang="en-US" altLang="zh-CN" sz="2800" dirty="0">
                <a:latin typeface="Arial" panose="020B0604020202020204" pitchFamily="34" charset="0"/>
              </a:rPr>
              <a:t>,</a:t>
            </a:r>
            <a:r>
              <a:rPr lang="zh-CN" altLang="en-US" sz="2800" dirty="0">
                <a:latin typeface="Arial" panose="020B0604020202020204" pitchFamily="34" charset="0"/>
              </a:rPr>
              <a:t>下句写目前不幸被浮的孤独处境</a:t>
            </a:r>
            <a:r>
              <a:rPr lang="en-US" altLang="zh-CN" sz="2800" dirty="0">
                <a:latin typeface="Arial" panose="020B0604020202020204" pitchFamily="34" charset="0"/>
              </a:rPr>
              <a:t>.</a:t>
            </a:r>
            <a:r>
              <a:rPr lang="zh-CN" altLang="en-US" sz="2800" dirty="0">
                <a:latin typeface="Arial" panose="020B0604020202020204" pitchFamily="34" charset="0"/>
              </a:rPr>
              <a:t>上下两句对仗工整</a:t>
            </a:r>
            <a:r>
              <a:rPr lang="en-US" altLang="zh-CN" sz="2800" dirty="0">
                <a:latin typeface="Arial" panose="020B0604020202020204" pitchFamily="34" charset="0"/>
              </a:rPr>
              <a:t>,</a:t>
            </a:r>
            <a:r>
              <a:rPr lang="zh-CN" altLang="en-US" sz="2800" dirty="0">
                <a:latin typeface="Arial" panose="020B0604020202020204" pitchFamily="34" charset="0"/>
              </a:rPr>
              <a:t>朗朗上口</a:t>
            </a:r>
            <a:r>
              <a:rPr lang="en-US" altLang="zh-CN" sz="2800" dirty="0">
                <a:latin typeface="Arial" panose="020B0604020202020204" pitchFamily="34" charset="0"/>
              </a:rPr>
              <a:t>,</a:t>
            </a:r>
            <a:r>
              <a:rPr lang="zh-CN" altLang="en-US" sz="2800" dirty="0">
                <a:latin typeface="Arial" panose="020B0604020202020204" pitchFamily="34" charset="0"/>
              </a:rPr>
              <a:t>尽显悲怆沉郁之感。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4579" name="TextBox 2"/>
          <p:cNvSpPr txBox="1"/>
          <p:nvPr/>
        </p:nvSpPr>
        <p:spPr>
          <a:xfrm>
            <a:off x="1692275" y="5732463"/>
            <a:ext cx="64801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叶根友毛笔行书2.0版" pitchFamily="2" charset="-122"/>
              </a:rPr>
              <a:t>运用双关                       书写感受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Box 1"/>
          <p:cNvSpPr txBox="1"/>
          <p:nvPr/>
        </p:nvSpPr>
        <p:spPr>
          <a:xfrm>
            <a:off x="0" y="260350"/>
            <a:ext cx="9144000" cy="2554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en-US" altLang="zh-CN" sz="3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/>
            <a:endParaRPr lang="en-US" altLang="zh-CN" sz="3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/>
            <a:endParaRPr lang="en-US" altLang="zh-CN" sz="3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3200" b="1" dirty="0">
                <a:solidFill>
                  <a:srgbClr val="002060"/>
                </a:solidFill>
                <a:latin typeface="Arial" panose="020B0604020202020204" pitchFamily="34" charset="0"/>
              </a:rPr>
              <a:t>人生自古谁无死，留取丹心照汗</a:t>
            </a:r>
            <a:endParaRPr lang="en-US" altLang="zh-CN" sz="3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/>
            <a:endParaRPr lang="en-US" altLang="zh-CN" sz="3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3" name="云形 2"/>
          <p:cNvSpPr/>
          <p:nvPr/>
        </p:nvSpPr>
        <p:spPr>
          <a:xfrm>
            <a:off x="827088" y="549275"/>
            <a:ext cx="3529013" cy="122396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04" name="TextBox 4"/>
          <p:cNvSpPr txBox="1"/>
          <p:nvPr/>
        </p:nvSpPr>
        <p:spPr>
          <a:xfrm>
            <a:off x="1116013" y="908050"/>
            <a:ext cx="71278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FF00"/>
                </a:solidFill>
                <a:latin typeface="Arial" panose="020B0604020202020204" pitchFamily="34" charset="0"/>
              </a:rPr>
              <a:t>自古以来没有人能不死，</a:t>
            </a:r>
            <a:endParaRPr lang="zh-CN" altLang="en-US" sz="24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5364163" y="549275"/>
            <a:ext cx="3779838" cy="1223963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06" name="TextBox 6"/>
          <p:cNvSpPr txBox="1"/>
          <p:nvPr/>
        </p:nvSpPr>
        <p:spPr>
          <a:xfrm>
            <a:off x="5003800" y="981075"/>
            <a:ext cx="439261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solidFill>
                  <a:srgbClr val="FFFF00"/>
                </a:solidFill>
                <a:latin typeface="Arial" panose="020B0604020202020204" pitchFamily="34" charset="0"/>
              </a:rPr>
              <a:t>死后留下这颗精忠报国的心光照史册。</a:t>
            </a:r>
            <a:endParaRPr lang="zh-CN" altLang="en-US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0" y="3141663"/>
            <a:ext cx="101171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8" name="TextBox 9"/>
          <p:cNvSpPr txBox="1"/>
          <p:nvPr/>
        </p:nvSpPr>
        <p:spPr>
          <a:xfrm>
            <a:off x="0" y="3429000"/>
            <a:ext cx="97155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solidFill>
                  <a:srgbClr val="002060"/>
                </a:solidFill>
                <a:latin typeface="Arial" panose="020B0604020202020204" pitchFamily="34" charset="0"/>
                <a:ea typeface="叶根友毛笔行书2.0版" pitchFamily="2" charset="-122"/>
              </a:rPr>
              <a:t>解</a:t>
            </a:r>
            <a:endParaRPr lang="en-US" altLang="zh-CN" sz="4800" dirty="0">
              <a:solidFill>
                <a:srgbClr val="00206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  <a:p>
            <a:r>
              <a:rPr lang="zh-CN" altLang="en-US" sz="4800" dirty="0">
                <a:solidFill>
                  <a:srgbClr val="002060"/>
                </a:solidFill>
                <a:latin typeface="Arial" panose="020B0604020202020204" pitchFamily="34" charset="0"/>
                <a:ea typeface="叶根友毛笔行书2.0版" pitchFamily="2" charset="-122"/>
              </a:rPr>
              <a:t>释</a:t>
            </a:r>
            <a:endParaRPr lang="zh-CN" altLang="en-US" sz="4800" dirty="0">
              <a:solidFill>
                <a:srgbClr val="00206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</p:txBody>
      </p:sp>
      <p:sp>
        <p:nvSpPr>
          <p:cNvPr id="25609" name="TextBox 11"/>
          <p:cNvSpPr txBox="1"/>
          <p:nvPr/>
        </p:nvSpPr>
        <p:spPr>
          <a:xfrm>
            <a:off x="755650" y="3213100"/>
            <a:ext cx="806450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丹心：红心，忠心。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000" dirty="0">
                <a:latin typeface="Arial" panose="020B0604020202020204" pitchFamily="34" charset="0"/>
              </a:rPr>
              <a:t>汗青：史册。古代在竹简上记事，制作竹简时，水分冒出如汗水，所以称竹简为汗青。</a:t>
            </a:r>
            <a:endParaRPr lang="en-US" altLang="zh-CN" sz="2000" dirty="0">
              <a:latin typeface="Arial" panose="020B0604020202020204" pitchFamily="34" charset="0"/>
            </a:endParaRPr>
          </a:p>
          <a:p>
            <a:endParaRPr lang="zh-CN" altLang="en-US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Box 1"/>
          <p:cNvSpPr txBox="1"/>
          <p:nvPr/>
        </p:nvSpPr>
        <p:spPr>
          <a:xfrm>
            <a:off x="395288" y="549275"/>
            <a:ext cx="7993062" cy="4984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尾联是千古名句，抒发了作者怎样的思想感情</a:t>
            </a:r>
            <a:r>
              <a:rPr lang="zh-CN" altLang="en-US" sz="3600" dirty="0">
                <a:latin typeface="Arial" panose="020B0604020202020204" pitchFamily="34" charset="0"/>
              </a:rPr>
              <a:t>？</a:t>
            </a:r>
            <a:endParaRPr lang="en-US" altLang="zh-CN" sz="36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</a:rPr>
              <a:t>直抒胸意，抒发了作者以身殉国的浩然正气，充分体现了他的民族气节。</a:t>
            </a:r>
            <a:endParaRPr lang="en-US" altLang="zh-CN" sz="2800" dirty="0">
              <a:latin typeface="Arial" panose="020B0604020202020204" pitchFamily="34" charset="0"/>
            </a:endParaRPr>
          </a:p>
          <a:p>
            <a:r>
              <a:rPr lang="zh-CN" altLang="en-US" sz="3600" b="1" dirty="0">
                <a:latin typeface="Arial" panose="020B0604020202020204" pitchFamily="34" charset="0"/>
              </a:rPr>
              <a:t>谈谈你对尾联的理解？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Arial" panose="020B0604020202020204" pitchFamily="34" charset="0"/>
              </a:rPr>
              <a:t>人难免一死，为拯救祖国而死，一片丹心垂于史册，映照千古，诗句表明了诗人舍生取义的决心，充分体现了“富贵不能淫贫贱不能移，威武不能屈。”的崇高民族气节。</a:t>
            </a:r>
            <a:endParaRPr lang="en-US" altLang="zh-CN" sz="2400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627" name="TextBox 2"/>
          <p:cNvSpPr txBox="1"/>
          <p:nvPr/>
        </p:nvSpPr>
        <p:spPr>
          <a:xfrm>
            <a:off x="2051050" y="5732463"/>
            <a:ext cx="54006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0070C0"/>
                </a:solidFill>
                <a:latin typeface="Arial" panose="020B0604020202020204" pitchFamily="34" charset="0"/>
                <a:ea typeface="叶根友毛笔行书2.0版" pitchFamily="2" charset="-122"/>
              </a:rPr>
              <a:t>慷慨正义                    舍生取义</a:t>
            </a:r>
            <a:endParaRPr lang="zh-CN" altLang="en-US" sz="2800" dirty="0">
              <a:solidFill>
                <a:srgbClr val="0070C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Box 2"/>
          <p:cNvSpPr txBox="1"/>
          <p:nvPr/>
        </p:nvSpPr>
        <p:spPr>
          <a:xfrm>
            <a:off x="790575" y="404813"/>
            <a:ext cx="83534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3600" kern="1200" cap="none" spc="11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叶根友毛笔行书2.0版" pitchFamily="2" charset="-122"/>
                <a:cs typeface="+mn-cs"/>
              </a:rPr>
              <a:t>感知诗的主题</a:t>
            </a:r>
            <a:endParaRPr kumimoji="0" lang="zh-CN" altLang="en-US" sz="3600" kern="1200" cap="none" spc="110" normalizeH="0" baseline="0" noProof="0" dirty="0">
              <a:solidFill>
                <a:srgbClr val="C00000"/>
              </a:solidFill>
              <a:latin typeface="Arial" panose="020B0604020202020204" pitchFamily="34" charset="0"/>
              <a:ea typeface="叶根友毛笔行书2.0版" pitchFamily="2" charset="-122"/>
              <a:cs typeface="+mn-cs"/>
            </a:endParaRPr>
          </a:p>
        </p:txBody>
      </p:sp>
      <p:sp>
        <p:nvSpPr>
          <p:cNvPr id="27651" name="TextBox 3"/>
          <p:cNvSpPr txBox="1"/>
          <p:nvPr/>
        </p:nvSpPr>
        <p:spPr>
          <a:xfrm>
            <a:off x="0" y="1268413"/>
            <a:ext cx="3635375" cy="3786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辛苦遭逢起一经，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干戈寥落四周星。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山河破碎风飘絮，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身世浮沉雨打萍。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惶恐滩头说惶恐，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零丁洋里叹零丁。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人生自古谁无死，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留取丹心照汗青。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5" name="右大括号 4"/>
          <p:cNvSpPr/>
          <p:nvPr/>
        </p:nvSpPr>
        <p:spPr>
          <a:xfrm>
            <a:off x="2843213" y="1484313"/>
            <a:ext cx="46038" cy="6492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右大括号 5"/>
          <p:cNvSpPr/>
          <p:nvPr/>
        </p:nvSpPr>
        <p:spPr>
          <a:xfrm>
            <a:off x="2771775" y="2420938"/>
            <a:ext cx="144463" cy="6477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右大括号 6"/>
          <p:cNvSpPr/>
          <p:nvPr/>
        </p:nvSpPr>
        <p:spPr>
          <a:xfrm>
            <a:off x="2843213" y="3284538"/>
            <a:ext cx="46038" cy="6492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右大括号 7"/>
          <p:cNvSpPr/>
          <p:nvPr/>
        </p:nvSpPr>
        <p:spPr>
          <a:xfrm>
            <a:off x="2843213" y="4292600"/>
            <a:ext cx="46038" cy="57626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56" name="TextBox 8"/>
          <p:cNvSpPr txBox="1"/>
          <p:nvPr/>
        </p:nvSpPr>
        <p:spPr>
          <a:xfrm>
            <a:off x="3059113" y="1700213"/>
            <a:ext cx="6477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首联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7" name="TextBox 9"/>
          <p:cNvSpPr txBox="1"/>
          <p:nvPr/>
        </p:nvSpPr>
        <p:spPr>
          <a:xfrm>
            <a:off x="2987675" y="2636838"/>
            <a:ext cx="720725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颔联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8" name="TextBox 10"/>
          <p:cNvSpPr txBox="1"/>
          <p:nvPr/>
        </p:nvSpPr>
        <p:spPr>
          <a:xfrm>
            <a:off x="3132138" y="3500438"/>
            <a:ext cx="863600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颈联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9" name="TextBox 11"/>
          <p:cNvSpPr txBox="1"/>
          <p:nvPr/>
        </p:nvSpPr>
        <p:spPr>
          <a:xfrm>
            <a:off x="3132138" y="4508500"/>
            <a:ext cx="86360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尾联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60" name="TextBox 12"/>
          <p:cNvSpPr txBox="1"/>
          <p:nvPr/>
        </p:nvSpPr>
        <p:spPr>
          <a:xfrm>
            <a:off x="3995738" y="1484313"/>
            <a:ext cx="23050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自己走上仕途，</a:t>
            </a:r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国家危亡，勤政抗元。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61" name="TextBox 13"/>
          <p:cNvSpPr txBox="1"/>
          <p:nvPr/>
        </p:nvSpPr>
        <p:spPr>
          <a:xfrm>
            <a:off x="4140200" y="2636838"/>
            <a:ext cx="21605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国家分裂，命运艰辛，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62" name="TextBox 14"/>
          <p:cNvSpPr txBox="1"/>
          <p:nvPr/>
        </p:nvSpPr>
        <p:spPr>
          <a:xfrm>
            <a:off x="4140200" y="3573463"/>
            <a:ext cx="19446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形势险恶，境况危机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63" name="TextBox 15"/>
          <p:cNvSpPr txBox="1"/>
          <p:nvPr/>
        </p:nvSpPr>
        <p:spPr>
          <a:xfrm>
            <a:off x="4211638" y="4581525"/>
            <a:ext cx="19446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慷慨正义，舍生取义。直抒胸意。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" name="右大括号 16"/>
          <p:cNvSpPr/>
          <p:nvPr/>
        </p:nvSpPr>
        <p:spPr>
          <a:xfrm>
            <a:off x="6588125" y="1484313"/>
            <a:ext cx="46038" cy="374491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65" name="TextBox 18"/>
          <p:cNvSpPr txBox="1"/>
          <p:nvPr/>
        </p:nvSpPr>
        <p:spPr>
          <a:xfrm>
            <a:off x="6804025" y="1484313"/>
            <a:ext cx="7207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各</a:t>
            </a:r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人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7019925" y="2060575"/>
            <a:ext cx="0" cy="2089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7" name="TextBox 21"/>
          <p:cNvSpPr txBox="1"/>
          <p:nvPr/>
        </p:nvSpPr>
        <p:spPr>
          <a:xfrm>
            <a:off x="6875463" y="4652963"/>
            <a:ext cx="792162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国</a:t>
            </a:r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家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68" name="TextBox 22"/>
          <p:cNvSpPr txBox="1"/>
          <p:nvPr/>
        </p:nvSpPr>
        <p:spPr>
          <a:xfrm>
            <a:off x="7235825" y="2852738"/>
            <a:ext cx="1908175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抒发了作者以身殉国的浩然正气，充分体现他的民族气节。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4" name="云形标注 23"/>
          <p:cNvSpPr/>
          <p:nvPr/>
        </p:nvSpPr>
        <p:spPr>
          <a:xfrm>
            <a:off x="0" y="1268413"/>
            <a:ext cx="684213" cy="720725"/>
          </a:xfrm>
          <a:prstGeom prst="cloudCallout">
            <a:avLst>
              <a:gd name="adj1" fmla="val 149657"/>
              <a:gd name="adj2" fmla="val 1489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70" name="TextBox 24"/>
          <p:cNvSpPr txBox="1"/>
          <p:nvPr/>
        </p:nvSpPr>
        <p:spPr>
          <a:xfrm>
            <a:off x="179388" y="1341438"/>
            <a:ext cx="36036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solidFill>
                  <a:srgbClr val="FFC000"/>
                </a:solidFill>
                <a:latin typeface="Arial" panose="020B0604020202020204" pitchFamily="34" charset="0"/>
              </a:rPr>
              <a:t>比喻</a:t>
            </a:r>
            <a:endParaRPr lang="zh-CN" altLang="en-US" dirty="0">
              <a:solidFill>
                <a:srgbClr val="FFC000"/>
              </a:solidFill>
              <a:latin typeface="Arial" panose="020B0604020202020204" pitchFamily="34" charset="0"/>
            </a:endParaRPr>
          </a:p>
        </p:txBody>
      </p:sp>
      <p:sp>
        <p:nvSpPr>
          <p:cNvPr id="27" name="椭圆形标注 26"/>
          <p:cNvSpPr/>
          <p:nvPr/>
        </p:nvSpPr>
        <p:spPr>
          <a:xfrm>
            <a:off x="-180975" y="4437063"/>
            <a:ext cx="865188" cy="792163"/>
          </a:xfrm>
          <a:prstGeom prst="wedgeEllipseCallout">
            <a:avLst>
              <a:gd name="adj1" fmla="val 71761"/>
              <a:gd name="adj2" fmla="val -1527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72" name="TextBox 27"/>
          <p:cNvSpPr txBox="1"/>
          <p:nvPr/>
        </p:nvSpPr>
        <p:spPr>
          <a:xfrm>
            <a:off x="0" y="4581525"/>
            <a:ext cx="6111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双关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5"/>
          <p:cNvSpPr txBox="1"/>
          <p:nvPr/>
        </p:nvSpPr>
        <p:spPr>
          <a:xfrm>
            <a:off x="4103688" y="3775075"/>
            <a:ext cx="5040312" cy="43338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marL="838200" indent="-838200" fontAlgn="ctr">
              <a:spcBef>
                <a:spcPct val="50000"/>
              </a:spcBef>
            </a:pPr>
            <a:r>
              <a:rPr lang="en-US" altLang="zh-CN" dirty="0">
                <a:latin typeface="Tahoma" panose="020B0604030504040204" pitchFamily="34" charset="0"/>
              </a:rPr>
              <a:t>                </a:t>
            </a:r>
            <a:endParaRPr lang="en-US" altLang="zh-CN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171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163" y="188913"/>
            <a:ext cx="8828087" cy="12760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5"/>
          <p:cNvSpPr txBox="1"/>
          <p:nvPr/>
        </p:nvSpPr>
        <p:spPr>
          <a:xfrm>
            <a:off x="4103688" y="3775075"/>
            <a:ext cx="5040312" cy="43338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marL="838200" indent="-838200" fontAlgn="ctr">
              <a:spcBef>
                <a:spcPct val="50000"/>
              </a:spcBef>
            </a:pPr>
            <a:r>
              <a:rPr lang="en-US" altLang="zh-CN" dirty="0">
                <a:latin typeface="Tahoma" panose="020B0604030504040204" pitchFamily="34" charset="0"/>
              </a:rPr>
              <a:t>                </a:t>
            </a:r>
            <a:endParaRPr lang="en-US" altLang="zh-CN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5" name="Oval 6">
            <a:hlinkClick r:id="rId1"/>
          </p:cNvPr>
          <p:cNvSpPr/>
          <p:nvPr/>
        </p:nvSpPr>
        <p:spPr>
          <a:xfrm>
            <a:off x="8243888" y="6354763"/>
            <a:ext cx="719137" cy="503237"/>
          </a:xfrm>
          <a:prstGeom prst="ellipse">
            <a:avLst/>
          </a:prstGeom>
          <a:solidFill>
            <a:srgbClr val="CCCCFF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marL="838200" indent="-838200" algn="ctr"/>
            <a:r>
              <a:rPr lang="zh-CN" altLang="en-US" dirty="0">
                <a:latin typeface="Tahoma" panose="020B0604030504040204" pitchFamily="34" charset="0"/>
              </a:rPr>
              <a:t>读</a:t>
            </a:r>
            <a:endParaRPr lang="zh-CN" altLang="en-US" dirty="0">
              <a:latin typeface="Tahoma" panose="020B0604030504040204" pitchFamily="34" charset="0"/>
            </a:endParaRPr>
          </a:p>
        </p:txBody>
      </p:sp>
      <p:pic>
        <p:nvPicPr>
          <p:cNvPr id="8196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220663"/>
            <a:ext cx="8961438" cy="12771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Box 1"/>
          <p:cNvSpPr txBox="1"/>
          <p:nvPr/>
        </p:nvSpPr>
        <p:spPr>
          <a:xfrm>
            <a:off x="250825" y="476250"/>
            <a:ext cx="8424863" cy="5910263"/>
          </a:xfrm>
          <a:prstGeom prst="rect">
            <a:avLst/>
          </a:prstGeom>
          <a:blipFill rotWithShape="1">
            <a:blip r:embed="rId1"/>
          </a:blipFill>
          <a:ln w="9525">
            <a:noFill/>
          </a:ln>
        </p:spPr>
        <p:txBody>
          <a:bodyPr>
            <a:spAutoFit/>
          </a:bodyPr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仿宋" panose="02010609060101010101" pitchFamily="49" charset="-122"/>
              </a:rPr>
              <a:t>你能列举出如文天祥一样具有“留取丹心照汗青”的事例吗？</a:t>
            </a:r>
            <a:endParaRPr lang="en-US" altLang="zh-CN" sz="2400" b="1" dirty="0">
              <a:latin typeface="Arial" panose="020B060402020202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仿宋" panose="02010609060101010101" pitchFamily="49" charset="-122"/>
              </a:rPr>
              <a:t>蔺相如宁为玉碎，不为瓦全。</a:t>
            </a:r>
            <a:endParaRPr lang="en-US" altLang="zh-CN" sz="2400" b="1" dirty="0">
              <a:latin typeface="Arial" panose="020B060402020202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仿宋" panose="02010609060101010101" pitchFamily="49" charset="-122"/>
              </a:rPr>
              <a:t>苏武执汉节牧羊十九年。</a:t>
            </a:r>
            <a:endParaRPr lang="en-US" altLang="zh-CN" sz="2400" b="1" dirty="0">
              <a:latin typeface="Arial" panose="020B060402020202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仿宋" panose="02010609060101010101" pitchFamily="49" charset="-122"/>
              </a:rPr>
              <a:t>民族英雄岳飞精忠报国最终死在风坡亭。</a:t>
            </a:r>
            <a:endParaRPr lang="en-US" altLang="zh-CN" sz="2400" b="1" dirty="0">
              <a:latin typeface="Arial" panose="020B060402020202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仿宋" panose="02010609060101010101" pitchFamily="49" charset="-122"/>
              </a:rPr>
              <a:t>朱自清宁可饿死也不吃美国的救济粮。</a:t>
            </a:r>
            <a:endParaRPr lang="en-US" altLang="zh-CN" sz="2400" b="1" dirty="0">
              <a:latin typeface="Arial" panose="020B060402020202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仿宋" panose="02010609060101010101" pitchFamily="49" charset="-122"/>
              </a:rPr>
              <a:t>刘胡兰在敌人的铡刀下慷慨就义。</a:t>
            </a:r>
            <a:endParaRPr lang="en-US" altLang="zh-CN" sz="2400" b="1" dirty="0">
              <a:latin typeface="Arial" panose="020B0604020202020204" pitchFamily="34" charset="0"/>
              <a:ea typeface="仿宋" panose="02010609060101010101" pitchFamily="49" charset="-122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8675" name="TextBox 2"/>
          <p:cNvSpPr txBox="1"/>
          <p:nvPr/>
        </p:nvSpPr>
        <p:spPr>
          <a:xfrm>
            <a:off x="539750" y="476250"/>
            <a:ext cx="33845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课外拓展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algn="l" eaLnBrk="1" hangingPunct="1"/>
            <a:r>
              <a:rPr lang="zh-CN" altLang="en-US" dirty="0"/>
              <a:t>学习目标</a:t>
            </a:r>
            <a:endParaRPr lang="zh-CN" altLang="en-US" dirty="0"/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p>
            <a:pPr eaLnBrk="1" hangingPunct="1"/>
            <a:r>
              <a:rPr lang="en-US" altLang="zh-CN" dirty="0"/>
              <a:t>1</a:t>
            </a:r>
            <a:r>
              <a:rPr lang="zh-CN" altLang="en-US" dirty="0"/>
              <a:t>朗诵、背诵古诗，体会诗歌的韵律美。</a:t>
            </a:r>
            <a:endParaRPr lang="en-US" altLang="zh-CN" dirty="0"/>
          </a:p>
          <a:p>
            <a:pPr eaLnBrk="1" hangingPunct="1"/>
            <a:r>
              <a:rPr lang="en-US" altLang="zh-CN" dirty="0"/>
              <a:t>2</a:t>
            </a:r>
            <a:r>
              <a:rPr lang="zh-CN" altLang="en-US" dirty="0"/>
              <a:t>理解、赏析诗歌精炼概括的语言。</a:t>
            </a:r>
            <a:endParaRPr lang="en-US" altLang="zh-CN" dirty="0"/>
          </a:p>
          <a:p>
            <a:pPr eaLnBrk="1" hangingPunct="1"/>
            <a:r>
              <a:rPr lang="en-US" altLang="zh-CN" dirty="0"/>
              <a:t>3</a:t>
            </a:r>
            <a:r>
              <a:rPr lang="zh-CN" altLang="en-US" dirty="0"/>
              <a:t>感受、理解文天祥高尚的气节和赤诚的爱国情感。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10" descr="文天祥u=554410705,11990429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91623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Box 11"/>
          <p:cNvSpPr txBox="1"/>
          <p:nvPr/>
        </p:nvSpPr>
        <p:spPr>
          <a:xfrm>
            <a:off x="3132138" y="404813"/>
            <a:ext cx="6011862" cy="5694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b="1" dirty="0">
                <a:latin typeface="Franklin Gothic Book" panose="020B0503020102020204"/>
                <a:ea typeface="黑体" panose="02010609060101010101" pitchFamily="49" charset="-122"/>
              </a:rPr>
              <a:t>作者介绍</a:t>
            </a:r>
            <a:endParaRPr lang="en-US" altLang="zh-CN" sz="4400" b="1" dirty="0">
              <a:latin typeface="Franklin Gothic Book" panose="020B0503020102020204"/>
              <a:ea typeface="黑体" panose="02010609060101010101" pitchFamily="49" charset="-122"/>
            </a:endParaRPr>
          </a:p>
          <a:p>
            <a:r>
              <a:rPr lang="zh-CN" altLang="en-US" sz="3200" b="1" i="1" dirty="0">
                <a:latin typeface="Franklin Gothic Book" panose="020B0503020102020204"/>
                <a:ea typeface="黑体" panose="02010609060101010101" pitchFamily="49" charset="-122"/>
              </a:rPr>
              <a:t>        文天祥（</a:t>
            </a:r>
            <a:r>
              <a:rPr lang="en-US" altLang="zh-CN" sz="3200" b="1" i="1" dirty="0">
                <a:latin typeface="Franklin Gothic Book" panose="020B0503020102020204"/>
                <a:ea typeface="黑体" panose="02010609060101010101" pitchFamily="49" charset="-122"/>
              </a:rPr>
              <a:t>1236——1283</a:t>
            </a:r>
            <a:r>
              <a:rPr lang="zh-CN" altLang="en-US" sz="3200" b="1" i="1" dirty="0">
                <a:latin typeface="Franklin Gothic Book" panose="020B0503020102020204"/>
                <a:ea typeface="黑体" panose="02010609060101010101" pitchFamily="49" charset="-122"/>
              </a:rPr>
              <a:t>）南宋大臣、文学家。字履善，一字宋瑞，号文山，吉州庐陵（今江西吉安）人，</a:t>
            </a:r>
            <a:r>
              <a:rPr lang="en-US" altLang="zh-CN" sz="3200" b="1" i="1" dirty="0">
                <a:latin typeface="Franklin Gothic Book" panose="020B0503020102020204"/>
                <a:ea typeface="黑体" panose="02010609060101010101" pitchFamily="49" charset="-122"/>
              </a:rPr>
              <a:t>1276</a:t>
            </a:r>
            <a:r>
              <a:rPr lang="zh-CN" altLang="en-US" sz="3200" b="1" i="1" dirty="0">
                <a:latin typeface="Franklin Gothic Book" panose="020B0503020102020204"/>
                <a:ea typeface="黑体" panose="02010609060101010101" pitchFamily="49" charset="-122"/>
              </a:rPr>
              <a:t>年任右丞相，出使元军议和，被扣留。后于镇江脱险，流亡至通州（今江苏南通），由海路南下，至福建与张世杰、陆秀夫等坚持抗元。代表诗作有</a:t>
            </a:r>
            <a:r>
              <a:rPr lang="en-US" altLang="zh-CN" sz="3200" b="1" i="1" dirty="0">
                <a:latin typeface="Franklin Gothic Book" panose="020B0503020102020204"/>
                <a:ea typeface="黑体" panose="02010609060101010101" pitchFamily="49" charset="-122"/>
              </a:rPr>
              <a:t>《</a:t>
            </a:r>
            <a:r>
              <a:rPr lang="zh-CN" altLang="en-US" sz="3200" b="1" i="1" dirty="0">
                <a:latin typeface="Franklin Gothic Book" panose="020B0503020102020204"/>
                <a:ea typeface="黑体" panose="02010609060101010101" pitchFamily="49" charset="-122"/>
              </a:rPr>
              <a:t>正气歌</a:t>
            </a:r>
            <a:r>
              <a:rPr lang="en-US" altLang="zh-CN" sz="3200" b="1" i="1" dirty="0">
                <a:latin typeface="Franklin Gothic Book" panose="020B0503020102020204"/>
                <a:ea typeface="黑体" panose="02010609060101010101" pitchFamily="49" charset="-122"/>
              </a:rPr>
              <a:t>》《</a:t>
            </a:r>
            <a:r>
              <a:rPr lang="zh-CN" altLang="en-US" sz="3200" b="1" i="1" dirty="0">
                <a:latin typeface="Franklin Gothic Book" panose="020B0503020102020204"/>
                <a:ea typeface="黑体" panose="02010609060101010101" pitchFamily="49" charset="-122"/>
              </a:rPr>
              <a:t>过零丁洋</a:t>
            </a:r>
            <a:r>
              <a:rPr lang="en-US" altLang="zh-CN" sz="3200" b="1" i="1" dirty="0">
                <a:latin typeface="Franklin Gothic Book" panose="020B0503020102020204"/>
                <a:ea typeface="黑体" panose="02010609060101010101" pitchFamily="49" charset="-122"/>
              </a:rPr>
              <a:t>》</a:t>
            </a:r>
            <a:r>
              <a:rPr lang="zh-CN" altLang="en-US" sz="3200" b="1" i="1" dirty="0">
                <a:latin typeface="Franklin Gothic Book" panose="020B0503020102020204"/>
                <a:ea typeface="黑体" panose="02010609060101010101" pitchFamily="49" charset="-122"/>
              </a:rPr>
              <a:t>，遗著有</a:t>
            </a:r>
            <a:r>
              <a:rPr lang="en-US" altLang="zh-CN" sz="3200" b="1" i="1" dirty="0">
                <a:latin typeface="Franklin Gothic Book" panose="020B0503020102020204"/>
                <a:ea typeface="黑体" panose="02010609060101010101" pitchFamily="49" charset="-122"/>
              </a:rPr>
              <a:t>《</a:t>
            </a:r>
            <a:r>
              <a:rPr lang="zh-CN" altLang="en-US" sz="3200" b="1" i="1" dirty="0">
                <a:latin typeface="Franklin Gothic Book" panose="020B0503020102020204"/>
                <a:ea typeface="黑体" panose="02010609060101010101" pitchFamily="49" charset="-122"/>
              </a:rPr>
              <a:t>文山先生合集</a:t>
            </a:r>
            <a:r>
              <a:rPr lang="en-US" altLang="zh-CN" sz="3200" b="1" i="1" dirty="0">
                <a:latin typeface="Franklin Gothic Book" panose="020B0503020102020204"/>
                <a:ea typeface="黑体" panose="02010609060101010101" pitchFamily="49" charset="-122"/>
              </a:rPr>
              <a:t>》</a:t>
            </a:r>
            <a:r>
              <a:rPr lang="zh-CN" altLang="en-US" sz="3200" b="1" i="1" dirty="0">
                <a:latin typeface="Franklin Gothic Book" panose="020B0503020102020204"/>
                <a:ea typeface="黑体" panose="02010609060101010101" pitchFamily="49" charset="-122"/>
              </a:rPr>
              <a:t>。</a:t>
            </a:r>
            <a:endParaRPr lang="zh-CN" altLang="en-US" sz="3200" b="1" i="1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Box 2"/>
          <p:cNvSpPr txBox="1"/>
          <p:nvPr/>
        </p:nvSpPr>
        <p:spPr>
          <a:xfrm>
            <a:off x="1042988" y="836613"/>
            <a:ext cx="6624637" cy="5140325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Franklin Gothic Book" panose="020B0503020102020204"/>
                <a:ea typeface="黑体" panose="02010609060101010101" pitchFamily="49" charset="-122"/>
              </a:rPr>
              <a:t>写作背景</a:t>
            </a:r>
            <a:endParaRPr lang="en-US" altLang="zh-CN" sz="40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r>
              <a:rPr lang="zh-CN" altLang="en-US" sz="3600" dirty="0">
                <a:latin typeface="Franklin Gothic Book" panose="020B0503020102020204"/>
                <a:ea typeface="黑体" panose="02010609060101010101" pitchFamily="49" charset="-122"/>
              </a:rPr>
              <a:t>      </a:t>
            </a:r>
            <a:r>
              <a:rPr lang="en-US" altLang="zh-CN" sz="3600" dirty="0">
                <a:latin typeface="Franklin Gothic Book" panose="020B0503020102020204"/>
                <a:ea typeface="黑体" panose="02010609060101010101" pitchFamily="49" charset="-122"/>
              </a:rPr>
              <a:t>1277</a:t>
            </a:r>
            <a:r>
              <a:rPr lang="zh-CN" altLang="en-US" sz="3600" dirty="0">
                <a:latin typeface="Franklin Gothic Book" panose="020B0503020102020204"/>
                <a:ea typeface="黑体" panose="02010609060101010101" pitchFamily="49" charset="-122"/>
              </a:rPr>
              <a:t>年，文天祥等进兵江西，收复了几个县城，使抗元形势大为好转。但是不久为元军所败，退入广东坚持抵抗。</a:t>
            </a:r>
            <a:r>
              <a:rPr lang="en-US" altLang="zh-CN" sz="3600" dirty="0">
                <a:latin typeface="Franklin Gothic Book" panose="020B0503020102020204"/>
                <a:ea typeface="黑体" panose="02010609060101010101" pitchFamily="49" charset="-122"/>
              </a:rPr>
              <a:t>1278</a:t>
            </a:r>
            <a:r>
              <a:rPr lang="zh-CN" altLang="en-US" sz="3600" dirty="0">
                <a:latin typeface="Franklin Gothic Book" panose="020B0503020102020204"/>
                <a:ea typeface="黑体" panose="02010609060101010101" pitchFamily="49" charset="-122"/>
              </a:rPr>
              <a:t>年文天祥在五坡岭（今广东海丰北）被俘。元将原将叫他写信招张世杰投降，他坚持拒绝。书</a:t>
            </a:r>
            <a:r>
              <a:rPr lang="en-US" altLang="zh-CN" sz="3600" dirty="0">
                <a:latin typeface="Franklin Gothic Book" panose="020B0503020102020204"/>
                <a:ea typeface="黑体" panose="02010609060101010101" pitchFamily="49" charset="-122"/>
              </a:rPr>
              <a:t>《</a:t>
            </a:r>
            <a:r>
              <a:rPr lang="zh-CN" altLang="en-US" sz="3600" dirty="0">
                <a:latin typeface="Franklin Gothic Book" panose="020B0503020102020204"/>
                <a:ea typeface="黑体" panose="02010609060101010101" pitchFamily="49" charset="-122"/>
              </a:rPr>
              <a:t>过零丁洋</a:t>
            </a:r>
            <a:r>
              <a:rPr lang="en-US" altLang="zh-CN" sz="3600" dirty="0">
                <a:latin typeface="Franklin Gothic Book" panose="020B0503020102020204"/>
                <a:ea typeface="黑体" panose="02010609060101010101" pitchFamily="49" charset="-122"/>
              </a:rPr>
              <a:t>》</a:t>
            </a:r>
            <a:r>
              <a:rPr lang="zh-CN" altLang="en-US" sz="3600" dirty="0">
                <a:latin typeface="Franklin Gothic Book" panose="020B0503020102020204"/>
                <a:ea typeface="黑体" panose="02010609060101010101" pitchFamily="49" charset="-122"/>
              </a:rPr>
              <a:t>诗以明志。</a:t>
            </a:r>
            <a:endParaRPr lang="zh-CN" altLang="en-US" sz="3600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6386" name="图片 1" descr="u=3146053129,2186377222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88" y="620713"/>
            <a:ext cx="6807200" cy="5111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椭圆 1"/>
          <p:cNvSpPr/>
          <p:nvPr/>
        </p:nvSpPr>
        <p:spPr>
          <a:xfrm>
            <a:off x="468313" y="404813"/>
            <a:ext cx="2663825" cy="1584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620688"/>
            <a:ext cx="2304256" cy="144655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>
            <a:spAutoFit/>
          </a:bodyPr>
          <a:lstStyle/>
          <a:p>
            <a:pPr marR="0"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4400" kern="1200" cap="none" spc="0" normalizeH="0" baseline="0" noProof="0" dirty="0">
                <a:latin typeface="+mn-lt"/>
                <a:ea typeface="+mn-ea"/>
                <a:cs typeface="+mn-cs"/>
              </a:rPr>
              <a:t>知识积累</a:t>
            </a:r>
            <a:endParaRPr kumimoji="0" lang="zh-CN" altLang="en-US" sz="4400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17412" name="TextBox 3"/>
          <p:cNvSpPr txBox="1"/>
          <p:nvPr/>
        </p:nvSpPr>
        <p:spPr>
          <a:xfrm>
            <a:off x="539750" y="1773238"/>
            <a:ext cx="8604250" cy="4892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Franklin Gothic Book" panose="020B0503020102020204"/>
                <a:ea typeface="黑体" panose="02010609060101010101" pitchFamily="49" charset="-122"/>
              </a:rPr>
              <a:t>一、</a:t>
            </a:r>
            <a:r>
              <a:rPr lang="zh-CN" altLang="en-US" sz="3200" b="1" dirty="0">
                <a:latin typeface="Franklin Gothic Book" panose="020B0503020102020204"/>
                <a:ea typeface="黑体" panose="02010609060101010101" pitchFamily="49" charset="-122"/>
              </a:rPr>
              <a:t>生字</a:t>
            </a:r>
            <a:endParaRPr lang="en-US" altLang="zh-CN" sz="3200" b="1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Franklin Gothic Book" panose="020B0503020102020204"/>
                <a:ea typeface="黑体" panose="02010609060101010101" pitchFamily="49" charset="-122"/>
              </a:rPr>
              <a:t>廖（   ）        落（    ）       絮（    ）        惶（   ）</a:t>
            </a:r>
            <a:endParaRPr lang="en-US" altLang="zh-CN" sz="2800" b="1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Franklin Gothic Book" panose="020B0503020102020204"/>
                <a:ea typeface="黑体" panose="02010609060101010101" pitchFamily="49" charset="-122"/>
              </a:rPr>
              <a:t>二、</a:t>
            </a:r>
            <a:r>
              <a:rPr lang="zh-CN" altLang="en-US" sz="3200" b="1" dirty="0">
                <a:latin typeface="Franklin Gothic Book" panose="020B0503020102020204"/>
                <a:ea typeface="黑体" panose="02010609060101010101" pitchFamily="49" charset="-122"/>
              </a:rPr>
              <a:t>词语</a:t>
            </a:r>
            <a:endParaRPr lang="en-US" altLang="zh-CN" sz="3200" b="1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Franklin Gothic Book" panose="020B0503020102020204"/>
                <a:ea typeface="黑体" panose="02010609060101010101" pitchFamily="49" charset="-122"/>
              </a:rPr>
              <a:t>起一经            丹心       干戈         汗青      四周星      遭逢        廖落</a:t>
            </a:r>
            <a:endParaRPr lang="en-US" altLang="zh-CN" sz="2800" b="1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Franklin Gothic Book" panose="020B0503020102020204"/>
                <a:ea typeface="黑体" panose="02010609060101010101" pitchFamily="49" charset="-122"/>
              </a:rPr>
              <a:t>三</a:t>
            </a:r>
            <a:r>
              <a:rPr lang="zh-CN" altLang="en-US" sz="3200" b="1" dirty="0">
                <a:latin typeface="Franklin Gothic Book" panose="020B0503020102020204"/>
                <a:ea typeface="黑体" panose="02010609060101010101" pitchFamily="49" charset="-122"/>
              </a:rPr>
              <a:t>、名言名句</a:t>
            </a:r>
            <a:endParaRPr lang="en-US" altLang="zh-CN" sz="3200" b="1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Franklin Gothic Book" panose="020B0503020102020204"/>
                <a:ea typeface="黑体" panose="02010609060101010101" pitchFamily="49" charset="-122"/>
              </a:rPr>
              <a:t>人生自古谁无死，留取丹心照汗青。</a:t>
            </a:r>
            <a:endParaRPr lang="zh-CN" altLang="en-US" sz="2800" b="1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Box 1"/>
          <p:cNvSpPr txBox="1"/>
          <p:nvPr/>
        </p:nvSpPr>
        <p:spPr>
          <a:xfrm>
            <a:off x="179388" y="476250"/>
            <a:ext cx="8785225" cy="3232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000" dirty="0">
                <a:latin typeface="Franklin Gothic Book" panose="020B0503020102020204"/>
                <a:ea typeface="黑体" panose="02010609060101010101" pitchFamily="49" charset="-122"/>
              </a:rPr>
              <a:t>过零丁洋</a:t>
            </a:r>
            <a:endParaRPr lang="en-US" altLang="zh-CN" sz="40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Franklin Gothic Book" panose="020B0503020102020204"/>
                <a:ea typeface="黑体" panose="02010609060101010101" pitchFamily="49" charset="-122"/>
              </a:rPr>
              <a:t>辛苦／遭逢／起／一</a:t>
            </a:r>
            <a:r>
              <a:rPr lang="zh-CN" altLang="en-US" sz="2400" dirty="0">
                <a:solidFill>
                  <a:srgbClr val="FF0000"/>
                </a:solidFill>
                <a:latin typeface="Franklin Gothic Book" panose="020B0503020102020204"/>
                <a:ea typeface="黑体" panose="02010609060101010101" pitchFamily="49" charset="-122"/>
              </a:rPr>
              <a:t>经</a:t>
            </a:r>
            <a:r>
              <a:rPr lang="zh-CN" altLang="en-US" sz="2400" dirty="0">
                <a:latin typeface="Franklin Gothic Book" panose="020B0503020102020204"/>
                <a:ea typeface="黑体" panose="02010609060101010101" pitchFamily="49" charset="-122"/>
              </a:rPr>
              <a:t>，干戈／廖落／四／周</a:t>
            </a:r>
            <a:r>
              <a:rPr lang="zh-CN" altLang="en-US" sz="2400" dirty="0">
                <a:solidFill>
                  <a:srgbClr val="FF0000"/>
                </a:solidFill>
                <a:latin typeface="Franklin Gothic Book" panose="020B0503020102020204"/>
                <a:ea typeface="黑体" panose="02010609060101010101" pitchFamily="49" charset="-122"/>
              </a:rPr>
              <a:t>星</a:t>
            </a:r>
            <a:r>
              <a:rPr lang="zh-CN" altLang="en-US" sz="2400" dirty="0">
                <a:latin typeface="Franklin Gothic Book" panose="020B0503020102020204"/>
                <a:ea typeface="黑体" panose="02010609060101010101" pitchFamily="49" charset="-122"/>
              </a:rPr>
              <a:t>。</a:t>
            </a:r>
            <a:endParaRPr lang="en-US" altLang="zh-CN" sz="24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Franklin Gothic Book" panose="020B0503020102020204"/>
                <a:ea typeface="黑体" panose="02010609060101010101" pitchFamily="49" charset="-122"/>
              </a:rPr>
              <a:t>山河／破碎／风／飘絮，身世／浮沉／雨／打</a:t>
            </a:r>
            <a:r>
              <a:rPr lang="zh-CN" altLang="en-US" sz="2400" dirty="0">
                <a:solidFill>
                  <a:srgbClr val="FF0000"/>
                </a:solidFill>
                <a:latin typeface="Franklin Gothic Book" panose="020B0503020102020204"/>
                <a:ea typeface="黑体" panose="02010609060101010101" pitchFamily="49" charset="-122"/>
              </a:rPr>
              <a:t>萍。</a:t>
            </a:r>
            <a:endParaRPr lang="en-US" altLang="zh-CN" sz="2400" dirty="0">
              <a:solidFill>
                <a:srgbClr val="FF0000"/>
              </a:solidFill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Franklin Gothic Book" panose="020B0503020102020204"/>
                <a:ea typeface="黑体" panose="02010609060101010101" pitchFamily="49" charset="-122"/>
              </a:rPr>
              <a:t>惶恐／滩头／说／惶恐，零丁／洋里／叹／零</a:t>
            </a:r>
            <a:r>
              <a:rPr lang="zh-CN" altLang="en-US" sz="2400" dirty="0">
                <a:solidFill>
                  <a:srgbClr val="FF0000"/>
                </a:solidFill>
                <a:latin typeface="Franklin Gothic Book" panose="020B0503020102020204"/>
                <a:ea typeface="黑体" panose="02010609060101010101" pitchFamily="49" charset="-122"/>
              </a:rPr>
              <a:t>丁</a:t>
            </a:r>
            <a:r>
              <a:rPr lang="zh-CN" altLang="en-US" sz="2400" dirty="0">
                <a:latin typeface="Franklin Gothic Book" panose="020B0503020102020204"/>
                <a:ea typeface="黑体" panose="02010609060101010101" pitchFamily="49" charset="-122"/>
              </a:rPr>
              <a:t>。</a:t>
            </a:r>
            <a:endParaRPr lang="en-US" altLang="zh-CN" sz="24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Franklin Gothic Book" panose="020B0503020102020204"/>
                <a:ea typeface="黑体" panose="02010609060101010101" pitchFamily="49" charset="-122"/>
              </a:rPr>
              <a:t>人生／自古／谁／无死，留取／丹心／照／汗</a:t>
            </a:r>
            <a:r>
              <a:rPr lang="zh-CN" altLang="en-US" sz="2400" dirty="0">
                <a:solidFill>
                  <a:srgbClr val="FF0000"/>
                </a:solidFill>
                <a:latin typeface="Franklin Gothic Book" panose="020B0503020102020204"/>
                <a:ea typeface="黑体" panose="02010609060101010101" pitchFamily="49" charset="-122"/>
              </a:rPr>
              <a:t>青</a:t>
            </a:r>
            <a:r>
              <a:rPr lang="zh-CN" altLang="en-US" sz="2400" dirty="0">
                <a:latin typeface="Franklin Gothic Book" panose="020B0503020102020204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  <p:sp>
        <p:nvSpPr>
          <p:cNvPr id="18435" name="TextBox 2"/>
          <p:cNvSpPr txBox="1"/>
          <p:nvPr/>
        </p:nvSpPr>
        <p:spPr>
          <a:xfrm>
            <a:off x="395288" y="5805488"/>
            <a:ext cx="874871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dirty="0">
                <a:latin typeface="Franklin Gothic Book" panose="020B0503020102020204"/>
                <a:ea typeface="黑体" panose="02010609060101010101" pitchFamily="49" charset="-122"/>
              </a:rPr>
              <a:t>韵脚：双数诗行末尾押韵的字，押“</a:t>
            </a:r>
            <a:r>
              <a:rPr lang="en-US" altLang="zh-CN" sz="2800" dirty="0">
                <a:latin typeface="Franklin Gothic Book" panose="020B0503020102020204"/>
                <a:ea typeface="黑体" panose="02010609060101010101" pitchFamily="49" charset="-122"/>
              </a:rPr>
              <a:t>ing”</a:t>
            </a:r>
            <a:r>
              <a:rPr lang="zh-CN" altLang="en-US" sz="2800" dirty="0">
                <a:latin typeface="Franklin Gothic Book" panose="020B0503020102020204"/>
                <a:ea typeface="黑体" panose="02010609060101010101" pitchFamily="49" charset="-122"/>
              </a:rPr>
              <a:t>韵</a:t>
            </a:r>
            <a:endParaRPr lang="zh-CN" altLang="en-US" sz="2800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0" y="3933825"/>
            <a:ext cx="1152525" cy="1008063"/>
          </a:xfrm>
          <a:prstGeom prst="wedgeEllipseCallout">
            <a:avLst>
              <a:gd name="adj1" fmla="val 78374"/>
              <a:gd name="adj2" fmla="val -1491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37" name="TextBox 4"/>
          <p:cNvSpPr txBox="1"/>
          <p:nvPr/>
        </p:nvSpPr>
        <p:spPr>
          <a:xfrm>
            <a:off x="179388" y="4221163"/>
            <a:ext cx="936625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Franklin Gothic Book" panose="020B0503020102020204"/>
                <a:ea typeface="黑体" panose="02010609060101010101" pitchFamily="49" charset="-122"/>
              </a:rPr>
              <a:t>Huáng</a:t>
            </a:r>
            <a:r>
              <a:rPr lang="en-US" altLang="zh-CN" dirty="0">
                <a:latin typeface="Franklin Gothic Book" panose="020B0503020102020204"/>
                <a:ea typeface="黑体" panose="02010609060101010101" pitchFamily="49" charset="-122"/>
              </a:rPr>
              <a:t>  </a:t>
            </a:r>
            <a:endParaRPr lang="zh-CN" altLang="en-US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6300788" y="0"/>
            <a:ext cx="2087563" cy="936625"/>
          </a:xfrm>
          <a:prstGeom prst="wedgeEllipseCallout">
            <a:avLst>
              <a:gd name="adj1" fmla="val -59634"/>
              <a:gd name="adj2" fmla="val 1134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39" name="TextBox 6"/>
          <p:cNvSpPr txBox="1"/>
          <p:nvPr/>
        </p:nvSpPr>
        <p:spPr>
          <a:xfrm>
            <a:off x="6372225" y="260350"/>
            <a:ext cx="1871663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Franklin Gothic Book" panose="020B0503020102020204"/>
                <a:ea typeface="黑体" panose="02010609060101010101" pitchFamily="49" charset="-122"/>
              </a:rPr>
              <a:t>Liáo   lùo  </a:t>
            </a:r>
            <a:endParaRPr lang="zh-CN" altLang="en-US" sz="2400" dirty="0">
              <a:solidFill>
                <a:srgbClr val="FF0000"/>
              </a:solidFill>
              <a:latin typeface="Franklin Gothic Book" panose="020B05030201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8435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Box 1"/>
          <p:cNvSpPr txBox="1"/>
          <p:nvPr/>
        </p:nvSpPr>
        <p:spPr>
          <a:xfrm>
            <a:off x="0" y="0"/>
            <a:ext cx="8713788" cy="69865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/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/>
            <a:r>
              <a:rPr lang="zh-CN" altLang="en-US" sz="2800" dirty="0">
                <a:latin typeface="Franklin Gothic Book" panose="020B0503020102020204"/>
                <a:ea typeface="黑体" panose="02010609060101010101" pitchFamily="49" charset="-122"/>
              </a:rPr>
              <a:t>辛苦遭逢起一经</a:t>
            </a:r>
            <a:r>
              <a:rPr lang="en-US" altLang="zh-CN" sz="2800" dirty="0">
                <a:latin typeface="Franklin Gothic Book" panose="020B0503020102020204"/>
                <a:ea typeface="黑体" panose="02010609060101010101" pitchFamily="49" charset="-122"/>
              </a:rPr>
              <a:t>,</a:t>
            </a:r>
            <a:r>
              <a:rPr lang="zh-CN" altLang="en-US" sz="2800" dirty="0">
                <a:latin typeface="Franklin Gothic Book" panose="020B0503020102020204"/>
                <a:ea typeface="黑体" panose="02010609060101010101" pitchFamily="49" charset="-122"/>
              </a:rPr>
              <a:t>干戈寥落四周星。</a:t>
            </a:r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/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/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r>
              <a:rPr lang="zh-CN" altLang="en-US" sz="2800" dirty="0">
                <a:latin typeface="Franklin Gothic Book" panose="020B0503020102020204"/>
                <a:ea typeface="黑体" panose="02010609060101010101" pitchFamily="49" charset="-122"/>
              </a:rPr>
              <a:t>     自幼研读经书</a:t>
            </a:r>
            <a:r>
              <a:rPr lang="en-US" altLang="zh-CN" sz="2800" dirty="0">
                <a:latin typeface="Franklin Gothic Book" panose="020B0503020102020204"/>
                <a:ea typeface="黑体" panose="02010609060101010101" pitchFamily="49" charset="-122"/>
              </a:rPr>
              <a:t>,</a:t>
            </a:r>
            <a:r>
              <a:rPr lang="zh-CN" altLang="en-US" sz="2800" dirty="0">
                <a:latin typeface="Franklin Gothic Book" panose="020B0503020102020204"/>
                <a:ea typeface="黑体" panose="02010609060101010101" pitchFamily="49" charset="-122"/>
              </a:rPr>
              <a:t>通过科举考试被朝廷选拔出仕做官</a:t>
            </a:r>
            <a:r>
              <a:rPr lang="en-US" altLang="zh-CN" sz="2800" dirty="0">
                <a:latin typeface="Franklin Gothic Book" panose="020B0503020102020204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Franklin Gothic Book" panose="020B0503020102020204"/>
                <a:ea typeface="黑体" panose="02010609060101010101" pitchFamily="49" charset="-122"/>
              </a:rPr>
              <a:t>抗元频繁抗元斗争中度过了整整四年</a:t>
            </a:r>
            <a:r>
              <a:rPr lang="en-US" altLang="zh-CN" sz="2800" dirty="0">
                <a:latin typeface="Franklin Gothic Book" panose="020B0503020102020204"/>
                <a:ea typeface="黑体" panose="02010609060101010101" pitchFamily="49" charset="-122"/>
              </a:rPr>
              <a:t>.</a:t>
            </a:r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r>
              <a:rPr lang="zh-CN" altLang="en-US" sz="2800" dirty="0">
                <a:latin typeface="Franklin Gothic Book" panose="020B0503020102020204"/>
                <a:ea typeface="黑体" panose="02010609060101010101" pitchFamily="49" charset="-122"/>
              </a:rPr>
              <a:t> </a:t>
            </a:r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/>
            <a:endParaRPr lang="en-US" altLang="zh-CN" sz="2800" dirty="0">
              <a:latin typeface="Franklin Gothic Book" panose="020B0503020102020204"/>
              <a:ea typeface="黑体" panose="02010609060101010101" pitchFamily="49" charset="-122"/>
            </a:endParaRPr>
          </a:p>
          <a:p>
            <a:pPr algn="ctr"/>
            <a:endParaRPr lang="zh-CN" altLang="en-US" sz="2800" dirty="0">
              <a:latin typeface="Franklin Gothic Book" panose="020B0503020102020204"/>
              <a:ea typeface="黑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0" y="3213100"/>
            <a:ext cx="968533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TextBox 5"/>
          <p:cNvSpPr txBox="1"/>
          <p:nvPr/>
        </p:nvSpPr>
        <p:spPr>
          <a:xfrm>
            <a:off x="323850" y="3284538"/>
            <a:ext cx="792163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solidFill>
                  <a:srgbClr val="7030A0"/>
                </a:solidFill>
                <a:latin typeface="Arial" panose="020B0604020202020204" pitchFamily="34" charset="0"/>
                <a:ea typeface="叶根友毛笔行书2.0版" pitchFamily="2" charset="-122"/>
              </a:rPr>
              <a:t>解</a:t>
            </a:r>
            <a:endParaRPr lang="en-US" altLang="zh-CN" sz="4800" dirty="0">
              <a:solidFill>
                <a:srgbClr val="7030A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  <a:p>
            <a:r>
              <a:rPr lang="zh-CN" altLang="en-US" sz="4800" dirty="0">
                <a:solidFill>
                  <a:srgbClr val="7030A0"/>
                </a:solidFill>
                <a:latin typeface="Arial" panose="020B0604020202020204" pitchFamily="34" charset="0"/>
                <a:ea typeface="叶根友毛笔行书2.0版" pitchFamily="2" charset="-122"/>
              </a:rPr>
              <a:t>释</a:t>
            </a:r>
            <a:endParaRPr lang="zh-CN" altLang="en-US" sz="4800" dirty="0">
              <a:solidFill>
                <a:srgbClr val="7030A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</p:txBody>
      </p:sp>
      <p:sp>
        <p:nvSpPr>
          <p:cNvPr id="19461" name="TextBox 7"/>
          <p:cNvSpPr txBox="1"/>
          <p:nvPr/>
        </p:nvSpPr>
        <p:spPr>
          <a:xfrm>
            <a:off x="1547813" y="3573463"/>
            <a:ext cx="7056437" cy="1846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latin typeface="Arial" panose="020B0604020202020204" pitchFamily="34" charset="0"/>
              </a:rPr>
              <a:t>自己由科甲出身。</a:t>
            </a:r>
            <a:endParaRPr lang="en-US" altLang="zh-CN" sz="2400" dirty="0">
              <a:latin typeface="Arial" panose="020B0604020202020204" pitchFamily="34" charset="0"/>
            </a:endParaRPr>
          </a:p>
          <a:p>
            <a:r>
              <a:rPr lang="zh-CN" altLang="en-US" sz="2400" dirty="0">
                <a:latin typeface="Arial" panose="020B0604020202020204" pitchFamily="34" charset="0"/>
              </a:rPr>
              <a:t>干戈寥落：意为冷遭逢</a:t>
            </a:r>
            <a:r>
              <a:rPr lang="en-US" altLang="zh-CN" sz="2400" dirty="0">
                <a:latin typeface="Arial" panose="020B0604020202020204" pitchFamily="34" charset="0"/>
              </a:rPr>
              <a:t>:</a:t>
            </a:r>
            <a:r>
              <a:rPr lang="zh-CN" altLang="en-US" sz="2400" dirty="0">
                <a:latin typeface="Arial" panose="020B0604020202020204" pitchFamily="34" charset="0"/>
              </a:rPr>
              <a:t>遭遇</a:t>
            </a:r>
            <a:r>
              <a:rPr lang="en-US" altLang="zh-CN" sz="2400" dirty="0">
                <a:latin typeface="Arial" panose="020B0604020202020204" pitchFamily="34" charset="0"/>
              </a:rPr>
              <a:t>,</a:t>
            </a:r>
            <a:r>
              <a:rPr lang="zh-CN" altLang="en-US" sz="2400" dirty="0">
                <a:latin typeface="Arial" panose="020B0604020202020204" pitchFamily="34" charset="0"/>
              </a:rPr>
              <a:t>指受到朝廷的选拔。</a:t>
            </a:r>
            <a:endParaRPr lang="en-US" altLang="zh-CN" sz="2400" dirty="0">
              <a:latin typeface="Arial" panose="020B0604020202020204" pitchFamily="34" charset="0"/>
            </a:endParaRPr>
          </a:p>
          <a:p>
            <a:r>
              <a:rPr lang="zh-CN" altLang="en-US" sz="2400" dirty="0">
                <a:latin typeface="Arial" panose="020B0604020202020204" pitchFamily="34" charset="0"/>
              </a:rPr>
              <a:t>起一经：指清，稀稀落落，指兵力单薄。</a:t>
            </a:r>
            <a:endParaRPr lang="en-US" altLang="zh-CN" sz="2400" dirty="0">
              <a:latin typeface="Arial" panose="020B0604020202020204" pitchFamily="34" charset="0"/>
            </a:endParaRPr>
          </a:p>
          <a:p>
            <a:r>
              <a:rPr lang="zh-CN" altLang="en-US" sz="2400" dirty="0">
                <a:latin typeface="Arial" panose="020B0604020202020204" pitchFamily="34" charset="0"/>
              </a:rPr>
              <a:t>四周星：四周年。</a:t>
            </a:r>
            <a:endParaRPr lang="en-US" altLang="zh-CN" sz="2400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388" y="476250"/>
            <a:ext cx="1655763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7030A0"/>
                </a:solidFill>
                <a:latin typeface="+mj-ea"/>
                <a:ea typeface="+mj-ea"/>
                <a:cs typeface="+mn-cs"/>
              </a:rPr>
              <a:t>古诗释意</a:t>
            </a:r>
            <a:endParaRPr kumimoji="0" lang="zh-CN" altLang="en-US" sz="3200" b="1" kern="1200" cap="none" spc="0" normalizeH="0" baseline="0" noProof="0" dirty="0">
              <a:solidFill>
                <a:srgbClr val="7030A0"/>
              </a:solidFill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458">
                                            <p:txEl>
                                              <p:charRg st="21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charRg st="9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9461">
                                            <p:txEl>
                                              <p:charRg st="9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charRg st="33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9461">
                                            <p:txEl>
                                              <p:charRg st="33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TextBox 2"/>
          <p:cNvSpPr txBox="1"/>
          <p:nvPr/>
        </p:nvSpPr>
        <p:spPr>
          <a:xfrm>
            <a:off x="250825" y="0"/>
            <a:ext cx="8569325" cy="4494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200000"/>
              </a:lnSpc>
            </a:pPr>
            <a:r>
              <a:rPr lang="zh-CN" altLang="en-US" sz="4400" b="1" dirty="0">
                <a:latin typeface="Arial" panose="020B0604020202020204" pitchFamily="34" charset="0"/>
              </a:rPr>
              <a:t>首联写了个人和国家哪两件大事</a:t>
            </a:r>
            <a:r>
              <a:rPr lang="en-US" altLang="zh-CN" sz="4400" b="1" dirty="0">
                <a:latin typeface="Arial" panose="020B0604020202020204" pitchFamily="34" charset="0"/>
              </a:rPr>
              <a:t>?</a:t>
            </a:r>
            <a:endParaRPr lang="en-US" altLang="zh-CN" sz="44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4400" dirty="0">
                <a:latin typeface="Arial" panose="020B0604020202020204" pitchFamily="34" charset="0"/>
              </a:rPr>
              <a:t>作者在</a:t>
            </a:r>
            <a:r>
              <a:rPr lang="en-US" altLang="zh-CN" sz="4400" dirty="0">
                <a:latin typeface="Arial" panose="020B0604020202020204" pitchFamily="34" charset="0"/>
              </a:rPr>
              <a:t>21</a:t>
            </a:r>
            <a:r>
              <a:rPr lang="zh-CN" altLang="en-US" sz="4400" dirty="0">
                <a:latin typeface="Arial" panose="020B0604020202020204" pitchFamily="34" charset="0"/>
              </a:rPr>
              <a:t>岁时依靠精通儒家经典而出仕做官</a:t>
            </a:r>
            <a:r>
              <a:rPr lang="en-US" altLang="zh-CN" sz="4400" dirty="0">
                <a:latin typeface="Arial" panose="020B0604020202020204" pitchFamily="34" charset="0"/>
              </a:rPr>
              <a:t>.</a:t>
            </a:r>
            <a:r>
              <a:rPr lang="zh-CN" altLang="en-US" sz="4400" dirty="0">
                <a:latin typeface="Arial" panose="020B0604020202020204" pitchFamily="34" charset="0"/>
              </a:rPr>
              <a:t>在国家危急的时局中</a:t>
            </a:r>
            <a:r>
              <a:rPr lang="en-US" altLang="zh-CN" sz="4400" dirty="0">
                <a:latin typeface="Arial" panose="020B0604020202020204" pitchFamily="34" charset="0"/>
              </a:rPr>
              <a:t>,</a:t>
            </a:r>
            <a:r>
              <a:rPr lang="zh-CN" altLang="en-US" sz="4400" dirty="0">
                <a:latin typeface="Arial" panose="020B0604020202020204" pitchFamily="34" charset="0"/>
              </a:rPr>
              <a:t>起兵抗元</a:t>
            </a:r>
            <a:r>
              <a:rPr lang="en-US" altLang="zh-CN" sz="4400" dirty="0">
                <a:latin typeface="Arial" panose="020B0604020202020204" pitchFamily="34" charset="0"/>
              </a:rPr>
              <a:t>.</a:t>
            </a:r>
            <a:endParaRPr lang="zh-CN" altLang="en-US" sz="4400" dirty="0"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450" y="5300663"/>
            <a:ext cx="669766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002060"/>
                </a:solidFill>
                <a:latin typeface="Arial" panose="020B0604020202020204" pitchFamily="34" charset="0"/>
                <a:ea typeface="叶根友毛笔行书2.0版" pitchFamily="2" charset="-122"/>
              </a:rPr>
              <a:t>不屈不挠            无怨无悔</a:t>
            </a:r>
            <a:endParaRPr lang="zh-CN" altLang="en-US" sz="2800" dirty="0">
              <a:solidFill>
                <a:srgbClr val="002060"/>
              </a:solidFill>
              <a:latin typeface="Arial" panose="020B0604020202020204" pitchFamily="34" charset="0"/>
              <a:ea typeface="叶根友毛笔行书2.0版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6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16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1947</Words>
  <Application>WPS 演示</Application>
  <PresentationFormat>全屏显示(4:3)</PresentationFormat>
  <Paragraphs>203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Franklin Gothic Book</vt:lpstr>
      <vt:lpstr>黑体</vt:lpstr>
      <vt:lpstr>Franklin Gothic Medium</vt:lpstr>
      <vt:lpstr>微软雅黑</vt:lpstr>
      <vt:lpstr>Wingdings 2</vt:lpstr>
      <vt:lpstr>Arial</vt:lpstr>
      <vt:lpstr>叶根友毛笔行书2.0版</vt:lpstr>
      <vt:lpstr>仿宋</vt:lpstr>
      <vt:lpstr>Arial Unicode MS</vt:lpstr>
      <vt:lpstr>Calibri</vt:lpstr>
      <vt:lpstr>Tahoma</vt:lpstr>
      <vt:lpstr>楷体_GB2312</vt:lpstr>
      <vt:lpstr>新宋体</vt:lpstr>
      <vt:lpstr>暗香扑面</vt:lpstr>
      <vt:lpstr>过零丁洋</vt:lpstr>
      <vt:lpstr>学习目标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过零丁洋</dc:title>
  <dc:creator>Administrator</dc:creator>
  <cp:lastModifiedBy>xgq</cp:lastModifiedBy>
  <cp:revision>47</cp:revision>
  <dcterms:created xsi:type="dcterms:W3CDTF">2016-05-23T02:00:00Z</dcterms:created>
  <dcterms:modified xsi:type="dcterms:W3CDTF">2019-04-18T01:57:24Z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