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311" r:id="rId3"/>
    <p:sldId id="288" r:id="rId4"/>
    <p:sldId id="322" r:id="rId5"/>
    <p:sldId id="262" r:id="rId6"/>
    <p:sldId id="313" r:id="rId7"/>
    <p:sldId id="257" r:id="rId8"/>
    <p:sldId id="312" r:id="rId9"/>
    <p:sldId id="267" r:id="rId10"/>
    <p:sldId id="268" r:id="rId11"/>
    <p:sldId id="323" r:id="rId12"/>
    <p:sldId id="273" r:id="rId13"/>
    <p:sldId id="270" r:id="rId14"/>
    <p:sldId id="265" r:id="rId15"/>
    <p:sldId id="291" r:id="rId16"/>
    <p:sldId id="307" r:id="rId17"/>
    <p:sldId id="309" r:id="rId18"/>
    <p:sldId id="308" r:id="rId19"/>
    <p:sldId id="282" r:id="rId20"/>
    <p:sldId id="293" r:id="rId21"/>
    <p:sldId id="294" r:id="rId22"/>
    <p:sldId id="297" r:id="rId23"/>
    <p:sldId id="296" r:id="rId24"/>
    <p:sldId id="295" r:id="rId25"/>
    <p:sldId id="298" r:id="rId26"/>
    <p:sldId id="319" r:id="rId27"/>
    <p:sldId id="300" r:id="rId28"/>
    <p:sldId id="299" r:id="rId29"/>
    <p:sldId id="303" r:id="rId30"/>
    <p:sldId id="325" r:id="rId31"/>
    <p:sldId id="306" r:id="rId32"/>
  </p:sldIdLst>
  <p:sldSz cx="9144000" cy="6858000" type="screen4x3"/>
  <p:notesSz cx="6858000" cy="9144000"/>
  <p:embeddedFontLst>
    <p:embeddedFont>
      <p:font typeface="隶书" panose="02010509060101010101" pitchFamily="49" charset="-122"/>
      <p:regular r:id="rId36"/>
    </p:embeddedFont>
    <p:embeddedFont>
      <p:font typeface="楷体_GB2312" panose="02010609030101010101" pitchFamily="49" charset="-122"/>
      <p:regular r:id="rId37"/>
    </p:embeddedFont>
    <p:embeddedFont>
      <p:font typeface="黑体" panose="02010609060101010101" pitchFamily="49" charset="-122"/>
      <p:regular r:id="rId38"/>
    </p:embeddedFont>
  </p:embeddedFontLst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A50021"/>
    <a:srgbClr val="990000"/>
    <a:srgbClr val="800000"/>
    <a:srgbClr val="663300"/>
    <a:srgbClr val="CC9900"/>
    <a:srgbClr val="FFFFE1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3968"/>
    <p:restoredTop sz="94660"/>
  </p:normalViewPr>
  <p:slideViewPr>
    <p:cSldViewPr showGuides="1">
      <p:cViewPr varScale="1">
        <p:scale>
          <a:sx n="84" d="100"/>
          <a:sy n="84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8" Type="http://schemas.openxmlformats.org/officeDocument/2006/relationships/font" Target="fonts/font3.fntdata"/><Relationship Id="rId37" Type="http://schemas.openxmlformats.org/officeDocument/2006/relationships/font" Target="fonts/font2.fntdata"/><Relationship Id="rId36" Type="http://schemas.openxmlformats.org/officeDocument/2006/relationships/font" Target="fonts/font1.fntdata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hyperlink" Target="&#12298;&#26361;&#21055;&#35770;&#25112;&#12299;2.rm" TargetMode="Externa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Rectangle 4"/>
          <p:cNvSpPr/>
          <p:nvPr/>
        </p:nvSpPr>
        <p:spPr>
          <a:xfrm>
            <a:off x="1042988" y="1844675"/>
            <a:ext cx="6121400" cy="3662363"/>
          </a:xfrm>
          <a:prstGeom prst="rect">
            <a:avLst/>
          </a:prstGeom>
          <a:solidFill>
            <a:srgbClr val="FFFFE1"/>
          </a:solidFill>
          <a:ln w="762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dirty="0">
                <a:solidFill>
                  <a:srgbClr val="CC9900"/>
                </a:solidFill>
                <a:ea typeface="隶书" panose="02010509060101010101" pitchFamily="49" charset="-122"/>
              </a:rPr>
              <a:t>        </a:t>
            </a:r>
            <a:r>
              <a:rPr lang="zh-CN" altLang="en-US" sz="36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你能说出中国古代以弱胜强的著名战役有哪些吗？</a:t>
            </a:r>
            <a:endParaRPr lang="zh-CN" altLang="en-US" sz="36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99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巨鹿之战、马陵之战、</a:t>
            </a:r>
            <a:endParaRPr lang="zh-CN" altLang="en-US" sz="3600" b="1" dirty="0">
              <a:solidFill>
                <a:srgbClr val="99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99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赤壁之战、淝水之战、</a:t>
            </a:r>
            <a:endParaRPr lang="zh-CN" altLang="en-US" sz="3600" b="1" dirty="0">
              <a:solidFill>
                <a:srgbClr val="99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99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官渡之战、城濮之战</a:t>
            </a:r>
            <a:r>
              <a:rPr lang="en-US" altLang="zh-CN" sz="3600" b="1" dirty="0">
                <a:solidFill>
                  <a:srgbClr val="99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……</a:t>
            </a:r>
            <a:r>
              <a:rPr lang="en-US" altLang="zh-CN" sz="3600" b="1" dirty="0">
                <a:solidFill>
                  <a:srgbClr val="99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endParaRPr lang="zh-CN" altLang="en-US" sz="3600" b="1" dirty="0">
              <a:solidFill>
                <a:srgbClr val="99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2051" name="Group 8"/>
          <p:cNvGrpSpPr/>
          <p:nvPr/>
        </p:nvGrpSpPr>
        <p:grpSpPr>
          <a:xfrm>
            <a:off x="7812088" y="1628775"/>
            <a:ext cx="996950" cy="4319588"/>
            <a:chOff x="4921" y="754"/>
            <a:chExt cx="628" cy="2721"/>
          </a:xfrm>
        </p:grpSpPr>
        <p:pic>
          <p:nvPicPr>
            <p:cNvPr id="2053" name="Picture 3" descr="b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921" y="754"/>
              <a:ext cx="628" cy="272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4" name="Text Box 5"/>
            <p:cNvSpPr txBox="1"/>
            <p:nvPr/>
          </p:nvSpPr>
          <p:spPr>
            <a:xfrm>
              <a:off x="4967" y="1162"/>
              <a:ext cx="462" cy="2087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3600" b="1" dirty="0">
                  <a:solidFill>
                    <a:srgbClr val="66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导 入 新 课</a:t>
              </a:r>
              <a:endParaRPr lang="zh-CN" altLang="en-US" sz="3600" b="1" dirty="0">
                <a:solidFill>
                  <a:srgbClr val="663300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pic>
        <p:nvPicPr>
          <p:cNvPr id="2052" name="Picture 6" descr="b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13" y="1773238"/>
            <a:ext cx="6335712" cy="3816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over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4"/>
          <p:cNvSpPr txBox="1"/>
          <p:nvPr/>
        </p:nvSpPr>
        <p:spPr>
          <a:xfrm>
            <a:off x="401638" y="404813"/>
            <a:ext cx="2154237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神弗</a:t>
            </a:r>
            <a:r>
              <a:rPr lang="zh-CN" altLang="en-US" sz="3600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福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也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1267" name="Text Box 5"/>
          <p:cNvSpPr txBox="1"/>
          <p:nvPr/>
        </p:nvSpPr>
        <p:spPr>
          <a:xfrm>
            <a:off x="2624138" y="549275"/>
            <a:ext cx="2154237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小大之</a:t>
            </a:r>
            <a:r>
              <a:rPr lang="zh-CN" altLang="en-US" sz="3600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狱</a:t>
            </a:r>
            <a:endParaRPr lang="zh-CN" altLang="en-US" sz="3600" b="1" u="sng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1268" name="Text Box 6"/>
          <p:cNvSpPr txBox="1"/>
          <p:nvPr/>
        </p:nvSpPr>
        <p:spPr>
          <a:xfrm>
            <a:off x="4932363" y="588963"/>
            <a:ext cx="2233612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虽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不能察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1269" name="Text Box 7"/>
          <p:cNvSpPr txBox="1"/>
          <p:nvPr/>
        </p:nvSpPr>
        <p:spPr>
          <a:xfrm>
            <a:off x="6983413" y="588963"/>
            <a:ext cx="2160587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公将</a:t>
            </a:r>
            <a:r>
              <a:rPr lang="zh-CN" altLang="en-US" sz="3600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鼓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之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1270" name="Text Box 8"/>
          <p:cNvSpPr txBox="1"/>
          <p:nvPr/>
        </p:nvSpPr>
        <p:spPr>
          <a:xfrm>
            <a:off x="323850" y="2638425"/>
            <a:ext cx="2232025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公将</a:t>
            </a:r>
            <a:r>
              <a:rPr lang="zh-CN" altLang="en-US" sz="3600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驰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之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1271" name="Text Box 9"/>
          <p:cNvSpPr txBox="1"/>
          <p:nvPr/>
        </p:nvSpPr>
        <p:spPr>
          <a:xfrm>
            <a:off x="2624138" y="2852738"/>
            <a:ext cx="1727200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再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而衰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1272" name="Text Box 10"/>
          <p:cNvSpPr txBox="1"/>
          <p:nvPr/>
        </p:nvSpPr>
        <p:spPr>
          <a:xfrm>
            <a:off x="4572000" y="2930525"/>
            <a:ext cx="2112963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彼竭我</a:t>
            </a:r>
            <a:r>
              <a:rPr lang="zh-CN" altLang="en-US" sz="3600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盈</a:t>
            </a:r>
            <a:endParaRPr lang="zh-CN" altLang="en-US" sz="3600" b="1" u="sng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1273" name="Text Box 11"/>
          <p:cNvSpPr txBox="1"/>
          <p:nvPr/>
        </p:nvSpPr>
        <p:spPr>
          <a:xfrm>
            <a:off x="6894513" y="2924175"/>
            <a:ext cx="2266950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望其旗</a:t>
            </a:r>
            <a:r>
              <a:rPr lang="zh-CN" altLang="en-US" sz="3600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靡</a:t>
            </a:r>
            <a:endParaRPr lang="zh-CN" altLang="en-US" sz="3600" b="1" u="sng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93196" name="Text Box 12"/>
          <p:cNvSpPr txBox="1"/>
          <p:nvPr/>
        </p:nvSpPr>
        <p:spPr>
          <a:xfrm>
            <a:off x="395288" y="1360488"/>
            <a:ext cx="2087562" cy="11906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动词，赐福，保佑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3197" name="Text Box 13"/>
          <p:cNvSpPr txBox="1"/>
          <p:nvPr/>
        </p:nvSpPr>
        <p:spPr>
          <a:xfrm>
            <a:off x="2944813" y="1635125"/>
            <a:ext cx="1512887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案件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3198" name="Text Box 14"/>
          <p:cNvSpPr txBox="1"/>
          <p:nvPr/>
        </p:nvSpPr>
        <p:spPr>
          <a:xfrm>
            <a:off x="5032375" y="1631950"/>
            <a:ext cx="1439863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即使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3199" name="Text Box 15"/>
          <p:cNvSpPr txBox="1"/>
          <p:nvPr/>
        </p:nvSpPr>
        <p:spPr>
          <a:xfrm>
            <a:off x="6575425" y="1630363"/>
            <a:ext cx="2555875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动词，击鼓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3200" name="Text Box 16"/>
          <p:cNvSpPr txBox="1"/>
          <p:nvPr/>
        </p:nvSpPr>
        <p:spPr>
          <a:xfrm>
            <a:off x="395288" y="3933825"/>
            <a:ext cx="2160587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驱车追赶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3201" name="Text Box 17"/>
          <p:cNvSpPr txBox="1"/>
          <p:nvPr/>
        </p:nvSpPr>
        <p:spPr>
          <a:xfrm>
            <a:off x="2627313" y="4011613"/>
            <a:ext cx="1560512" cy="64135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第二次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3202" name="Text Box 18"/>
          <p:cNvSpPr txBox="1"/>
          <p:nvPr/>
        </p:nvSpPr>
        <p:spPr>
          <a:xfrm>
            <a:off x="4621213" y="3736975"/>
            <a:ext cx="2362200" cy="11906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充满，指士气旺盛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3203" name="Text Box 19"/>
          <p:cNvSpPr txBox="1"/>
          <p:nvPr/>
        </p:nvSpPr>
        <p:spPr>
          <a:xfrm>
            <a:off x="7380288" y="4156075"/>
            <a:ext cx="1296987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倒下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282" name="TextBox 1"/>
          <p:cNvSpPr txBox="1"/>
          <p:nvPr/>
        </p:nvSpPr>
        <p:spPr>
          <a:xfrm>
            <a:off x="425450" y="4927600"/>
            <a:ext cx="216058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忠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之属也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1283" name="TextBox 2"/>
          <p:cNvSpPr txBox="1"/>
          <p:nvPr/>
        </p:nvSpPr>
        <p:spPr>
          <a:xfrm>
            <a:off x="2716213" y="5011738"/>
            <a:ext cx="20796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可以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一战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2413" y="5573713"/>
            <a:ext cx="2230437" cy="1077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竭力做好本分的事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8100" y="5856288"/>
            <a:ext cx="224631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可以凭借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286" name="TextBox 5"/>
          <p:cNvSpPr txBox="1"/>
          <p:nvPr/>
        </p:nvSpPr>
        <p:spPr>
          <a:xfrm>
            <a:off x="5064125" y="5070475"/>
            <a:ext cx="147637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既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克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1287" name="TextBox 6"/>
          <p:cNvSpPr txBox="1"/>
          <p:nvPr/>
        </p:nvSpPr>
        <p:spPr>
          <a:xfrm>
            <a:off x="6564313" y="5024438"/>
            <a:ext cx="223361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公问</a:t>
            </a:r>
            <a:r>
              <a:rPr lang="zh-CN" altLang="en-US" sz="3600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其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故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32375" y="5918200"/>
            <a:ext cx="1439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已经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84963" y="5918200"/>
            <a:ext cx="244633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这样</a:t>
            </a:r>
            <a:r>
              <a:rPr lang="zh-CN" altLang="en-US" sz="2400" dirty="0"/>
              <a:t>，</a:t>
            </a: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如此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3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3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3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3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3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6" grpId="0"/>
      <p:bldP spid="93197" grpId="0"/>
      <p:bldP spid="93198" grpId="0"/>
      <p:bldP spid="93199" grpId="0"/>
      <p:bldP spid="93200" grpId="0"/>
      <p:bldP spid="93201" grpId="0"/>
      <p:bldP spid="93202" grpId="0"/>
      <p:bldP spid="93203" grpId="0"/>
      <p:bldP spid="4" grpId="0"/>
      <p:bldP spid="5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1" name="Text Box 3"/>
          <p:cNvSpPr txBox="1"/>
          <p:nvPr/>
        </p:nvSpPr>
        <p:spPr>
          <a:xfrm>
            <a:off x="1727200" y="1341438"/>
            <a:ext cx="681513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ea typeface="楷体_GB2312" panose="02010609030101010101" pitchFamily="49" charset="-122"/>
              </a:rPr>
              <a:t>祭祀用的猪、牛、羊等祭品。</a:t>
            </a:r>
            <a:endParaRPr lang="zh-CN" altLang="en-US" b="1" dirty="0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22532" name="Text Box 4"/>
          <p:cNvSpPr txBox="1"/>
          <p:nvPr/>
        </p:nvSpPr>
        <p:spPr>
          <a:xfrm>
            <a:off x="1582738" y="1846263"/>
            <a:ext cx="75612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为正义事业舍生，引申为丢弃某种利益。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2533" name="Text Box 5"/>
          <p:cNvSpPr txBox="1"/>
          <p:nvPr/>
        </p:nvSpPr>
        <p:spPr>
          <a:xfrm>
            <a:off x="1619250" y="3068638"/>
            <a:ext cx="27368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可以凭借。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2534" name="Text Box 6"/>
          <p:cNvSpPr txBox="1"/>
          <p:nvPr/>
        </p:nvSpPr>
        <p:spPr>
          <a:xfrm>
            <a:off x="1690688" y="3573463"/>
            <a:ext cx="374491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表示可能，许可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2535" name="Text Box 7"/>
          <p:cNvSpPr txBox="1"/>
          <p:nvPr/>
        </p:nvSpPr>
        <p:spPr>
          <a:xfrm>
            <a:off x="1692275" y="4724400"/>
            <a:ext cx="165576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参与。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2536" name="Text Box 8"/>
          <p:cNvSpPr txBox="1"/>
          <p:nvPr/>
        </p:nvSpPr>
        <p:spPr>
          <a:xfrm>
            <a:off x="6469063" y="4768850"/>
            <a:ext cx="31686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隔开，不连接。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2537" name="Text Box 9"/>
          <p:cNvSpPr txBox="1"/>
          <p:nvPr/>
        </p:nvSpPr>
        <p:spPr>
          <a:xfrm>
            <a:off x="1979613" y="6019800"/>
            <a:ext cx="27368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案件，官司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2538" name="Text Box 10"/>
          <p:cNvSpPr txBox="1"/>
          <p:nvPr/>
        </p:nvSpPr>
        <p:spPr>
          <a:xfrm>
            <a:off x="7183438" y="6019800"/>
            <a:ext cx="18002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监牢。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298" name="Rectangle 12"/>
          <p:cNvSpPr/>
          <p:nvPr/>
        </p:nvSpPr>
        <p:spPr>
          <a:xfrm>
            <a:off x="468313" y="692150"/>
            <a:ext cx="7726362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）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牺牲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玉帛，弗敢加也，必以信。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2299" name="Rectangle 13"/>
          <p:cNvSpPr/>
          <p:nvPr/>
        </p:nvSpPr>
        <p:spPr>
          <a:xfrm>
            <a:off x="503238" y="1341438"/>
            <a:ext cx="2271712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古义：</a:t>
            </a:r>
            <a:r>
              <a:rPr lang="zh-CN" altLang="en-US" b="1" dirty="0">
                <a:latin typeface="宋体" panose="02010600030101010101" pitchFamily="2" charset="-122"/>
              </a:rPr>
              <a:t>                               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今义：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2300" name="Rectangle 14"/>
          <p:cNvSpPr/>
          <p:nvPr/>
        </p:nvSpPr>
        <p:spPr>
          <a:xfrm>
            <a:off x="250825" y="2420938"/>
            <a:ext cx="6080125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）忠之属也。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可以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一战。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2301" name="Rectangle 15"/>
          <p:cNvSpPr/>
          <p:nvPr/>
        </p:nvSpPr>
        <p:spPr>
          <a:xfrm>
            <a:off x="539750" y="3068638"/>
            <a:ext cx="1944688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古义：              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今义：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2302" name="Rectangle 16"/>
          <p:cNvSpPr/>
          <p:nvPr/>
        </p:nvSpPr>
        <p:spPr>
          <a:xfrm>
            <a:off x="795338" y="4171950"/>
            <a:ext cx="638810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）肉食者谋之，又何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间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焉？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2303" name="Rectangle 17"/>
          <p:cNvSpPr/>
          <p:nvPr/>
        </p:nvSpPr>
        <p:spPr>
          <a:xfrm>
            <a:off x="539750" y="4724400"/>
            <a:ext cx="604202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古义：              今义：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2304" name="Rectangle 18"/>
          <p:cNvSpPr/>
          <p:nvPr/>
        </p:nvSpPr>
        <p:spPr>
          <a:xfrm>
            <a:off x="539750" y="5373688"/>
            <a:ext cx="7726363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4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）小大之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狱</a:t>
            </a:r>
            <a:r>
              <a:rPr lang="zh-CN" altLang="en-US" b="1" dirty="0">
                <a:solidFill>
                  <a:schemeClr val="bg1"/>
                </a:solidFill>
                <a:latin typeface="宋体" panose="02010600030101010101" pitchFamily="2" charset="-122"/>
              </a:rPr>
              <a:t>，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虽不能察，必以情。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2305" name="Rectangle 19"/>
          <p:cNvSpPr/>
          <p:nvPr/>
        </p:nvSpPr>
        <p:spPr>
          <a:xfrm>
            <a:off x="684213" y="5949950"/>
            <a:ext cx="8135937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古义：              今义：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22532" grpId="0"/>
      <p:bldP spid="22533" grpId="0"/>
      <p:bldP spid="22534" grpId="0"/>
      <p:bldP spid="22535" grpId="0"/>
      <p:bldP spid="22536" grpId="0"/>
      <p:bldP spid="22537" grpId="0"/>
      <p:bldP spid="225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2"/>
          <p:cNvSpPr txBox="1"/>
          <p:nvPr/>
        </p:nvSpPr>
        <p:spPr>
          <a:xfrm>
            <a:off x="1657350" y="800100"/>
            <a:ext cx="4175125" cy="1409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望其旗靡，故逐之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既克，公问其故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3315" name="AutoShape 3"/>
          <p:cNvSpPr/>
          <p:nvPr/>
        </p:nvSpPr>
        <p:spPr>
          <a:xfrm>
            <a:off x="1403350" y="909638"/>
            <a:ext cx="215900" cy="1368425"/>
          </a:xfrm>
          <a:prstGeom prst="leftBrace">
            <a:avLst>
              <a:gd name="adj1" fmla="val 52818"/>
              <a:gd name="adj2" fmla="val 50000"/>
            </a:avLst>
          </a:prstGeom>
          <a:noFill/>
          <a:ln w="25400" cap="flat" cmpd="sng">
            <a:solidFill>
              <a:srgbClr val="FF99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 dirty="0"/>
          </a:p>
        </p:txBody>
      </p:sp>
      <p:sp>
        <p:nvSpPr>
          <p:cNvPr id="19462" name="Text Box 6"/>
          <p:cNvSpPr txBox="1"/>
          <p:nvPr/>
        </p:nvSpPr>
        <p:spPr>
          <a:xfrm>
            <a:off x="5724525" y="909638"/>
            <a:ext cx="20891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（所以）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63" name="Text Box 7"/>
          <p:cNvSpPr txBox="1"/>
          <p:nvPr/>
        </p:nvSpPr>
        <p:spPr>
          <a:xfrm>
            <a:off x="5148263" y="1628775"/>
            <a:ext cx="36004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（缘故，原因）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64" name="Text Box 8"/>
          <p:cNvSpPr txBox="1"/>
          <p:nvPr/>
        </p:nvSpPr>
        <p:spPr>
          <a:xfrm>
            <a:off x="3708400" y="2925763"/>
            <a:ext cx="214153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（听从）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65" name="Text Box 9"/>
          <p:cNvSpPr txBox="1"/>
          <p:nvPr/>
        </p:nvSpPr>
        <p:spPr>
          <a:xfrm>
            <a:off x="3708400" y="3573463"/>
            <a:ext cx="23050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（跟随）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66" name="Text Box 10"/>
          <p:cNvSpPr txBox="1"/>
          <p:nvPr/>
        </p:nvSpPr>
        <p:spPr>
          <a:xfrm>
            <a:off x="5076825" y="4725988"/>
            <a:ext cx="37433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（这样，如此）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67" name="Text Box 11"/>
          <p:cNvSpPr txBox="1"/>
          <p:nvPr/>
        </p:nvSpPr>
        <p:spPr>
          <a:xfrm>
            <a:off x="3924300" y="5229225"/>
            <a:ext cx="489743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（他们的，指齐军的）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68" name="Text Box 12"/>
          <p:cNvSpPr txBox="1"/>
          <p:nvPr/>
        </p:nvSpPr>
        <p:spPr>
          <a:xfrm>
            <a:off x="3851275" y="5805488"/>
            <a:ext cx="4419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（他的，指曹刿的）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3323" name="Rectangle 14"/>
          <p:cNvSpPr/>
          <p:nvPr/>
        </p:nvSpPr>
        <p:spPr>
          <a:xfrm>
            <a:off x="684213" y="1184275"/>
            <a:ext cx="642937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故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3324" name="Rectangle 15"/>
          <p:cNvSpPr/>
          <p:nvPr/>
        </p:nvSpPr>
        <p:spPr>
          <a:xfrm>
            <a:off x="684213" y="3284538"/>
            <a:ext cx="642937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从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3325" name="AutoShape 16"/>
          <p:cNvSpPr/>
          <p:nvPr/>
        </p:nvSpPr>
        <p:spPr>
          <a:xfrm>
            <a:off x="1403350" y="2997200"/>
            <a:ext cx="215900" cy="1368425"/>
          </a:xfrm>
          <a:prstGeom prst="leftBrace">
            <a:avLst>
              <a:gd name="adj1" fmla="val 52818"/>
              <a:gd name="adj2" fmla="val 50000"/>
            </a:avLst>
          </a:prstGeom>
          <a:noFill/>
          <a:ln w="25400" cap="flat" cmpd="sng">
            <a:solidFill>
              <a:srgbClr val="FF99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 dirty="0"/>
          </a:p>
        </p:txBody>
      </p:sp>
      <p:sp>
        <p:nvSpPr>
          <p:cNvPr id="13326" name="Rectangle 17"/>
          <p:cNvSpPr/>
          <p:nvPr/>
        </p:nvSpPr>
        <p:spPr>
          <a:xfrm>
            <a:off x="684213" y="5157788"/>
            <a:ext cx="642937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其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3327" name="Rectangle 18"/>
          <p:cNvSpPr/>
          <p:nvPr/>
        </p:nvSpPr>
        <p:spPr>
          <a:xfrm>
            <a:off x="1619250" y="4725988"/>
            <a:ext cx="3671888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/>
              <a:t> 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既克，公问其故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吾视其辙乱 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其乡人曰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3328" name="Rectangle 19"/>
          <p:cNvSpPr/>
          <p:nvPr/>
        </p:nvSpPr>
        <p:spPr>
          <a:xfrm>
            <a:off x="1692275" y="2852738"/>
            <a:ext cx="2646363" cy="1422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民弗从也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战则请从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3329" name="AutoShape 20"/>
          <p:cNvSpPr/>
          <p:nvPr/>
        </p:nvSpPr>
        <p:spPr>
          <a:xfrm>
            <a:off x="1403350" y="4868863"/>
            <a:ext cx="215900" cy="1584325"/>
          </a:xfrm>
          <a:prstGeom prst="leftBrace">
            <a:avLst>
              <a:gd name="adj1" fmla="val 61151"/>
              <a:gd name="adj2" fmla="val 50000"/>
            </a:avLst>
          </a:prstGeom>
          <a:noFill/>
          <a:ln w="25400" cap="flat" cmpd="sng">
            <a:solidFill>
              <a:srgbClr val="FF99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3" grpId="0"/>
      <p:bldP spid="19464" grpId="0"/>
      <p:bldP spid="19465" grpId="0"/>
      <p:bldP spid="19466" grpId="0"/>
      <p:bldP spid="19467" grpId="0"/>
      <p:bldP spid="194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6"/>
          <p:cNvSpPr txBox="1"/>
          <p:nvPr/>
        </p:nvSpPr>
        <p:spPr>
          <a:xfrm>
            <a:off x="1835150" y="1268413"/>
            <a:ext cx="59055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</p:txBody>
      </p:sp>
      <p:sp>
        <p:nvSpPr>
          <p:cNvPr id="14339" name="Rectangle 7"/>
          <p:cNvSpPr/>
          <p:nvPr/>
        </p:nvSpPr>
        <p:spPr>
          <a:xfrm>
            <a:off x="1330325" y="3500438"/>
            <a:ext cx="2232025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何以战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必以情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必以分人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4340" name="AutoShape 8"/>
          <p:cNvSpPr/>
          <p:nvPr/>
        </p:nvSpPr>
        <p:spPr>
          <a:xfrm>
            <a:off x="1116013" y="1773238"/>
            <a:ext cx="215900" cy="1512887"/>
          </a:xfrm>
          <a:prstGeom prst="leftBrace">
            <a:avLst>
              <a:gd name="adj1" fmla="val 58394"/>
              <a:gd name="adj2" fmla="val 50000"/>
            </a:avLst>
          </a:prstGeom>
          <a:noFill/>
          <a:ln w="25400" cap="flat" cmpd="sng">
            <a:solidFill>
              <a:srgbClr val="FF99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 dirty="0"/>
          </a:p>
        </p:txBody>
      </p:sp>
      <p:sp>
        <p:nvSpPr>
          <p:cNvPr id="14341" name="AutoShape 9"/>
          <p:cNvSpPr/>
          <p:nvPr/>
        </p:nvSpPr>
        <p:spPr>
          <a:xfrm>
            <a:off x="1116013" y="3573463"/>
            <a:ext cx="215900" cy="1584325"/>
          </a:xfrm>
          <a:prstGeom prst="leftBrace">
            <a:avLst>
              <a:gd name="adj1" fmla="val 61151"/>
              <a:gd name="adj2" fmla="val 50000"/>
            </a:avLst>
          </a:prstGeom>
          <a:noFill/>
          <a:ln w="25400" cap="flat" cmpd="sng">
            <a:solidFill>
              <a:srgbClr val="FF99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 dirty="0"/>
          </a:p>
        </p:txBody>
      </p:sp>
      <p:sp>
        <p:nvSpPr>
          <p:cNvPr id="14347" name="Text Box 11"/>
          <p:cNvSpPr txBox="1"/>
          <p:nvPr/>
        </p:nvSpPr>
        <p:spPr>
          <a:xfrm>
            <a:off x="4714875" y="1557338"/>
            <a:ext cx="40671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代词，指这件事。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348" name="Text Box 12"/>
          <p:cNvSpPr txBox="1"/>
          <p:nvPr/>
        </p:nvSpPr>
        <p:spPr>
          <a:xfrm>
            <a:off x="4643438" y="2060575"/>
            <a:ext cx="28194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助词，的。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350" name="Text Box 14"/>
          <p:cNvSpPr txBox="1"/>
          <p:nvPr/>
        </p:nvSpPr>
        <p:spPr>
          <a:xfrm>
            <a:off x="4859338" y="3500438"/>
            <a:ext cx="18002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凭借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351" name="Text Box 15"/>
          <p:cNvSpPr txBox="1"/>
          <p:nvPr/>
        </p:nvSpPr>
        <p:spPr>
          <a:xfrm>
            <a:off x="4859338" y="4005263"/>
            <a:ext cx="1371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按照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352" name="Text Box 16"/>
          <p:cNvSpPr txBox="1"/>
          <p:nvPr/>
        </p:nvSpPr>
        <p:spPr>
          <a:xfrm>
            <a:off x="4930775" y="4581525"/>
            <a:ext cx="10001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把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" name="Rectangle 17"/>
          <p:cNvSpPr/>
          <p:nvPr/>
        </p:nvSpPr>
        <p:spPr>
          <a:xfrm>
            <a:off x="395288" y="1989138"/>
            <a:ext cx="642937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之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Rectangle 18"/>
          <p:cNvSpPr/>
          <p:nvPr/>
        </p:nvSpPr>
        <p:spPr>
          <a:xfrm>
            <a:off x="395288" y="3860800"/>
            <a:ext cx="642937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以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4349" name="Rectangle 19"/>
          <p:cNvSpPr/>
          <p:nvPr/>
        </p:nvSpPr>
        <p:spPr>
          <a:xfrm>
            <a:off x="1208088" y="1557338"/>
            <a:ext cx="4572000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肉食者谋之</a:t>
            </a:r>
            <a:endParaRPr lang="en-US" altLang="zh-CN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忠之属也         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公将驰之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35513" y="2709863"/>
            <a:ext cx="36004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代词，指齐军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7" grpId="0"/>
      <p:bldP spid="14348" grpId="0"/>
      <p:bldP spid="14350" grpId="0"/>
      <p:bldP spid="14351" grpId="0"/>
      <p:bldP spid="1435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beijing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36613"/>
            <a:ext cx="9147175" cy="6024562"/>
          </a:xfrm>
          <a:prstGeom prst="rect">
            <a:avLst/>
          </a:prstGeom>
          <a:solidFill>
            <a:srgbClr val="CCFF66"/>
          </a:solidFill>
          <a:ln w="9525">
            <a:noFill/>
          </a:ln>
        </p:spPr>
      </p:pic>
      <p:pic>
        <p:nvPicPr>
          <p:cNvPr id="15363" name="Picture 7" descr="b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773238"/>
            <a:ext cx="1095375" cy="403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Text Box 4"/>
          <p:cNvSpPr txBox="1"/>
          <p:nvPr/>
        </p:nvSpPr>
        <p:spPr>
          <a:xfrm>
            <a:off x="468313" y="2349500"/>
            <a:ext cx="793750" cy="2519363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663300"/>
                </a:solidFill>
                <a:ea typeface="隶书" panose="02010509060101010101" pitchFamily="49" charset="-122"/>
              </a:rPr>
              <a:t>课 堂 讨 论</a:t>
            </a:r>
            <a:endParaRPr lang="zh-CN" altLang="en-US" sz="4000" b="1" dirty="0">
              <a:solidFill>
                <a:srgbClr val="663300"/>
              </a:solidFill>
              <a:ea typeface="隶书" panose="02010509060101010101" pitchFamily="49" charset="-122"/>
            </a:endParaRPr>
          </a:p>
        </p:txBody>
      </p:sp>
      <p:sp>
        <p:nvSpPr>
          <p:cNvPr id="15365" name="Rectangle 5"/>
          <p:cNvSpPr/>
          <p:nvPr/>
        </p:nvSpPr>
        <p:spPr>
          <a:xfrm>
            <a:off x="1619250" y="1844675"/>
            <a:ext cx="7345363" cy="4013200"/>
          </a:xfrm>
          <a:prstGeom prst="rect">
            <a:avLst/>
          </a:prstGeom>
          <a:solidFill>
            <a:srgbClr val="FFFFE1"/>
          </a:solidFill>
          <a:ln w="76200" cap="flat" cmpd="sng">
            <a:solidFill>
              <a:srgbClr val="CC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1.</a:t>
            </a:r>
            <a:r>
              <a:rPr lang="zh-CN" altLang="en-US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曹刿求见鲁庄公的原因是什么？</a:t>
            </a:r>
            <a:endParaRPr lang="zh-CN" altLang="en-US" sz="3600" b="1" dirty="0">
              <a:solidFill>
                <a:srgbClr val="6633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2.</a:t>
            </a:r>
            <a:r>
              <a:rPr lang="zh-CN" altLang="en-US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曹刿是如何评价鲁国的战前准备的？</a:t>
            </a:r>
            <a:endParaRPr lang="zh-CN" altLang="en-US" sz="3600" b="1" dirty="0">
              <a:solidFill>
                <a:srgbClr val="6633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3.</a:t>
            </a:r>
            <a:r>
              <a:rPr lang="zh-CN" altLang="en-US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在战争中，曹刿是怎样帮助鲁庄公选择反攻时机的？</a:t>
            </a:r>
            <a:endParaRPr lang="zh-CN" altLang="en-US" sz="3600" b="1" dirty="0">
              <a:solidFill>
                <a:srgbClr val="6633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4.</a:t>
            </a:r>
            <a:r>
              <a:rPr lang="zh-CN" altLang="en-US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鲁国获胜后，</a:t>
            </a:r>
            <a:r>
              <a:rPr lang="zh-CN" altLang="en-US" sz="3600" b="1" dirty="0">
                <a:solidFill>
                  <a:srgbClr val="663300"/>
                </a:solidFill>
                <a:latin typeface="宋体" panose="02010600030101010101" pitchFamily="2" charset="-122"/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公问其故</a:t>
            </a:r>
            <a:r>
              <a:rPr lang="zh-CN" altLang="en-US" sz="3600" b="1" dirty="0">
                <a:solidFill>
                  <a:srgbClr val="663300"/>
                </a:solidFill>
                <a:latin typeface="宋体" panose="02010600030101010101" pitchFamily="2" charset="-122"/>
                <a:ea typeface="楷体_GB2312" panose="02010609030101010101" pitchFamily="49" charset="-122"/>
              </a:rPr>
              <a:t>”</a:t>
            </a:r>
            <a:r>
              <a:rPr lang="zh-CN" altLang="en-US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，曹刿的解释分几层意思？</a:t>
            </a:r>
            <a:endParaRPr lang="zh-CN" altLang="en-US" sz="3600" b="1" dirty="0">
              <a:solidFill>
                <a:srgbClr val="6633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zoom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86" name="Group 7"/>
          <p:cNvGrpSpPr/>
          <p:nvPr/>
        </p:nvGrpSpPr>
        <p:grpSpPr>
          <a:xfrm>
            <a:off x="8147050" y="2565400"/>
            <a:ext cx="996950" cy="3455988"/>
            <a:chOff x="5132" y="1344"/>
            <a:chExt cx="628" cy="2177"/>
          </a:xfrm>
        </p:grpSpPr>
        <p:pic>
          <p:nvPicPr>
            <p:cNvPr id="16389" name="Picture 3" descr="b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132" y="1344"/>
              <a:ext cx="628" cy="217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0" name="Text Box 4"/>
            <p:cNvSpPr txBox="1"/>
            <p:nvPr/>
          </p:nvSpPr>
          <p:spPr>
            <a:xfrm>
              <a:off x="5148" y="1661"/>
              <a:ext cx="500" cy="1497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4000" b="1" dirty="0">
                  <a:solidFill>
                    <a:srgbClr val="66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战前准备</a:t>
              </a:r>
              <a:endParaRPr lang="zh-CN" altLang="en-US" sz="4000" b="1" dirty="0">
                <a:solidFill>
                  <a:srgbClr val="663300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72709" name="Rectangle 5"/>
          <p:cNvSpPr/>
          <p:nvPr/>
        </p:nvSpPr>
        <p:spPr>
          <a:xfrm>
            <a:off x="323850" y="1822450"/>
            <a:ext cx="7632700" cy="5035550"/>
          </a:xfrm>
          <a:prstGeom prst="rect">
            <a:avLst/>
          </a:prstGeom>
          <a:noFill/>
          <a:ln w="762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请见原因：</a:t>
            </a:r>
            <a:r>
              <a:rPr lang="zh-CN" altLang="en-US" sz="3600" b="1" dirty="0">
                <a:solidFill>
                  <a:srgbClr val="0070C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肉食者鄙，未能远谋</a:t>
            </a:r>
            <a:r>
              <a:rPr lang="zh-CN" altLang="en-US" sz="3600" b="1" dirty="0">
                <a:solidFill>
                  <a:srgbClr val="0070C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”</a:t>
            </a: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36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战前准备：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衣食所安，弗敢专也，必以分人。”</a:t>
            </a:r>
            <a:endParaRPr lang="en-US" altLang="zh-CN" sz="36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“牺牲玉帛，弗敢加也，必以信。”</a:t>
            </a:r>
            <a:endParaRPr lang="zh-CN" altLang="en-US" sz="36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“小大之狱，虽不能察，必以情。”</a:t>
            </a:r>
            <a:endParaRPr lang="zh-CN" altLang="en-US" sz="36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曹刿评价：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“小惠未遍，民弗从也。”</a:t>
            </a:r>
            <a:endParaRPr lang="zh-CN" altLang="en-US" sz="36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“小信未孚，神弗福也。”</a:t>
            </a:r>
            <a:endParaRPr lang="en-US" altLang="zh-CN" sz="36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“忠之属也，可以一战。战则请从。”</a:t>
            </a:r>
            <a:endParaRPr lang="zh-CN" altLang="en-US" sz="36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6388" name="Rectangle 8"/>
          <p:cNvSpPr/>
          <p:nvPr/>
        </p:nvSpPr>
        <p:spPr>
          <a:xfrm>
            <a:off x="719138" y="549275"/>
            <a:ext cx="8424862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曹刿求见鲁庄公的原因是什么？曹刿是如何评价鲁国的战前准备的？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2709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charRg st="18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2709">
                                            <p:txEl>
                                              <p:charRg st="18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charRg st="24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72709">
                                            <p:txEl>
                                              <p:charRg st="24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charRg st="42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72709">
                                            <p:txEl>
                                              <p:charRg st="42" end="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charRg st="59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72709">
                                            <p:txEl>
                                              <p:charRg st="59" end="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charRg st="76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72709">
                                            <p:txEl>
                                              <p:charRg st="76" end="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charRg st="82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72709">
                                            <p:txEl>
                                              <p:charRg st="82" end="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charRg st="95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72709">
                                            <p:txEl>
                                              <p:charRg st="95" end="10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charRg st="108" end="1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72709">
                                            <p:txEl>
                                              <p:charRg st="108" end="1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410" name="Group 7"/>
          <p:cNvGrpSpPr/>
          <p:nvPr/>
        </p:nvGrpSpPr>
        <p:grpSpPr>
          <a:xfrm>
            <a:off x="7956550" y="2276475"/>
            <a:ext cx="996950" cy="3816350"/>
            <a:chOff x="5132" y="890"/>
            <a:chExt cx="628" cy="2404"/>
          </a:xfrm>
        </p:grpSpPr>
        <p:pic>
          <p:nvPicPr>
            <p:cNvPr id="17415" name="Picture 3" descr="b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132" y="890"/>
              <a:ext cx="628" cy="240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416" name="Text Box 4"/>
            <p:cNvSpPr txBox="1"/>
            <p:nvPr/>
          </p:nvSpPr>
          <p:spPr>
            <a:xfrm>
              <a:off x="5148" y="1298"/>
              <a:ext cx="500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4000" b="1" dirty="0">
                  <a:solidFill>
                    <a:srgbClr val="66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战后总结</a:t>
              </a:r>
              <a:endParaRPr lang="zh-CN" altLang="en-US" sz="4000" b="1" dirty="0">
                <a:solidFill>
                  <a:srgbClr val="663300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17411" name="Rectangle 5"/>
          <p:cNvSpPr/>
          <p:nvPr/>
        </p:nvSpPr>
        <p:spPr>
          <a:xfrm>
            <a:off x="611188" y="2349500"/>
            <a:ext cx="6985000" cy="2289175"/>
          </a:xfrm>
          <a:prstGeom prst="rect">
            <a:avLst/>
          </a:prstGeom>
          <a:noFill/>
          <a:ln w="762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进攻时机：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spcBef>
                <a:spcPct val="50000"/>
              </a:spcBef>
              <a:buNone/>
            </a:pP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追击时机：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412" name="Rectangle 8"/>
          <p:cNvSpPr/>
          <p:nvPr/>
        </p:nvSpPr>
        <p:spPr>
          <a:xfrm>
            <a:off x="468313" y="981075"/>
            <a:ext cx="828040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3.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在战争中，曹刿是怎样帮助鲁庄公选择反攻时机的？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74761" name="Rectangle 9"/>
          <p:cNvSpPr/>
          <p:nvPr/>
        </p:nvSpPr>
        <p:spPr>
          <a:xfrm>
            <a:off x="539750" y="3127375"/>
            <a:ext cx="6148388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齐人三鼓之后，彼竭我盈之时</a:t>
            </a:r>
            <a:endParaRPr lang="zh-CN" altLang="en-US" sz="36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4762" name="Rectangle 10"/>
          <p:cNvSpPr/>
          <p:nvPr/>
        </p:nvSpPr>
        <p:spPr>
          <a:xfrm>
            <a:off x="539750" y="4868863"/>
            <a:ext cx="2936875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辙乱旗靡之时</a:t>
            </a:r>
            <a:endParaRPr lang="zh-CN" altLang="en-US" sz="36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1" grpId="0"/>
      <p:bldP spid="7476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8434" name="Group 8"/>
          <p:cNvGrpSpPr/>
          <p:nvPr/>
        </p:nvGrpSpPr>
        <p:grpSpPr>
          <a:xfrm>
            <a:off x="0" y="2708275"/>
            <a:ext cx="1095375" cy="3455988"/>
            <a:chOff x="113" y="1253"/>
            <a:chExt cx="690" cy="2177"/>
          </a:xfrm>
        </p:grpSpPr>
        <p:pic>
          <p:nvPicPr>
            <p:cNvPr id="18437" name="Picture 3" descr="b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3" y="1253"/>
              <a:ext cx="690" cy="217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8438" name="Text Box 4"/>
            <p:cNvSpPr txBox="1"/>
            <p:nvPr/>
          </p:nvSpPr>
          <p:spPr>
            <a:xfrm>
              <a:off x="295" y="1525"/>
              <a:ext cx="500" cy="1451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4000" b="1" dirty="0">
                  <a:solidFill>
                    <a:srgbClr val="66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战争经过</a:t>
              </a:r>
              <a:endParaRPr lang="en-US" altLang="zh-CN" sz="4000" b="1" dirty="0">
                <a:solidFill>
                  <a:srgbClr val="663300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73733" name="Rectangle 5"/>
          <p:cNvSpPr/>
          <p:nvPr/>
        </p:nvSpPr>
        <p:spPr>
          <a:xfrm>
            <a:off x="1042988" y="3068638"/>
            <a:ext cx="8353425" cy="2289175"/>
          </a:xfrm>
          <a:prstGeom prst="rect">
            <a:avLst/>
          </a:prstGeom>
          <a:noFill/>
          <a:ln w="762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）齐人三鼓，鲁军一鼓，</a:t>
            </a: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齐师败绩。</a:t>
            </a:r>
            <a:endParaRPr lang="zh-CN" altLang="en-US" sz="36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）下视其辙，登轼望之，</a:t>
            </a: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遂逐齐师。</a:t>
            </a:r>
            <a:endParaRPr lang="zh-CN" altLang="en-US" sz="36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）知己知彼，把握战机，</a:t>
            </a: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后发制人。</a:t>
            </a:r>
            <a:endParaRPr lang="zh-CN" altLang="en-US" sz="36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8436" name="Rectangle 7"/>
          <p:cNvSpPr/>
          <p:nvPr/>
        </p:nvSpPr>
        <p:spPr>
          <a:xfrm>
            <a:off x="539750" y="981075"/>
            <a:ext cx="8137525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4.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鲁国获胜后，“公问其故”，曹刿的解释分几层意思？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3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3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charRg st="19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73733">
                                            <p:txEl>
                                              <p:charRg st="19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charRg st="38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73733">
                                            <p:txEl>
                                              <p:charRg st="38" end="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 Box 2"/>
          <p:cNvSpPr txBox="1"/>
          <p:nvPr/>
        </p:nvSpPr>
        <p:spPr>
          <a:xfrm>
            <a:off x="2139950" y="141287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1800" dirty="0"/>
          </a:p>
        </p:txBody>
      </p:sp>
      <p:sp>
        <p:nvSpPr>
          <p:cNvPr id="19459" name="Text Box 5"/>
          <p:cNvSpPr txBox="1"/>
          <p:nvPr/>
        </p:nvSpPr>
        <p:spPr>
          <a:xfrm>
            <a:off x="2484438" y="2997200"/>
            <a:ext cx="1223962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1800" dirty="0"/>
          </a:p>
        </p:txBody>
      </p:sp>
      <p:sp>
        <p:nvSpPr>
          <p:cNvPr id="32774" name="Text Box 6"/>
          <p:cNvSpPr txBox="1"/>
          <p:nvPr/>
        </p:nvSpPr>
        <p:spPr>
          <a:xfrm>
            <a:off x="1547813" y="1052513"/>
            <a:ext cx="115252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战前准备</a:t>
            </a:r>
            <a:endParaRPr lang="zh-CN" altLang="en-US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61" name="AutoShape 7"/>
          <p:cNvSpPr/>
          <p:nvPr/>
        </p:nvSpPr>
        <p:spPr>
          <a:xfrm>
            <a:off x="2555875" y="620713"/>
            <a:ext cx="288925" cy="1727200"/>
          </a:xfrm>
          <a:prstGeom prst="leftBrace">
            <a:avLst>
              <a:gd name="adj1" fmla="val 49816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 dirty="0"/>
          </a:p>
        </p:txBody>
      </p:sp>
      <p:sp>
        <p:nvSpPr>
          <p:cNvPr id="32776" name="Text Box 8"/>
          <p:cNvSpPr txBox="1"/>
          <p:nvPr/>
        </p:nvSpPr>
        <p:spPr>
          <a:xfrm>
            <a:off x="2843213" y="333375"/>
            <a:ext cx="1296987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请见原因</a:t>
            </a:r>
            <a:endParaRPr lang="zh-CN" altLang="en-US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63" name="Text Box 10"/>
          <p:cNvSpPr txBox="1"/>
          <p:nvPr/>
        </p:nvSpPr>
        <p:spPr>
          <a:xfrm>
            <a:off x="5219700" y="549275"/>
            <a:ext cx="12954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1800" dirty="0">
              <a:latin typeface="Tahoma" panose="020B0604030504040204" pitchFamily="34" charset="0"/>
            </a:endParaRPr>
          </a:p>
        </p:txBody>
      </p:sp>
      <p:sp>
        <p:nvSpPr>
          <p:cNvPr id="32779" name="Text Box 11"/>
          <p:cNvSpPr txBox="1"/>
          <p:nvPr/>
        </p:nvSpPr>
        <p:spPr>
          <a:xfrm>
            <a:off x="4067175" y="115888"/>
            <a:ext cx="20161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齐师伐我</a:t>
            </a:r>
            <a:endParaRPr lang="zh-CN" altLang="en-US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65" name="AutoShape 12"/>
          <p:cNvSpPr/>
          <p:nvPr/>
        </p:nvSpPr>
        <p:spPr>
          <a:xfrm>
            <a:off x="3851275" y="404813"/>
            <a:ext cx="215900" cy="1081087"/>
          </a:xfrm>
          <a:prstGeom prst="leftBrace">
            <a:avLst>
              <a:gd name="adj1" fmla="val 41727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zh-CN" altLang="en-US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2783" name="Text Box 15"/>
          <p:cNvSpPr txBox="1"/>
          <p:nvPr/>
        </p:nvSpPr>
        <p:spPr>
          <a:xfrm>
            <a:off x="2843213" y="1484313"/>
            <a:ext cx="1081087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政治准备</a:t>
            </a:r>
            <a:endParaRPr lang="zh-CN" altLang="en-US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2784" name="Text Box 16"/>
          <p:cNvSpPr txBox="1"/>
          <p:nvPr/>
        </p:nvSpPr>
        <p:spPr>
          <a:xfrm>
            <a:off x="4067175" y="1484313"/>
            <a:ext cx="309562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小大之狱</a:t>
            </a:r>
            <a:r>
              <a:rPr lang="en-US" altLang="zh-CN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虽不能察，必以情 </a:t>
            </a:r>
            <a:endParaRPr lang="zh-CN" altLang="en-US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2785" name="Text Box 17"/>
          <p:cNvSpPr txBox="1"/>
          <p:nvPr/>
        </p:nvSpPr>
        <p:spPr>
          <a:xfrm>
            <a:off x="1514475" y="3005138"/>
            <a:ext cx="115252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战争经过</a:t>
            </a:r>
            <a:endParaRPr lang="zh-CN" altLang="en-US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2786" name="Text Box 18"/>
          <p:cNvSpPr txBox="1"/>
          <p:nvPr/>
        </p:nvSpPr>
        <p:spPr>
          <a:xfrm>
            <a:off x="1547813" y="5013325"/>
            <a:ext cx="115252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战后总结</a:t>
            </a:r>
            <a:endParaRPr lang="zh-CN" altLang="en-US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2788" name="Text Box 20"/>
          <p:cNvSpPr txBox="1"/>
          <p:nvPr/>
        </p:nvSpPr>
        <p:spPr>
          <a:xfrm>
            <a:off x="2916238" y="2565400"/>
            <a:ext cx="3455987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齐人三鼓，鲁军一鼓，齐师败绩</a:t>
            </a:r>
            <a:endParaRPr lang="zh-CN" altLang="en-US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2789" name="Text Box 21"/>
          <p:cNvSpPr txBox="1"/>
          <p:nvPr/>
        </p:nvSpPr>
        <p:spPr>
          <a:xfrm>
            <a:off x="2916238" y="3573463"/>
            <a:ext cx="3455987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下视其辙，登轼望之，遂逐齐师</a:t>
            </a:r>
            <a:endParaRPr lang="zh-CN" altLang="en-US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72" name="AutoShape 22"/>
          <p:cNvSpPr/>
          <p:nvPr/>
        </p:nvSpPr>
        <p:spPr>
          <a:xfrm>
            <a:off x="2700338" y="4797425"/>
            <a:ext cx="215900" cy="1800225"/>
          </a:xfrm>
          <a:prstGeom prst="leftBrace">
            <a:avLst>
              <a:gd name="adj1" fmla="val 69485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 dirty="0"/>
          </a:p>
        </p:txBody>
      </p:sp>
      <p:sp>
        <p:nvSpPr>
          <p:cNvPr id="32791" name="Text Box 23"/>
          <p:cNvSpPr txBox="1"/>
          <p:nvPr/>
        </p:nvSpPr>
        <p:spPr>
          <a:xfrm>
            <a:off x="2843213" y="4652963"/>
            <a:ext cx="4176712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进攻时机：齐人三鼓之后，彼竭我盈之时</a:t>
            </a:r>
            <a:endParaRPr lang="zh-CN" altLang="en-US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2792" name="Text Box 24"/>
          <p:cNvSpPr txBox="1"/>
          <p:nvPr/>
        </p:nvSpPr>
        <p:spPr>
          <a:xfrm>
            <a:off x="2843213" y="5791200"/>
            <a:ext cx="338455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追击时机：辙乱旗靡之时</a:t>
            </a:r>
            <a:endParaRPr lang="zh-CN" altLang="en-US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2794" name="Text Box 26"/>
          <p:cNvSpPr txBox="1"/>
          <p:nvPr/>
        </p:nvSpPr>
        <p:spPr>
          <a:xfrm>
            <a:off x="6948488" y="836613"/>
            <a:ext cx="19431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战略思想</a:t>
            </a:r>
            <a:endParaRPr lang="zh-CN" altLang="en-US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2795" name="Text Box 27"/>
          <p:cNvSpPr txBox="1"/>
          <p:nvPr/>
        </p:nvSpPr>
        <p:spPr>
          <a:xfrm>
            <a:off x="6659563" y="1416050"/>
            <a:ext cx="27368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008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（取信于民）</a:t>
            </a:r>
            <a:endParaRPr lang="zh-CN" altLang="en-US" b="1" dirty="0">
              <a:solidFill>
                <a:srgbClr val="008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2797" name="Text Box 29"/>
          <p:cNvSpPr txBox="1"/>
          <p:nvPr/>
        </p:nvSpPr>
        <p:spPr>
          <a:xfrm>
            <a:off x="6875463" y="2924175"/>
            <a:ext cx="2016125" cy="579438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战场指挥</a:t>
            </a:r>
            <a:endParaRPr lang="zh-CN" altLang="en-US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2798" name="Text Box 30"/>
          <p:cNvSpPr txBox="1"/>
          <p:nvPr/>
        </p:nvSpPr>
        <p:spPr>
          <a:xfrm>
            <a:off x="6516688" y="3632200"/>
            <a:ext cx="27368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008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（把握战机）</a:t>
            </a:r>
            <a:endParaRPr lang="zh-CN" altLang="en-US" b="1" dirty="0">
              <a:solidFill>
                <a:srgbClr val="008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79" name="AutoShape 31"/>
          <p:cNvSpPr/>
          <p:nvPr/>
        </p:nvSpPr>
        <p:spPr>
          <a:xfrm>
            <a:off x="6659563" y="4652963"/>
            <a:ext cx="288925" cy="2087562"/>
          </a:xfrm>
          <a:prstGeom prst="rightBrace">
            <a:avLst>
              <a:gd name="adj1" fmla="val 60210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 dirty="0"/>
          </a:p>
        </p:txBody>
      </p:sp>
      <p:sp>
        <p:nvSpPr>
          <p:cNvPr id="32800" name="Text Box 32"/>
          <p:cNvSpPr txBox="1"/>
          <p:nvPr/>
        </p:nvSpPr>
        <p:spPr>
          <a:xfrm>
            <a:off x="6804025" y="5157788"/>
            <a:ext cx="20510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en-US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战术思想</a:t>
            </a:r>
            <a:endParaRPr lang="zh-CN" altLang="en-US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2801" name="Text Box 33"/>
          <p:cNvSpPr txBox="1"/>
          <p:nvPr/>
        </p:nvSpPr>
        <p:spPr>
          <a:xfrm>
            <a:off x="6588125" y="5697538"/>
            <a:ext cx="23764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008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（后发制人）</a:t>
            </a:r>
            <a:endParaRPr lang="zh-CN" altLang="en-US" b="1" dirty="0">
              <a:solidFill>
                <a:srgbClr val="008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2803" name="Text Box 35"/>
          <p:cNvSpPr txBox="1"/>
          <p:nvPr/>
        </p:nvSpPr>
        <p:spPr>
          <a:xfrm>
            <a:off x="4067175" y="549275"/>
            <a:ext cx="2303463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肉食者鄙，未能远谋</a:t>
            </a:r>
            <a:endParaRPr lang="zh-CN" altLang="en-US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83" name="AutoShape 40"/>
          <p:cNvSpPr/>
          <p:nvPr/>
        </p:nvSpPr>
        <p:spPr>
          <a:xfrm>
            <a:off x="6732588" y="404813"/>
            <a:ext cx="144462" cy="2016125"/>
          </a:xfrm>
          <a:prstGeom prst="rightBrace">
            <a:avLst>
              <a:gd name="adj1" fmla="val 116300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zh-CN" altLang="en-US" sz="18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9484" name="AutoShape 48"/>
          <p:cNvSpPr/>
          <p:nvPr/>
        </p:nvSpPr>
        <p:spPr>
          <a:xfrm>
            <a:off x="6659563" y="2565400"/>
            <a:ext cx="73025" cy="1871663"/>
          </a:xfrm>
          <a:prstGeom prst="rightBrace">
            <a:avLst>
              <a:gd name="adj1" fmla="val 213587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zh-CN" altLang="en-US" sz="18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2817" name="AutoShape 49"/>
          <p:cNvSpPr/>
          <p:nvPr/>
        </p:nvSpPr>
        <p:spPr bwMode="auto">
          <a:xfrm>
            <a:off x="1187450" y="765175"/>
            <a:ext cx="431800" cy="5545138"/>
          </a:xfrm>
          <a:prstGeom prst="leftBrace">
            <a:avLst>
              <a:gd name="adj1" fmla="val 107016"/>
              <a:gd name="adj2" fmla="val 50000"/>
            </a:avLst>
          </a:prstGeom>
          <a:noFill/>
          <a:ln w="25400">
            <a:solidFill>
              <a:schemeClr val="accent4">
                <a:lumMod val="95000"/>
                <a:lumOff val="5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820" name="AutoShape 52"/>
          <p:cNvSpPr/>
          <p:nvPr/>
        </p:nvSpPr>
        <p:spPr bwMode="auto">
          <a:xfrm>
            <a:off x="2627313" y="2636838"/>
            <a:ext cx="287338" cy="1584325"/>
          </a:xfrm>
          <a:prstGeom prst="leftBrace">
            <a:avLst>
              <a:gd name="adj1" fmla="val 45949"/>
              <a:gd name="adj2" fmla="val 50000"/>
            </a:avLst>
          </a:prstGeom>
          <a:noFill/>
          <a:ln w="25400">
            <a:solidFill>
              <a:schemeClr val="accent4">
                <a:lumMod val="95000"/>
                <a:lumOff val="5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9487" name="Group 57"/>
          <p:cNvGrpSpPr/>
          <p:nvPr/>
        </p:nvGrpSpPr>
        <p:grpSpPr>
          <a:xfrm>
            <a:off x="179388" y="1700213"/>
            <a:ext cx="996950" cy="3816350"/>
            <a:chOff x="5132" y="890"/>
            <a:chExt cx="628" cy="2404"/>
          </a:xfrm>
        </p:grpSpPr>
        <p:pic>
          <p:nvPicPr>
            <p:cNvPr id="19489" name="Picture 58" descr="b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132" y="890"/>
              <a:ext cx="628" cy="240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90" name="Text Box 59"/>
            <p:cNvSpPr txBox="1"/>
            <p:nvPr/>
          </p:nvSpPr>
          <p:spPr>
            <a:xfrm>
              <a:off x="5148" y="1298"/>
              <a:ext cx="500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4000" b="1" dirty="0">
                  <a:solidFill>
                    <a:srgbClr val="66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文章结构</a:t>
              </a:r>
              <a:endParaRPr lang="zh-CN" altLang="en-US" sz="4000" b="1" dirty="0">
                <a:solidFill>
                  <a:srgbClr val="663300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19488" name="AutoShape 12"/>
          <p:cNvSpPr/>
          <p:nvPr/>
        </p:nvSpPr>
        <p:spPr>
          <a:xfrm>
            <a:off x="3779838" y="1555750"/>
            <a:ext cx="215900" cy="1081088"/>
          </a:xfrm>
          <a:prstGeom prst="leftBrace">
            <a:avLst>
              <a:gd name="adj1" fmla="val 41727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zh-CN" altLang="en-US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277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78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78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2784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2784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279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279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9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79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79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279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32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2797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2797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8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2798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2798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2791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2791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2792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2792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3280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3280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280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3280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  <p:bldP spid="32779" grpId="0"/>
      <p:bldP spid="32785" grpId="0"/>
      <p:bldP spid="32786" grpId="0"/>
      <p:bldP spid="32788" grpId="0"/>
      <p:bldP spid="32789" grpId="0"/>
      <p:bldP spid="32803" grpId="0"/>
      <p:bldP spid="32817" grpId="0" animBg="1"/>
      <p:bldP spid="328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0482" name="Group 15"/>
          <p:cNvGrpSpPr/>
          <p:nvPr/>
        </p:nvGrpSpPr>
        <p:grpSpPr>
          <a:xfrm>
            <a:off x="250825" y="2492375"/>
            <a:ext cx="1095375" cy="3384550"/>
            <a:chOff x="158" y="1298"/>
            <a:chExt cx="690" cy="2132"/>
          </a:xfrm>
        </p:grpSpPr>
        <p:pic>
          <p:nvPicPr>
            <p:cNvPr id="20488" name="Picture 3" descr="b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8" y="1298"/>
              <a:ext cx="690" cy="213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89" name="Text Box 4"/>
            <p:cNvSpPr txBox="1"/>
            <p:nvPr/>
          </p:nvSpPr>
          <p:spPr>
            <a:xfrm>
              <a:off x="340" y="1570"/>
              <a:ext cx="500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4000" b="1" dirty="0">
                  <a:solidFill>
                    <a:srgbClr val="663300"/>
                  </a:solidFill>
                  <a:ea typeface="隶书" panose="02010509060101010101" pitchFamily="49" charset="-122"/>
                </a:rPr>
                <a:t>曹刿论战</a:t>
              </a:r>
              <a:endParaRPr lang="zh-CN" altLang="en-US" sz="4000" b="1" dirty="0">
                <a:solidFill>
                  <a:srgbClr val="663300"/>
                </a:solidFill>
                <a:ea typeface="隶书" panose="02010509060101010101" pitchFamily="49" charset="-122"/>
              </a:endParaRPr>
            </a:p>
          </p:txBody>
        </p:sp>
      </p:grpSp>
      <p:sp>
        <p:nvSpPr>
          <p:cNvPr id="47109" name="Rectangle 5"/>
          <p:cNvSpPr/>
          <p:nvPr/>
        </p:nvSpPr>
        <p:spPr>
          <a:xfrm>
            <a:off x="1763713" y="1989138"/>
            <a:ext cx="6696075" cy="4216400"/>
          </a:xfrm>
          <a:prstGeom prst="rect">
            <a:avLst/>
          </a:prstGeom>
          <a:noFill/>
          <a:ln w="762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0070C0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3600" b="1" dirty="0">
                <a:solidFill>
                  <a:srgbClr val="0070C0"/>
                </a:solidFill>
                <a:latin typeface="宋体" panose="02010600030101010101" pitchFamily="2" charset="-122"/>
              </a:rPr>
              <a:t>）论战前准备：</a:t>
            </a:r>
            <a:endParaRPr lang="zh-CN" altLang="en-US" sz="3600" b="1" dirty="0">
              <a:solidFill>
                <a:srgbClr val="0070C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取信于民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——</a:t>
            </a: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忠之属也，可以一战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0070C0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3600" b="1" dirty="0">
                <a:solidFill>
                  <a:srgbClr val="0070C0"/>
                </a:solidFill>
                <a:latin typeface="宋体" panose="02010600030101010101" pitchFamily="2" charset="-122"/>
              </a:rPr>
              <a:t>）论从战指挥：</a:t>
            </a:r>
            <a:endParaRPr lang="zh-CN" altLang="en-US" sz="3600" b="1" dirty="0">
              <a:solidFill>
                <a:srgbClr val="0070C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齐人三鼓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——</a:t>
            </a: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反击</a:t>
            </a:r>
            <a:b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</a:b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下视探望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——</a:t>
            </a: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遂逐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0070C0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3600" b="1" dirty="0">
                <a:solidFill>
                  <a:srgbClr val="0070C0"/>
                </a:solidFill>
                <a:latin typeface="宋体" panose="02010600030101010101" pitchFamily="2" charset="-122"/>
              </a:rPr>
              <a:t>）论战胜原因：</a:t>
            </a:r>
            <a:endParaRPr lang="zh-CN" altLang="en-US" sz="3600" b="1" dirty="0">
              <a:solidFill>
                <a:srgbClr val="0070C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彼竭我盈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——</a:t>
            </a: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敌疲我打</a:t>
            </a:r>
            <a:b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</a:b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辙乱旗靡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——</a:t>
            </a: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敌退我追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0484" name="Rectangle 14"/>
          <p:cNvSpPr/>
          <p:nvPr/>
        </p:nvSpPr>
        <p:spPr>
          <a:xfrm>
            <a:off x="323850" y="1268413"/>
            <a:ext cx="80279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曹刿对战争有哪些论述？你认同吗？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grpSp>
        <p:nvGrpSpPr>
          <p:cNvPr id="20485" name="Group 16"/>
          <p:cNvGrpSpPr/>
          <p:nvPr/>
        </p:nvGrpSpPr>
        <p:grpSpPr>
          <a:xfrm>
            <a:off x="3276600" y="0"/>
            <a:ext cx="2881313" cy="1196975"/>
            <a:chOff x="1202" y="527"/>
            <a:chExt cx="1996" cy="873"/>
          </a:xfrm>
        </p:grpSpPr>
        <p:pic>
          <p:nvPicPr>
            <p:cNvPr id="20486" name="Picture 17" descr="b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2" y="527"/>
              <a:ext cx="1996" cy="87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87" name="Text Box 18"/>
            <p:cNvSpPr txBox="1"/>
            <p:nvPr/>
          </p:nvSpPr>
          <p:spPr>
            <a:xfrm>
              <a:off x="1474" y="709"/>
              <a:ext cx="1588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4000" b="1" dirty="0">
                  <a:latin typeface="宋体" panose="02010600030101010101" pitchFamily="2" charset="-122"/>
                </a:rPr>
                <a:t>课堂讨论</a:t>
              </a:r>
              <a:endParaRPr lang="zh-CN" altLang="en-US" sz="4000" b="1" dirty="0"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7109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charRg st="1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7109">
                                            <p:txEl>
                                              <p:charRg st="1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charRg st="2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7109">
                                            <p:txEl>
                                              <p:charRg st="26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charRg st="36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47109">
                                            <p:txEl>
                                              <p:charRg st="36" end="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charRg st="54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109">
                                            <p:txEl>
                                              <p:charRg st="54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7109">
                                            <p:txEl>
                                              <p:charRg st="54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109">
                                            <p:txEl>
                                              <p:charRg st="54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109">
                                            <p:txEl>
                                              <p:charRg st="54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charRg st="64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47109">
                                            <p:txEl>
                                              <p:charRg st="64" end="8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4" name="Rectangle 4"/>
          <p:cNvSpPr/>
          <p:nvPr/>
        </p:nvSpPr>
        <p:spPr>
          <a:xfrm>
            <a:off x="323850" y="798513"/>
            <a:ext cx="7127875" cy="5035550"/>
          </a:xfrm>
          <a:prstGeom prst="rect">
            <a:avLst/>
          </a:prstGeom>
          <a:noFill/>
          <a:ln w="762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齐鲁长勺之战也是我国历史上著名的以弱胜强的战役之一。这次战争发生的时间是春秋初期，交战双方是强大的齐国和弱小的鲁国。交战地点是鲁国的长勺，所以史称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长勺之战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”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。发生战争的原因是齐襄公时，政令无常，他的弟弟公子小白和公子纠分别逃到莒国和鲁国避难。后来齐襄公被杀，住在莒国的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3075" name="Group 8"/>
          <p:cNvGrpSpPr/>
          <p:nvPr/>
        </p:nvGrpSpPr>
        <p:grpSpPr>
          <a:xfrm>
            <a:off x="7956550" y="1412875"/>
            <a:ext cx="996950" cy="4103688"/>
            <a:chOff x="5132" y="709"/>
            <a:chExt cx="628" cy="3129"/>
          </a:xfrm>
        </p:grpSpPr>
        <p:pic>
          <p:nvPicPr>
            <p:cNvPr id="3076" name="Picture 3" descr="b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132" y="709"/>
              <a:ext cx="628" cy="312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77" name="Text Box 5"/>
            <p:cNvSpPr txBox="1"/>
            <p:nvPr/>
          </p:nvSpPr>
          <p:spPr>
            <a:xfrm>
              <a:off x="5148" y="1117"/>
              <a:ext cx="462" cy="2087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3600" b="1" dirty="0">
                  <a:solidFill>
                    <a:srgbClr val="66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长 勺 之 战</a:t>
              </a:r>
              <a:endParaRPr lang="zh-CN" altLang="en-US" sz="3600" b="1" dirty="0">
                <a:solidFill>
                  <a:srgbClr val="663300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506" name="Group 8"/>
          <p:cNvGrpSpPr/>
          <p:nvPr/>
        </p:nvGrpSpPr>
        <p:grpSpPr>
          <a:xfrm>
            <a:off x="8147050" y="2636838"/>
            <a:ext cx="996950" cy="3671887"/>
            <a:chOff x="5132" y="1344"/>
            <a:chExt cx="628" cy="2313"/>
          </a:xfrm>
        </p:grpSpPr>
        <p:pic>
          <p:nvPicPr>
            <p:cNvPr id="21510" name="Picture 3" descr="b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132" y="1344"/>
              <a:ext cx="628" cy="231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11" name="Text Box 4"/>
            <p:cNvSpPr txBox="1"/>
            <p:nvPr/>
          </p:nvSpPr>
          <p:spPr>
            <a:xfrm>
              <a:off x="5148" y="1752"/>
              <a:ext cx="500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4000" b="1" dirty="0">
                  <a:solidFill>
                    <a:srgbClr val="663300"/>
                  </a:solidFill>
                  <a:ea typeface="隶书" panose="02010509060101010101" pitchFamily="49" charset="-122"/>
                </a:rPr>
                <a:t>曹刿形象</a:t>
              </a:r>
              <a:endParaRPr lang="zh-CN" altLang="en-US" sz="4000" b="1" dirty="0">
                <a:solidFill>
                  <a:srgbClr val="663300"/>
                </a:solidFill>
                <a:ea typeface="隶书" panose="02010509060101010101" pitchFamily="49" charset="-122"/>
              </a:endParaRPr>
            </a:p>
          </p:txBody>
        </p:sp>
      </p:grpSp>
      <p:sp>
        <p:nvSpPr>
          <p:cNvPr id="48133" name="Rectangle 5"/>
          <p:cNvSpPr/>
          <p:nvPr/>
        </p:nvSpPr>
        <p:spPr>
          <a:xfrm>
            <a:off x="323850" y="2492375"/>
            <a:ext cx="7632700" cy="3387725"/>
          </a:xfrm>
          <a:prstGeom prst="rect">
            <a:avLst/>
          </a:prstGeom>
          <a:noFill/>
          <a:ln w="762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宋体" panose="02010600030101010101" pitchFamily="2" charset="-122"/>
              </a:rPr>
              <a:t>政治上：</a:t>
            </a:r>
            <a:endParaRPr lang="zh-CN" altLang="en-US" sz="3600" b="1" dirty="0">
              <a:solidFill>
                <a:srgbClr val="0070C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为国分忧，有远见卓识，深谋远虑 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宋体" panose="02010600030101010101" pitchFamily="2" charset="-122"/>
              </a:rPr>
              <a:t>军事上：</a:t>
            </a:r>
            <a:endParaRPr lang="zh-CN" altLang="en-US" sz="3600" b="1" dirty="0">
              <a:solidFill>
                <a:srgbClr val="0070C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机敏持重，善于把握战机；知</a:t>
            </a:r>
            <a:r>
              <a:rPr lang="zh-CN" altLang="en-US" sz="3600" b="1" dirty="0">
                <a:solidFill>
                  <a:srgbClr val="FF0000"/>
                </a:solidFill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士气盈竭</a:t>
            </a:r>
            <a:r>
              <a:rPr lang="zh-CN" altLang="en-US" sz="3600" b="1" dirty="0">
                <a:solidFill>
                  <a:srgbClr val="FF0000"/>
                </a:solidFill>
                <a:ea typeface="楷体_GB2312" panose="02010609030101010101" pitchFamily="49" charset="-122"/>
              </a:rPr>
              <a:t>”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，有当机立断的才干；知</a:t>
            </a:r>
            <a:r>
              <a:rPr lang="zh-CN" altLang="en-US" sz="3600" b="1" dirty="0">
                <a:solidFill>
                  <a:srgbClr val="FF0000"/>
                </a:solidFill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战场虚实</a:t>
            </a:r>
            <a:r>
              <a:rPr lang="zh-CN" altLang="en-US" sz="3600" b="1" dirty="0">
                <a:solidFill>
                  <a:srgbClr val="FF0000"/>
                </a:solidFill>
                <a:ea typeface="楷体_GB2312" panose="02010609030101010101" pitchFamily="49" charset="-122"/>
              </a:rPr>
              <a:t>”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，有务实求真的才智。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1508" name="Rectangle 7"/>
          <p:cNvSpPr/>
          <p:nvPr/>
        </p:nvSpPr>
        <p:spPr>
          <a:xfrm>
            <a:off x="149225" y="188913"/>
            <a:ext cx="8496300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2.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课文中哪两个字最能概括曹刿这一人物的特点？文中着重刻画了他什么性格特点？结合文章举例说明。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48137" name="Rectangle 9"/>
          <p:cNvSpPr/>
          <p:nvPr/>
        </p:nvSpPr>
        <p:spPr>
          <a:xfrm>
            <a:off x="539750" y="1928813"/>
            <a:ext cx="1101725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8000"/>
                </a:solidFill>
                <a:latin typeface="宋体" panose="02010600030101010101" pitchFamily="2" charset="-122"/>
              </a:rPr>
              <a:t>远谋</a:t>
            </a:r>
            <a:endParaRPr lang="zh-CN" altLang="en-US" sz="3600" b="1" dirty="0">
              <a:solidFill>
                <a:srgbClr val="008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813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charRg st="5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8133">
                                            <p:txEl>
                                              <p:charRg st="5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charRg st="22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8133">
                                            <p:txEl>
                                              <p:charRg st="22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charRg st="27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133">
                                            <p:txEl>
                                              <p:charRg st="27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133">
                                            <p:txEl>
                                              <p:charRg st="27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133">
                                            <p:txEl>
                                              <p:charRg st="27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133">
                                            <p:txEl>
                                              <p:charRg st="27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2530" name="Group 8"/>
          <p:cNvGrpSpPr/>
          <p:nvPr/>
        </p:nvGrpSpPr>
        <p:grpSpPr>
          <a:xfrm>
            <a:off x="233363" y="1685925"/>
            <a:ext cx="1117600" cy="3457575"/>
            <a:chOff x="0" y="935"/>
            <a:chExt cx="704" cy="2178"/>
          </a:xfrm>
        </p:grpSpPr>
        <p:pic>
          <p:nvPicPr>
            <p:cNvPr id="22533" name="Picture 3" descr="b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935"/>
              <a:ext cx="690" cy="217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2534" name="Text Box 4"/>
            <p:cNvSpPr txBox="1"/>
            <p:nvPr/>
          </p:nvSpPr>
          <p:spPr>
            <a:xfrm>
              <a:off x="204" y="1253"/>
              <a:ext cx="500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4000" b="1" dirty="0">
                  <a:solidFill>
                    <a:srgbClr val="663300"/>
                  </a:solidFill>
                  <a:ea typeface="隶书" panose="02010509060101010101" pitchFamily="49" charset="-122"/>
                </a:rPr>
                <a:t>庄公形象</a:t>
              </a:r>
              <a:endParaRPr lang="zh-CN" altLang="en-US" sz="4000" b="1" dirty="0">
                <a:solidFill>
                  <a:srgbClr val="663300"/>
                </a:solidFill>
                <a:ea typeface="隶书" panose="02010509060101010101" pitchFamily="49" charset="-122"/>
              </a:endParaRPr>
            </a:p>
          </p:txBody>
        </p:sp>
      </p:grpSp>
      <p:sp>
        <p:nvSpPr>
          <p:cNvPr id="51205" name="Rectangle 5"/>
          <p:cNvSpPr/>
          <p:nvPr/>
        </p:nvSpPr>
        <p:spPr>
          <a:xfrm>
            <a:off x="1476375" y="1557338"/>
            <a:ext cx="7488238" cy="4664075"/>
          </a:xfrm>
          <a:prstGeom prst="rect">
            <a:avLst/>
          </a:prstGeom>
          <a:noFill/>
          <a:ln w="762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鄙</a:t>
            </a:r>
            <a:r>
              <a:rPr lang="zh-CN" altLang="en-US" sz="3600" b="1" dirty="0">
                <a:solidFill>
                  <a:srgbClr val="FF0000"/>
                </a:solidFill>
                <a:ea typeface="楷体_GB2312" panose="02010609030101010101" pitchFamily="49" charset="-122"/>
              </a:rPr>
              <a:t>”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，具体表现在：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、把战争寄托在近臣和神灵身上。</a:t>
            </a:r>
            <a:endParaRPr lang="zh-CN" altLang="en-US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、用兵轻举妄动，急功近利。</a:t>
            </a:r>
            <a:endParaRPr lang="zh-CN" altLang="en-US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、取胜而不知胜</a:t>
            </a:r>
            <a:r>
              <a:rPr lang="zh-CN" altLang="en-US" b="1" dirty="0">
                <a:solidFill>
                  <a:srgbClr val="FFFF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b="1" dirty="0">
              <a:solidFill>
                <a:srgbClr val="FFFF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缺点：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政治无能 军事无知 目光短浅 鲁莽草率</a:t>
            </a:r>
            <a:endParaRPr lang="zh-CN" altLang="en-US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优点：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能虚心求教，信任曹刿，让他参与指挥，识人识才，任人惟贤。</a:t>
            </a:r>
            <a:r>
              <a:rPr lang="zh-CN" altLang="en-US" b="1" dirty="0">
                <a:solidFill>
                  <a:srgbClr val="FFFF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　　</a:t>
            </a:r>
            <a:endParaRPr lang="zh-CN" altLang="en-US" b="1" dirty="0">
              <a:solidFill>
                <a:srgbClr val="FFFF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2532" name="Rectangle 7"/>
          <p:cNvSpPr/>
          <p:nvPr/>
        </p:nvSpPr>
        <p:spPr>
          <a:xfrm>
            <a:off x="179388" y="111125"/>
            <a:ext cx="8785225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3.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有人说，鲁庄公是一个昏君。你同意这种说法吗</a:t>
            </a: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?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请结合课文发表你的看法。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05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charRg st="11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1205">
                                            <p:txEl>
                                              <p:charRg st="11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charRg st="28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1205">
                                            <p:txEl>
                                              <p:charRg st="28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charRg st="43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51205">
                                            <p:txEl>
                                              <p:charRg st="43" end="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charRg st="53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05">
                                            <p:txEl>
                                              <p:charRg st="53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05">
                                            <p:txEl>
                                              <p:charRg st="53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charRg st="57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51205">
                                            <p:txEl>
                                              <p:charRg st="57" end="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charRg st="77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51205">
                                            <p:txEl>
                                              <p:charRg st="77" end="8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charRg st="81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51205">
                                            <p:txEl>
                                              <p:charRg st="81" end="1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Picture 3" descr="b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69250" y="1841500"/>
            <a:ext cx="996950" cy="3384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Text Box 4"/>
          <p:cNvSpPr txBox="1"/>
          <p:nvPr/>
        </p:nvSpPr>
        <p:spPr>
          <a:xfrm>
            <a:off x="7956550" y="2349500"/>
            <a:ext cx="793750" cy="21590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663300"/>
                </a:solidFill>
                <a:ea typeface="隶书" panose="02010509060101010101" pitchFamily="49" charset="-122"/>
              </a:rPr>
              <a:t>文章详略</a:t>
            </a:r>
            <a:endParaRPr lang="zh-CN" altLang="en-US" sz="4000" b="1" dirty="0">
              <a:solidFill>
                <a:srgbClr val="663300"/>
              </a:solidFill>
              <a:ea typeface="隶书" panose="02010509060101010101" pitchFamily="49" charset="-122"/>
            </a:endParaRPr>
          </a:p>
        </p:txBody>
      </p:sp>
      <p:sp>
        <p:nvSpPr>
          <p:cNvPr id="50181" name="Rectangle 5"/>
          <p:cNvSpPr/>
          <p:nvPr/>
        </p:nvSpPr>
        <p:spPr>
          <a:xfrm>
            <a:off x="369888" y="2017713"/>
            <a:ext cx="7777162" cy="3387725"/>
          </a:xfrm>
          <a:prstGeom prst="rect">
            <a:avLst/>
          </a:prstGeom>
          <a:noFill/>
          <a:ln w="762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本文以曹刿为中心，详细描写了他在战前、战中、战后的表现；详写人物的语言，即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论战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楷体_GB2312" panose="02010609030101010101" pitchFamily="49" charset="-122"/>
              </a:rPr>
              <a:t>”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，对于战争双方对峙、交锋的具体经过等则略写。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这样安排可以突出主要人物，突出中心内容，突出了曹刿的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远谋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”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。 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3557" name="Rectangle 7"/>
          <p:cNvSpPr/>
          <p:nvPr/>
        </p:nvSpPr>
        <p:spPr>
          <a:xfrm>
            <a:off x="227013" y="188913"/>
            <a:ext cx="8642350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4.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本文仅用二百余字就写出了长勺之战的全过程，想一想：作者是怎样安排详略的？这样安排有什么好处？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8" name="Picture 3" descr="b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2565400"/>
            <a:ext cx="1095375" cy="3455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Text Box 4"/>
          <p:cNvSpPr txBox="1"/>
          <p:nvPr/>
        </p:nvSpPr>
        <p:spPr>
          <a:xfrm>
            <a:off x="611188" y="2997200"/>
            <a:ext cx="793750" cy="208915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66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写作特色</a:t>
            </a:r>
            <a:endParaRPr lang="zh-CN" altLang="en-US" sz="4000" b="1" dirty="0">
              <a:solidFill>
                <a:srgbClr val="66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9157" name="Rectangle 5"/>
          <p:cNvSpPr/>
          <p:nvPr/>
        </p:nvSpPr>
        <p:spPr>
          <a:xfrm>
            <a:off x="1547813" y="2636838"/>
            <a:ext cx="7416800" cy="2838450"/>
          </a:xfrm>
          <a:prstGeom prst="rect">
            <a:avLst/>
          </a:prstGeom>
          <a:noFill/>
          <a:ln w="762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、内容上，详略得当，重点突出。</a:t>
            </a:r>
            <a:endParaRPr lang="zh-CN" altLang="en-US" sz="36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、结构上，过渡自然，前后照应。 </a:t>
            </a:r>
            <a:endParaRPr lang="zh-CN" altLang="en-US" sz="36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、语言上，简练生动，以</a:t>
            </a:r>
            <a:r>
              <a:rPr lang="zh-CN" altLang="en-US" sz="3600" b="1" dirty="0">
                <a:solidFill>
                  <a:srgbClr val="0070C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记言</a:t>
            </a:r>
            <a:r>
              <a:rPr lang="zh-CN" altLang="en-US" sz="3600" b="1" dirty="0">
                <a:solidFill>
                  <a:srgbClr val="0070C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”</a:t>
            </a: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来</a:t>
            </a:r>
            <a:r>
              <a:rPr lang="zh-CN" altLang="en-US" sz="3600" b="1" dirty="0">
                <a:solidFill>
                  <a:srgbClr val="0070C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“</a:t>
            </a: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记事</a:t>
            </a:r>
            <a:r>
              <a:rPr lang="zh-CN" altLang="en-US" sz="3600" b="1" dirty="0">
                <a:solidFill>
                  <a:srgbClr val="0070C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”</a:t>
            </a: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36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4</a:t>
            </a:r>
            <a:r>
              <a:rPr lang="zh-CN" altLang="en-US" sz="36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、人物形象对比鲜明。 </a:t>
            </a:r>
            <a:endParaRPr lang="zh-CN" altLang="en-US" sz="36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4581" name="Rectangle 7"/>
          <p:cNvSpPr/>
          <p:nvPr/>
        </p:nvSpPr>
        <p:spPr>
          <a:xfrm>
            <a:off x="468313" y="981075"/>
            <a:ext cx="8351837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5.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以此课文为例，说说</a:t>
            </a: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左传</a:t>
            </a:r>
            <a:r>
              <a:rPr lang="en-US" altLang="zh-CN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在写人记事上的艺术特色。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Picture 2" descr="beijing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08050"/>
            <a:ext cx="9147175" cy="5953125"/>
          </a:xfrm>
          <a:prstGeom prst="rect">
            <a:avLst/>
          </a:prstGeom>
          <a:solidFill>
            <a:srgbClr val="CCFF66"/>
          </a:solidFill>
          <a:ln w="9525">
            <a:noFill/>
          </a:ln>
        </p:spPr>
      </p:pic>
      <p:sp>
        <p:nvSpPr>
          <p:cNvPr id="25603" name="Rectangle 5"/>
          <p:cNvSpPr/>
          <p:nvPr/>
        </p:nvSpPr>
        <p:spPr>
          <a:xfrm>
            <a:off x="827088" y="1844675"/>
            <a:ext cx="7705725" cy="4013200"/>
          </a:xfrm>
          <a:prstGeom prst="rect">
            <a:avLst/>
          </a:prstGeom>
          <a:solidFill>
            <a:srgbClr val="FFFFE1"/>
          </a:solidFill>
          <a:ln w="76200" cap="flat" cmpd="sng">
            <a:solidFill>
              <a:srgbClr val="CC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本文以齐鲁长勺之战为背景，论述了必须取信于民，运用正确的战略战术，掌握战机，才能取得胜利的道理，生动刻画了曹刿作为卓越的军事家富有远谋的特点。语言简练，情节详略得当，充分代表了</a:t>
            </a:r>
            <a:r>
              <a:rPr lang="en-US" altLang="zh-CN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《</a:t>
            </a:r>
            <a:r>
              <a:rPr lang="zh-CN" altLang="en-US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左传</a:t>
            </a:r>
            <a:r>
              <a:rPr lang="en-US" altLang="zh-CN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》</a:t>
            </a:r>
            <a:r>
              <a:rPr lang="zh-CN" altLang="en-US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的艺术成就，是</a:t>
            </a:r>
            <a:r>
              <a:rPr lang="en-US" altLang="zh-CN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《</a:t>
            </a:r>
            <a:r>
              <a:rPr lang="zh-CN" altLang="en-US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左传</a:t>
            </a:r>
            <a:r>
              <a:rPr lang="en-US" altLang="zh-CN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》</a:t>
            </a:r>
            <a:r>
              <a:rPr lang="zh-CN" altLang="en-US" sz="3600" b="1" dirty="0">
                <a:solidFill>
                  <a:srgbClr val="66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中的名篇。</a:t>
            </a:r>
            <a:r>
              <a:rPr lang="zh-CN" altLang="en-US" dirty="0">
                <a:solidFill>
                  <a:srgbClr val="66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endParaRPr lang="zh-CN" altLang="en-US" dirty="0">
              <a:solidFill>
                <a:srgbClr val="66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25604" name="Group 9"/>
          <p:cNvGrpSpPr/>
          <p:nvPr/>
        </p:nvGrpSpPr>
        <p:grpSpPr>
          <a:xfrm>
            <a:off x="3276600" y="0"/>
            <a:ext cx="2881313" cy="1196975"/>
            <a:chOff x="1202" y="527"/>
            <a:chExt cx="1996" cy="873"/>
          </a:xfrm>
        </p:grpSpPr>
        <p:pic>
          <p:nvPicPr>
            <p:cNvPr id="25605" name="Picture 10" descr="b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2" y="527"/>
              <a:ext cx="1996" cy="87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5606" name="Text Box 11"/>
            <p:cNvSpPr txBox="1"/>
            <p:nvPr/>
          </p:nvSpPr>
          <p:spPr>
            <a:xfrm>
              <a:off x="1474" y="709"/>
              <a:ext cx="1588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4000" b="1" dirty="0">
                  <a:latin typeface="宋体" panose="02010600030101010101" pitchFamily="2" charset="-122"/>
                </a:rPr>
                <a:t>总结全文</a:t>
              </a:r>
              <a:endParaRPr lang="zh-CN" altLang="en-US" sz="4000" b="1" dirty="0"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>
    <p:comb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Picture 2" descr="beijing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68413"/>
            <a:ext cx="9147175" cy="5592762"/>
          </a:xfrm>
          <a:prstGeom prst="rect">
            <a:avLst/>
          </a:prstGeom>
          <a:solidFill>
            <a:srgbClr val="CCFF66"/>
          </a:solidFill>
          <a:ln w="9525">
            <a:noFill/>
          </a:ln>
        </p:spPr>
      </p:pic>
      <p:sp>
        <p:nvSpPr>
          <p:cNvPr id="26627" name="Rectangle 8"/>
          <p:cNvSpPr/>
          <p:nvPr/>
        </p:nvSpPr>
        <p:spPr>
          <a:xfrm>
            <a:off x="1116013" y="2636838"/>
            <a:ext cx="7272337" cy="1816100"/>
          </a:xfrm>
          <a:prstGeom prst="rect">
            <a:avLst/>
          </a:prstGeom>
          <a:solidFill>
            <a:srgbClr val="FFFFE1"/>
          </a:solidFill>
          <a:ln w="76200" cap="flat" cmpd="sng">
            <a:solidFill>
              <a:srgbClr val="CC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古今中外战争史上以弱胜强、以少胜多的战例有很多，想一想决定战争胜负的关键因素是什么。</a:t>
            </a:r>
            <a:r>
              <a:rPr lang="zh-CN" altLang="en-US" sz="2400" b="1" dirty="0">
                <a:solidFill>
                  <a:srgbClr val="663300"/>
                </a:solidFill>
              </a:rPr>
              <a:t>        </a:t>
            </a:r>
            <a:r>
              <a:rPr lang="zh-CN" altLang="en-US" sz="2400" dirty="0"/>
              <a:t>             </a:t>
            </a:r>
            <a:endParaRPr lang="zh-CN" altLang="en-US" sz="2400" dirty="0"/>
          </a:p>
        </p:txBody>
      </p:sp>
      <p:grpSp>
        <p:nvGrpSpPr>
          <p:cNvPr id="26628" name="Group 9"/>
          <p:cNvGrpSpPr/>
          <p:nvPr/>
        </p:nvGrpSpPr>
        <p:grpSpPr>
          <a:xfrm>
            <a:off x="3276600" y="188913"/>
            <a:ext cx="2881313" cy="1196975"/>
            <a:chOff x="1202" y="527"/>
            <a:chExt cx="1996" cy="873"/>
          </a:xfrm>
        </p:grpSpPr>
        <p:pic>
          <p:nvPicPr>
            <p:cNvPr id="26629" name="Picture 10" descr="b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2" y="527"/>
              <a:ext cx="1996" cy="87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30" name="Text Box 11"/>
            <p:cNvSpPr txBox="1"/>
            <p:nvPr/>
          </p:nvSpPr>
          <p:spPr>
            <a:xfrm>
              <a:off x="1474" y="709"/>
              <a:ext cx="1588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4000" b="1" dirty="0">
                  <a:latin typeface="宋体" panose="02010600030101010101" pitchFamily="2" charset="-122"/>
                </a:rPr>
                <a:t>拓展延伸</a:t>
              </a:r>
              <a:endParaRPr lang="zh-CN" altLang="en-US" sz="4000" b="1" dirty="0"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>
    <p:checker dir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 Box 4"/>
          <p:cNvSpPr txBox="1"/>
          <p:nvPr/>
        </p:nvSpPr>
        <p:spPr>
          <a:xfrm>
            <a:off x="1447800" y="2743200"/>
            <a:ext cx="3657600" cy="146142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</p:txBody>
      </p:sp>
      <p:sp>
        <p:nvSpPr>
          <p:cNvPr id="27651" name="Text Box 6"/>
          <p:cNvSpPr txBox="1"/>
          <p:nvPr/>
        </p:nvSpPr>
        <p:spPr>
          <a:xfrm>
            <a:off x="539750" y="1822450"/>
            <a:ext cx="8353425" cy="5035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是故百战百胜，非善之善者也；不战而屈人之兵，善之善者也。</a:t>
            </a:r>
            <a:r>
              <a:rPr lang="zh-CN" altLang="en-US" sz="3600" dirty="0">
                <a:solidFill>
                  <a:srgbClr val="FFFF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 </a:t>
            </a:r>
            <a:endParaRPr lang="zh-CN" altLang="en-US" sz="3600" dirty="0">
              <a:solidFill>
                <a:srgbClr val="FFFF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dirty="0">
                <a:solidFill>
                  <a:srgbClr val="FFFF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 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——</a:t>
            </a:r>
            <a:r>
              <a:rPr lang="en-US" altLang="zh-CN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(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春秋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·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孙武</a:t>
            </a:r>
            <a:r>
              <a:rPr lang="en-US" altLang="zh-CN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)</a:t>
            </a:r>
            <a:r>
              <a:rPr lang="en-US" altLang="zh-CN" sz="3600" dirty="0">
                <a:solidFill>
                  <a:srgbClr val="FFFF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endParaRPr lang="en-US" altLang="zh-CN" sz="3600" dirty="0">
              <a:solidFill>
                <a:srgbClr val="FFFF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得道者多助，失道者寡助。</a:t>
            </a:r>
            <a:r>
              <a:rPr lang="zh-CN" altLang="en-US" sz="3600" b="1" dirty="0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endParaRPr lang="zh-CN" altLang="en-US" sz="3600" b="1" dirty="0">
              <a:solidFill>
                <a:schemeClr val="bg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dirty="0">
                <a:solidFill>
                  <a:srgbClr val="FFFF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 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——</a:t>
            </a:r>
            <a:r>
              <a:rPr lang="en-US" altLang="zh-CN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(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战国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·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孟子</a:t>
            </a:r>
            <a:r>
              <a:rPr lang="en-US" altLang="zh-CN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)</a:t>
            </a:r>
            <a:endParaRPr lang="en-US" altLang="zh-CN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用兵之道，攻心为上，攻城为下；心战为上，兵战为下。</a:t>
            </a:r>
            <a:r>
              <a:rPr lang="zh-CN" altLang="en-US" sz="36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 </a:t>
            </a:r>
            <a:endParaRPr lang="zh-CN" altLang="en-US" sz="36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dirty="0">
                <a:solidFill>
                  <a:srgbClr val="FFFF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 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——</a:t>
            </a:r>
            <a:r>
              <a:rPr lang="en-US" altLang="zh-CN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(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三国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·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诸葛亮</a:t>
            </a:r>
            <a:r>
              <a:rPr lang="en-US" altLang="zh-CN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)</a:t>
            </a:r>
            <a:endParaRPr lang="en-US" altLang="zh-CN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dirty="0">
                <a:solidFill>
                  <a:srgbClr val="FFFF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　　</a:t>
            </a:r>
            <a:endParaRPr lang="zh-CN" altLang="en-US" sz="3600" dirty="0">
              <a:solidFill>
                <a:srgbClr val="FFFF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27652" name="Group 12"/>
          <p:cNvGrpSpPr/>
          <p:nvPr/>
        </p:nvGrpSpPr>
        <p:grpSpPr>
          <a:xfrm>
            <a:off x="2700338" y="260350"/>
            <a:ext cx="3671887" cy="1385888"/>
            <a:chOff x="1610" y="300"/>
            <a:chExt cx="2313" cy="873"/>
          </a:xfrm>
        </p:grpSpPr>
        <p:pic>
          <p:nvPicPr>
            <p:cNvPr id="27653" name="Picture 10" descr="b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37" y="300"/>
              <a:ext cx="1814" cy="87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7654" name="Text Box 11"/>
            <p:cNvSpPr txBox="1"/>
            <p:nvPr/>
          </p:nvSpPr>
          <p:spPr>
            <a:xfrm>
              <a:off x="1610" y="482"/>
              <a:ext cx="2313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400" dirty="0">
                  <a:solidFill>
                    <a:srgbClr val="663300"/>
                  </a:solidFill>
                </a:rPr>
                <a:t>         </a:t>
              </a:r>
              <a:r>
                <a:rPr lang="zh-CN" altLang="en-US" sz="4000" b="1" dirty="0">
                  <a:solidFill>
                    <a:srgbClr val="66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名人言战</a:t>
              </a:r>
              <a:endParaRPr lang="en-US" altLang="zh-CN" sz="4000" b="1" dirty="0">
                <a:solidFill>
                  <a:srgbClr val="663300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</p:cSld>
  <p:clrMapOvr>
    <a:masterClrMapping/>
  </p:clrMapOvr>
  <p:transition>
    <p:zo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 Box 4"/>
          <p:cNvSpPr txBox="1"/>
          <p:nvPr/>
        </p:nvSpPr>
        <p:spPr>
          <a:xfrm>
            <a:off x="1447800" y="2743200"/>
            <a:ext cx="3657600" cy="146142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</p:txBody>
      </p:sp>
      <p:grpSp>
        <p:nvGrpSpPr>
          <p:cNvPr id="28675" name="Group 14"/>
          <p:cNvGrpSpPr/>
          <p:nvPr/>
        </p:nvGrpSpPr>
        <p:grpSpPr>
          <a:xfrm>
            <a:off x="2916238" y="188913"/>
            <a:ext cx="3311525" cy="1314450"/>
            <a:chOff x="1610" y="119"/>
            <a:chExt cx="2086" cy="828"/>
          </a:xfrm>
        </p:grpSpPr>
        <p:pic>
          <p:nvPicPr>
            <p:cNvPr id="28677" name="Picture 10" descr="b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82" y="119"/>
              <a:ext cx="1769" cy="8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8678" name="Text Box 11"/>
            <p:cNvSpPr txBox="1"/>
            <p:nvPr/>
          </p:nvSpPr>
          <p:spPr>
            <a:xfrm>
              <a:off x="1610" y="300"/>
              <a:ext cx="2086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400" b="1" dirty="0">
                  <a:solidFill>
                    <a:srgbClr val="663300"/>
                  </a:solidFill>
                </a:rPr>
                <a:t>          </a:t>
              </a:r>
              <a:r>
                <a:rPr lang="zh-CN" altLang="en-US" sz="4000" b="1" dirty="0">
                  <a:solidFill>
                    <a:srgbClr val="66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反馈练习</a:t>
              </a:r>
              <a:endParaRPr lang="zh-CN" altLang="en-US" sz="4000" b="1" dirty="0">
                <a:solidFill>
                  <a:srgbClr val="663300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8676" name="Text Box 13"/>
          <p:cNvSpPr txBox="1"/>
          <p:nvPr/>
        </p:nvSpPr>
        <p:spPr>
          <a:xfrm>
            <a:off x="395288" y="1557338"/>
            <a:ext cx="8497887" cy="4154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 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文公伐原①，令以三日之粮。三日而原不降，公令疏军而去之。谍出曰：“原不过一二日矣！”军吏以告，公曰：“得原而失信，何以使人？夫信，民之所庇也，不可失。”乃去之，及孟门②，而原请降。</a:t>
            </a:r>
            <a:b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</a:br>
            <a:r>
              <a:rPr lang="en-US" altLang="zh-CN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〔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注释</a:t>
            </a:r>
            <a:r>
              <a:rPr lang="en-US" altLang="zh-CN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〕</a:t>
            </a:r>
            <a:br>
              <a:rPr lang="en-US" altLang="zh-CN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</a:br>
            <a:r>
              <a:rPr lang="en-US" altLang="zh-CN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①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原：姬姓小国，在今河南济源北。②孟门：原国地名，在原城附近。</a:t>
            </a:r>
            <a:endParaRPr lang="zh-CN" altLang="en-US" sz="28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comb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Text Box 3"/>
          <p:cNvSpPr txBox="1"/>
          <p:nvPr/>
        </p:nvSpPr>
        <p:spPr>
          <a:xfrm>
            <a:off x="5967413" y="1412875"/>
            <a:ext cx="549275" cy="403225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</p:txBody>
      </p:sp>
      <p:sp>
        <p:nvSpPr>
          <p:cNvPr id="29699" name="Text Box 7"/>
          <p:cNvSpPr txBox="1"/>
          <p:nvPr/>
        </p:nvSpPr>
        <p:spPr>
          <a:xfrm>
            <a:off x="395288" y="836613"/>
            <a:ext cx="8281987" cy="54625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、下面句中字相同用法不同的一组是</a:t>
            </a:r>
            <a:r>
              <a:rPr lang="en-US" altLang="zh-CN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[</a:t>
            </a:r>
            <a:r>
              <a:rPr lang="en-US" altLang="zh-CN" sz="3600" b="1" dirty="0">
                <a:latin typeface="宋体" panose="02010600030101010101" pitchFamily="2" charset="-122"/>
              </a:rPr>
              <a:t>  </a:t>
            </a:r>
            <a:r>
              <a:rPr lang="en-US" altLang="zh-CN" sz="3600" b="1" dirty="0">
                <a:solidFill>
                  <a:schemeClr val="bg1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]</a:t>
            </a:r>
            <a:endParaRPr lang="en-US" altLang="zh-CN" sz="3600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A.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可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以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一战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何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以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使人</a:t>
            </a:r>
            <a:endParaRPr lang="zh-CN" altLang="en-US" sz="3600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B.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得原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而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失信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登轼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而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望之</a:t>
            </a:r>
            <a:endParaRPr lang="zh-CN" altLang="en-US" sz="3600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C</a:t>
            </a:r>
            <a:r>
              <a:rPr lang="en-US" altLang="zh-CN" sz="3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其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乡人曰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门人弟子填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其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室</a:t>
            </a:r>
            <a:endParaRPr lang="zh-CN" altLang="en-US" sz="3600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D.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令以三日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粮</a:t>
            </a:r>
            <a:r>
              <a:rPr lang="zh-CN" altLang="en-US" sz="3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闻寡人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耳者</a:t>
            </a:r>
            <a:endParaRPr lang="zh-CN" altLang="en-US" sz="3600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、翻译句子。</a:t>
            </a:r>
            <a:endParaRPr lang="zh-CN" altLang="en-US" sz="3600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夫信，民之所庇也，不可失也。</a:t>
            </a:r>
            <a:endParaRPr lang="zh-CN" altLang="en-US" sz="3600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u="sng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                                              </a:t>
            </a:r>
            <a:endParaRPr lang="en-US" altLang="zh-CN" sz="2800" b="1" u="sng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8616" name="Text Box 8"/>
          <p:cNvSpPr txBox="1"/>
          <p:nvPr/>
        </p:nvSpPr>
        <p:spPr>
          <a:xfrm>
            <a:off x="827088" y="1341438"/>
            <a:ext cx="431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endParaRPr lang="en-US" altLang="zh-CN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8617" name="Text Box 9"/>
          <p:cNvSpPr txBox="1"/>
          <p:nvPr/>
        </p:nvSpPr>
        <p:spPr>
          <a:xfrm>
            <a:off x="395288" y="5373688"/>
            <a:ext cx="85693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信义是人民赖以生存的保障，不可失信。 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6" grpId="0"/>
      <p:bldP spid="686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Rectangle 4"/>
          <p:cNvSpPr/>
          <p:nvPr/>
        </p:nvSpPr>
        <p:spPr>
          <a:xfrm>
            <a:off x="611188" y="1989138"/>
            <a:ext cx="7704137" cy="2727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、两文都强调政治上</a:t>
            </a:r>
            <a:r>
              <a:rPr lang="en-US" altLang="zh-CN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(         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）是取得战争胜利的重要条件，此文中反映这一重要思想的典型句子是</a:t>
            </a:r>
            <a:r>
              <a:rPr lang="en-US" altLang="zh-CN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(</a:t>
            </a:r>
            <a:r>
              <a:rPr lang="en-US" altLang="zh-CN" sz="3600" b="1" u="sng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</a:t>
            </a:r>
            <a:r>
              <a:rPr lang="en-US" altLang="zh-CN" sz="3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       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5237" name="Text Box 5"/>
          <p:cNvSpPr txBox="1"/>
          <p:nvPr/>
        </p:nvSpPr>
        <p:spPr>
          <a:xfrm>
            <a:off x="5219700" y="1989138"/>
            <a:ext cx="20891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取信于民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5238" name="Text Box 6"/>
          <p:cNvSpPr txBox="1"/>
          <p:nvPr/>
        </p:nvSpPr>
        <p:spPr>
          <a:xfrm>
            <a:off x="1114425" y="4005263"/>
            <a:ext cx="69119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夫信，民之所庇也，不可失也。</a:t>
            </a:r>
            <a:endParaRPr lang="zh-CN" altLang="en-US" sz="3600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7" grpId="0"/>
      <p:bldP spid="952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64" name="Rectangle 4"/>
          <p:cNvSpPr/>
          <p:nvPr/>
        </p:nvSpPr>
        <p:spPr>
          <a:xfrm>
            <a:off x="468313" y="1196975"/>
            <a:ext cx="7345362" cy="5035550"/>
          </a:xfrm>
          <a:prstGeom prst="rect">
            <a:avLst/>
          </a:prstGeom>
          <a:noFill/>
          <a:ln w="762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公子小白抢先回到齐国夺得王位，称为齐桓公。后来鲁国也送公子纠回齐国争夺王位，结果被齐桓公打败，齐桓公逼鲁庄公杀掉公子纠。鲁庄公十年（前</a:t>
            </a:r>
            <a:r>
              <a:rPr lang="en-US" altLang="zh-CN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684</a:t>
            </a: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年）齐桓公又借口鲁国曾经帮助公子纠与他争夺齐国君位，再次举兵攻鲁，两军战于鲁国长勺，结果弱小的鲁国战胜了入侵的强大的齐国。    </a:t>
            </a:r>
            <a:endParaRPr lang="zh-CN" altLang="en-US" sz="36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4099" name="Group 7"/>
          <p:cNvGrpSpPr/>
          <p:nvPr/>
        </p:nvGrpSpPr>
        <p:grpSpPr>
          <a:xfrm>
            <a:off x="7956550" y="1628775"/>
            <a:ext cx="996950" cy="4032250"/>
            <a:chOff x="5132" y="709"/>
            <a:chExt cx="628" cy="3129"/>
          </a:xfrm>
        </p:grpSpPr>
        <p:pic>
          <p:nvPicPr>
            <p:cNvPr id="4100" name="Picture 8" descr="b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132" y="709"/>
              <a:ext cx="628" cy="312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1" name="Text Box 9"/>
            <p:cNvSpPr txBox="1"/>
            <p:nvPr/>
          </p:nvSpPr>
          <p:spPr>
            <a:xfrm>
              <a:off x="5148" y="1117"/>
              <a:ext cx="462" cy="2087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3600" b="1" dirty="0">
                  <a:solidFill>
                    <a:srgbClr val="66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长 勺 之 战</a:t>
              </a:r>
              <a:endParaRPr lang="zh-CN" altLang="en-US" sz="3600" b="1" dirty="0">
                <a:solidFill>
                  <a:srgbClr val="663300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6" name="Picture 4" descr="bei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765175"/>
            <a:ext cx="9147175" cy="6094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7" name="Text Box 6"/>
          <p:cNvSpPr txBox="1"/>
          <p:nvPr/>
        </p:nvSpPr>
        <p:spPr>
          <a:xfrm>
            <a:off x="2843213" y="1916113"/>
            <a:ext cx="3960812" cy="247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dirty="0"/>
              <a:t>                        </a:t>
            </a:r>
            <a:r>
              <a:rPr lang="zh-CN" altLang="en-US" sz="9600" dirty="0">
                <a:solidFill>
                  <a:srgbClr val="FFFFE1"/>
                </a:solidFill>
                <a:ea typeface="楷体_GB2312" panose="02010609030101010101" pitchFamily="49" charset="-122"/>
              </a:rPr>
              <a:t>再   见</a:t>
            </a:r>
            <a:endParaRPr lang="zh-CN" altLang="en-US" sz="9600" dirty="0">
              <a:solidFill>
                <a:srgbClr val="FFFFE1"/>
              </a:solidFill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comb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3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4313" y="1412875"/>
            <a:ext cx="8929687" cy="4681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" descr="封面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765175"/>
            <a:ext cx="9147175" cy="6092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Text Box 3"/>
          <p:cNvSpPr txBox="1"/>
          <p:nvPr/>
        </p:nvSpPr>
        <p:spPr>
          <a:xfrm>
            <a:off x="1979613" y="4149725"/>
            <a:ext cx="55451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</p:txBody>
      </p:sp>
      <p:sp>
        <p:nvSpPr>
          <p:cNvPr id="6148" name="Rectangle 4"/>
          <p:cNvSpPr/>
          <p:nvPr/>
        </p:nvSpPr>
        <p:spPr>
          <a:xfrm>
            <a:off x="2987675" y="4221163"/>
            <a:ext cx="39608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dirty="0"/>
              <a:t> </a:t>
            </a:r>
            <a:endParaRPr lang="zh-CN" altLang="en-US" sz="2800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149" name="Text Box 7"/>
          <p:cNvSpPr txBox="1"/>
          <p:nvPr/>
        </p:nvSpPr>
        <p:spPr>
          <a:xfrm>
            <a:off x="4787900" y="4076700"/>
            <a:ext cx="38163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 b="1" dirty="0">
                <a:solidFill>
                  <a:schemeClr val="bg1"/>
                </a:solidFill>
                <a:ea typeface="隶书" panose="02010509060101010101" pitchFamily="49" charset="-122"/>
              </a:rPr>
              <a:t>——</a:t>
            </a:r>
            <a:r>
              <a:rPr lang="en-US" altLang="zh-CN" sz="44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《</a:t>
            </a:r>
            <a:r>
              <a:rPr lang="zh-CN" altLang="en-US" sz="44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左传</a:t>
            </a:r>
            <a:r>
              <a:rPr lang="en-US" altLang="zh-CN" sz="44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》</a:t>
            </a:r>
            <a:r>
              <a:rPr lang="en-US" altLang="zh-CN" sz="36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</a:t>
            </a:r>
            <a:endParaRPr lang="en-US" altLang="zh-CN" sz="3600" b="1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10"/>
          <p:cNvSpPr/>
          <p:nvPr/>
        </p:nvSpPr>
        <p:spPr>
          <a:xfrm>
            <a:off x="468313" y="1557338"/>
            <a:ext cx="8424862" cy="4524375"/>
          </a:xfrm>
          <a:prstGeom prst="rect">
            <a:avLst/>
          </a:prstGeom>
          <a:noFill/>
          <a:ln w="762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、积累文言文常用的实词、虚词，疏通文义。</a:t>
            </a:r>
            <a:endParaRPr lang="zh-CN" altLang="en-US" sz="3600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、理清行文思路，复述情节，背诵全文。</a:t>
            </a:r>
            <a:endParaRPr lang="zh-CN" altLang="en-US" sz="3600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、理解曹刿关于战争的论述，体会曹刿的战略思想。</a:t>
            </a:r>
            <a:endParaRPr lang="zh-CN" altLang="en-US" sz="3600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4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、分析曹刿和鲁庄公两个人物形象。</a:t>
            </a:r>
            <a:endParaRPr lang="zh-CN" altLang="en-US" sz="3600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5</a:t>
            </a:r>
            <a:r>
              <a:rPr lang="zh-CN" altLang="en-US" sz="3600" b="1" dirty="0">
                <a:solidFill>
                  <a:srgbClr val="00206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、学习课文围绕中心，突出重点，详略得当的写作特点。</a:t>
            </a:r>
            <a:endParaRPr lang="zh-CN" altLang="en-US" sz="3600" b="1" dirty="0">
              <a:solidFill>
                <a:srgbClr val="00206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171" name="Rectangle 14"/>
          <p:cNvSpPr/>
          <p:nvPr/>
        </p:nvSpPr>
        <p:spPr>
          <a:xfrm>
            <a:off x="3635375" y="549275"/>
            <a:ext cx="23050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latin typeface="宋体" panose="02010600030101010101" pitchFamily="2" charset="-122"/>
              </a:rPr>
              <a:t>学习目标</a:t>
            </a:r>
            <a:endParaRPr lang="zh-CN" altLang="en-US" sz="4000" b="1" dirty="0">
              <a:latin typeface="宋体" panose="02010600030101010101" pitchFamily="2" charset="-122"/>
            </a:endParaRPr>
          </a:p>
        </p:txBody>
      </p:sp>
      <p:grpSp>
        <p:nvGrpSpPr>
          <p:cNvPr id="7172" name="Group 15"/>
          <p:cNvGrpSpPr/>
          <p:nvPr/>
        </p:nvGrpSpPr>
        <p:grpSpPr>
          <a:xfrm>
            <a:off x="3059113" y="188913"/>
            <a:ext cx="2881312" cy="1458912"/>
            <a:chOff x="1927" y="436"/>
            <a:chExt cx="1815" cy="919"/>
          </a:xfrm>
        </p:grpSpPr>
        <p:pic>
          <p:nvPicPr>
            <p:cNvPr id="7173" name="Picture 16" descr="b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27" y="436"/>
              <a:ext cx="1815" cy="91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74" name="Text Box 17"/>
            <p:cNvSpPr txBox="1"/>
            <p:nvPr/>
          </p:nvSpPr>
          <p:spPr>
            <a:xfrm>
              <a:off x="2154" y="663"/>
              <a:ext cx="1407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4000" b="1" dirty="0">
                  <a:latin typeface="宋体" panose="02010600030101010101" pitchFamily="2" charset="-122"/>
                </a:rPr>
                <a:t>学习目标</a:t>
              </a:r>
              <a:endParaRPr lang="zh-CN" altLang="en-US" sz="4000" b="1" dirty="0"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>
    <p:checke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7"/>
          <p:cNvSpPr txBox="1"/>
          <p:nvPr/>
        </p:nvSpPr>
        <p:spPr>
          <a:xfrm>
            <a:off x="2771775" y="1125538"/>
            <a:ext cx="41767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dirty="0"/>
          </a:p>
        </p:txBody>
      </p:sp>
      <p:grpSp>
        <p:nvGrpSpPr>
          <p:cNvPr id="8195" name="Group 13"/>
          <p:cNvGrpSpPr/>
          <p:nvPr/>
        </p:nvGrpSpPr>
        <p:grpSpPr>
          <a:xfrm>
            <a:off x="3348038" y="620713"/>
            <a:ext cx="2663825" cy="1368425"/>
            <a:chOff x="1973" y="346"/>
            <a:chExt cx="1678" cy="862"/>
          </a:xfrm>
        </p:grpSpPr>
        <p:pic>
          <p:nvPicPr>
            <p:cNvPr id="8197" name="Picture 6" descr="b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73" y="346"/>
              <a:ext cx="1678" cy="86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198" name="Text Box 8"/>
            <p:cNvSpPr txBox="1"/>
            <p:nvPr/>
          </p:nvSpPr>
          <p:spPr>
            <a:xfrm>
              <a:off x="2109" y="527"/>
              <a:ext cx="1400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4000" b="1" dirty="0">
                  <a:latin typeface="宋体" panose="02010600030101010101" pitchFamily="2" charset="-122"/>
                </a:rPr>
                <a:t>听读课文</a:t>
              </a:r>
              <a:endParaRPr lang="zh-CN" altLang="en-US" sz="4000" b="1" dirty="0">
                <a:latin typeface="宋体" panose="02010600030101010101" pitchFamily="2" charset="-122"/>
              </a:endParaRPr>
            </a:p>
          </p:txBody>
        </p:sp>
      </p:grpSp>
      <p:sp>
        <p:nvSpPr>
          <p:cNvPr id="8196" name="Text Box 14"/>
          <p:cNvSpPr txBox="1"/>
          <p:nvPr/>
        </p:nvSpPr>
        <p:spPr>
          <a:xfrm>
            <a:off x="2627313" y="3429000"/>
            <a:ext cx="4679950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C00000"/>
                </a:solidFill>
                <a:latin typeface="宋体" panose="02010600030101010101" pitchFamily="2" charset="-122"/>
                <a:hlinkClick r:id="rId2" action="ppaction://hlinkfile"/>
              </a:rPr>
              <a:t>《</a:t>
            </a:r>
            <a:r>
              <a:rPr lang="zh-CN" altLang="en-US" sz="4400" b="1" dirty="0">
                <a:solidFill>
                  <a:srgbClr val="C00000"/>
                </a:solidFill>
                <a:latin typeface="宋体" panose="02010600030101010101" pitchFamily="2" charset="-122"/>
                <a:hlinkClick r:id="rId2" action="ppaction://hlinkfile"/>
              </a:rPr>
              <a:t>曹刿论战</a:t>
            </a:r>
            <a:r>
              <a:rPr lang="en-US" altLang="zh-CN" sz="4400" b="1" dirty="0">
                <a:solidFill>
                  <a:srgbClr val="C00000"/>
                </a:solidFill>
                <a:latin typeface="宋体" panose="02010600030101010101" pitchFamily="2" charset="-122"/>
                <a:hlinkClick r:id="rId2" action="ppaction://hlinkfile"/>
              </a:rPr>
              <a:t>》</a:t>
            </a:r>
            <a:r>
              <a:rPr lang="zh-CN" altLang="en-US" sz="4400" b="1" dirty="0">
                <a:solidFill>
                  <a:srgbClr val="C00000"/>
                </a:solidFill>
                <a:latin typeface="宋体" panose="02010600030101010101" pitchFamily="2" charset="-122"/>
                <a:hlinkClick r:id="rId2" action="ppaction://hlinkfile"/>
              </a:rPr>
              <a:t>朗读</a:t>
            </a:r>
            <a:endParaRPr lang="zh-CN" altLang="en-US" sz="4400" b="1" dirty="0">
              <a:solidFill>
                <a:srgbClr val="C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check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5"/>
          <p:cNvSpPr/>
          <p:nvPr/>
        </p:nvSpPr>
        <p:spPr>
          <a:xfrm>
            <a:off x="684213" y="1916113"/>
            <a:ext cx="7991475" cy="4044950"/>
          </a:xfrm>
          <a:prstGeom prst="rect">
            <a:avLst/>
          </a:prstGeom>
          <a:noFill/>
          <a:ln w="762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曹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刿</a:t>
            </a:r>
            <a:r>
              <a:rPr lang="zh-CN" altLang="en-US" sz="3600" b="1" dirty="0">
                <a:solidFill>
                  <a:srgbClr val="663300"/>
                </a:solidFill>
                <a:latin typeface="宋体" panose="02010600030101010101" pitchFamily="2" charset="-122"/>
              </a:rPr>
              <a:t>             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又何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间</a:t>
            </a:r>
            <a:r>
              <a:rPr lang="zh-CN" altLang="en-US" sz="3600" b="1" dirty="0">
                <a:solidFill>
                  <a:srgbClr val="663300"/>
                </a:solidFill>
                <a:latin typeface="宋体" panose="02010600030101010101" pitchFamily="2" charset="-122"/>
              </a:rPr>
              <a:t>       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焉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肉食者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鄙</a:t>
            </a:r>
            <a:r>
              <a:rPr lang="zh-CN" altLang="en-US" sz="3600" b="1" dirty="0">
                <a:solidFill>
                  <a:srgbClr val="663300"/>
                </a:solidFill>
                <a:latin typeface="宋体" panose="02010600030101010101" pitchFamily="2" charset="-122"/>
              </a:rPr>
              <a:t>         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弗</a:t>
            </a:r>
            <a:r>
              <a:rPr lang="zh-CN" altLang="en-US" sz="3600" b="1" dirty="0">
                <a:solidFill>
                  <a:srgbClr val="663300"/>
                </a:solidFill>
                <a:latin typeface="宋体" panose="02010600030101010101" pitchFamily="2" charset="-122"/>
              </a:rPr>
              <a:t>     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敢加也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小惠未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徧</a:t>
            </a:r>
            <a:r>
              <a:rPr lang="zh-CN" altLang="en-US" sz="3600" b="1" dirty="0">
                <a:solidFill>
                  <a:srgbClr val="663300"/>
                </a:solidFill>
                <a:latin typeface="宋体" panose="02010600030101010101" pitchFamily="2" charset="-122"/>
              </a:rPr>
              <a:t>         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小信未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孚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战于长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勺</a:t>
            </a:r>
            <a:r>
              <a:rPr lang="zh-CN" altLang="en-US" sz="3600" b="1" dirty="0">
                <a:solidFill>
                  <a:srgbClr val="663300"/>
                </a:solidFill>
                <a:latin typeface="宋体" panose="02010600030101010101" pitchFamily="2" charset="-122"/>
              </a:rPr>
              <a:t>         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下视其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辙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登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轼</a:t>
            </a:r>
            <a:r>
              <a:rPr lang="zh-CN" altLang="en-US" sz="3600" b="1" dirty="0">
                <a:solidFill>
                  <a:srgbClr val="663300"/>
                </a:solidFill>
                <a:latin typeface="宋体" panose="02010600030101010101" pitchFamily="2" charset="-122"/>
              </a:rPr>
              <a:t>      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而望</a:t>
            </a:r>
            <a:r>
              <a:rPr lang="zh-CN" altLang="en-US" sz="3600" b="1" dirty="0">
                <a:solidFill>
                  <a:srgbClr val="6633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望其旗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靡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彼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竭</a:t>
            </a:r>
            <a:r>
              <a:rPr lang="zh-CN" altLang="en-US" sz="3600" b="1" dirty="0">
                <a:solidFill>
                  <a:srgbClr val="663300"/>
                </a:solidFill>
                <a:latin typeface="宋体" panose="02010600030101010101" pitchFamily="2" charset="-122"/>
              </a:rPr>
              <a:t>      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盈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9219" name="Group 15"/>
          <p:cNvGrpSpPr/>
          <p:nvPr/>
        </p:nvGrpSpPr>
        <p:grpSpPr>
          <a:xfrm>
            <a:off x="3059113" y="404813"/>
            <a:ext cx="2881312" cy="1458912"/>
            <a:chOff x="1927" y="436"/>
            <a:chExt cx="1815" cy="919"/>
          </a:xfrm>
        </p:grpSpPr>
        <p:pic>
          <p:nvPicPr>
            <p:cNvPr id="9232" name="Picture 12" descr="b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27" y="436"/>
              <a:ext cx="1815" cy="91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33" name="Text Box 14"/>
            <p:cNvSpPr txBox="1"/>
            <p:nvPr/>
          </p:nvSpPr>
          <p:spPr>
            <a:xfrm>
              <a:off x="2154" y="663"/>
              <a:ext cx="1407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4000" b="1" dirty="0">
                  <a:solidFill>
                    <a:srgbClr val="663300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读准字音</a:t>
              </a:r>
              <a:endParaRPr lang="zh-CN" altLang="en-US" sz="4000" b="1" dirty="0">
                <a:solidFill>
                  <a:srgbClr val="663300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16400" name="Rectangle 16"/>
          <p:cNvSpPr/>
          <p:nvPr/>
        </p:nvSpPr>
        <p:spPr>
          <a:xfrm>
            <a:off x="1476375" y="1989138"/>
            <a:ext cx="20875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guì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）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6401" name="Rectangle 17"/>
          <p:cNvSpPr/>
          <p:nvPr/>
        </p:nvSpPr>
        <p:spPr>
          <a:xfrm>
            <a:off x="5868988" y="1989138"/>
            <a:ext cx="23034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jiàn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）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6402" name="Rectangle 18"/>
          <p:cNvSpPr/>
          <p:nvPr/>
        </p:nvSpPr>
        <p:spPr>
          <a:xfrm>
            <a:off x="4932363" y="2708275"/>
            <a:ext cx="18002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fú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）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6403" name="Rectangle 19"/>
          <p:cNvSpPr/>
          <p:nvPr/>
        </p:nvSpPr>
        <p:spPr>
          <a:xfrm>
            <a:off x="2411413" y="2636838"/>
            <a:ext cx="17287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bǐ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）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6404" name="Rectangle 20"/>
          <p:cNvSpPr/>
          <p:nvPr/>
        </p:nvSpPr>
        <p:spPr>
          <a:xfrm>
            <a:off x="2411413" y="3284538"/>
            <a:ext cx="22320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biàn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）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6405" name="Rectangle 21"/>
          <p:cNvSpPr/>
          <p:nvPr/>
        </p:nvSpPr>
        <p:spPr>
          <a:xfrm>
            <a:off x="6372225" y="3213100"/>
            <a:ext cx="1871663" cy="750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fú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）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6406" name="Rectangle 22"/>
          <p:cNvSpPr/>
          <p:nvPr/>
        </p:nvSpPr>
        <p:spPr>
          <a:xfrm>
            <a:off x="2411413" y="4005263"/>
            <a:ext cx="23050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sháo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）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6407" name="Rectangle 23"/>
          <p:cNvSpPr/>
          <p:nvPr/>
        </p:nvSpPr>
        <p:spPr>
          <a:xfrm>
            <a:off x="6372225" y="4005263"/>
            <a:ext cx="21605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zhé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）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6408" name="Rectangle 24"/>
          <p:cNvSpPr/>
          <p:nvPr/>
        </p:nvSpPr>
        <p:spPr>
          <a:xfrm>
            <a:off x="6300788" y="4652963"/>
            <a:ext cx="18716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mǐ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）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6409" name="Rectangle 25"/>
          <p:cNvSpPr/>
          <p:nvPr/>
        </p:nvSpPr>
        <p:spPr>
          <a:xfrm>
            <a:off x="3779838" y="5300663"/>
            <a:ext cx="23764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yíng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）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6410" name="Rectangle 26"/>
          <p:cNvSpPr/>
          <p:nvPr/>
        </p:nvSpPr>
        <p:spPr>
          <a:xfrm>
            <a:off x="1476375" y="5300663"/>
            <a:ext cx="19431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jié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）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6411" name="Rectangle 27"/>
          <p:cNvSpPr/>
          <p:nvPr/>
        </p:nvSpPr>
        <p:spPr>
          <a:xfrm>
            <a:off x="1476375" y="4652963"/>
            <a:ext cx="19431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shì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）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640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640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640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40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40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6407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641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1640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641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7" dur="5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0" grpId="0"/>
      <p:bldP spid="16405" grpId="0"/>
      <p:bldP spid="16406" grpId="0"/>
      <p:bldP spid="1640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 Box 3"/>
          <p:cNvSpPr txBox="1"/>
          <p:nvPr/>
        </p:nvSpPr>
        <p:spPr>
          <a:xfrm>
            <a:off x="323850" y="2492375"/>
            <a:ext cx="2154238" cy="646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齐师伐</a:t>
            </a:r>
            <a:r>
              <a:rPr lang="zh-CN" altLang="en-US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我</a:t>
            </a:r>
            <a:endParaRPr lang="zh-CN" altLang="en-US" b="1" u="sng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0243" name="Text Box 4"/>
          <p:cNvSpPr txBox="1"/>
          <p:nvPr/>
        </p:nvSpPr>
        <p:spPr>
          <a:xfrm>
            <a:off x="2484438" y="2492375"/>
            <a:ext cx="2154237" cy="646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又何</a:t>
            </a:r>
            <a:r>
              <a:rPr lang="zh-CN" altLang="en-US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间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焉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0244" name="Text Box 5"/>
          <p:cNvSpPr txBox="1"/>
          <p:nvPr/>
        </p:nvSpPr>
        <p:spPr>
          <a:xfrm>
            <a:off x="4643438" y="2492375"/>
            <a:ext cx="2112962" cy="646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肉食者</a:t>
            </a:r>
            <a:r>
              <a:rPr lang="zh-CN" altLang="en-US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鄙</a:t>
            </a:r>
            <a:endParaRPr lang="zh-CN" altLang="en-US" b="1" u="sng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0245" name="Text Box 6"/>
          <p:cNvSpPr txBox="1"/>
          <p:nvPr/>
        </p:nvSpPr>
        <p:spPr>
          <a:xfrm>
            <a:off x="6804025" y="2492375"/>
            <a:ext cx="1727200" cy="646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何以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战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0246" name="Text Box 7"/>
          <p:cNvSpPr txBox="1"/>
          <p:nvPr/>
        </p:nvSpPr>
        <p:spPr>
          <a:xfrm>
            <a:off x="250825" y="4221163"/>
            <a:ext cx="1951038" cy="5842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2060"/>
                </a:solidFill>
                <a:latin typeface="宋体" panose="02010600030101010101" pitchFamily="2" charset="-122"/>
              </a:rPr>
              <a:t>衣食所</a:t>
            </a:r>
            <a:r>
              <a:rPr lang="zh-CN" altLang="en-US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安</a:t>
            </a:r>
            <a:endParaRPr lang="zh-CN" altLang="en-US" b="1" u="sng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0247" name="Text Box 8"/>
          <p:cNvSpPr txBox="1"/>
          <p:nvPr/>
        </p:nvSpPr>
        <p:spPr>
          <a:xfrm>
            <a:off x="2411413" y="4221163"/>
            <a:ext cx="2174875" cy="646112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牺牲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玉帛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0248" name="Text Box 9"/>
          <p:cNvSpPr txBox="1"/>
          <p:nvPr/>
        </p:nvSpPr>
        <p:spPr>
          <a:xfrm>
            <a:off x="4714875" y="4221163"/>
            <a:ext cx="2160588" cy="646112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弗敢</a:t>
            </a:r>
            <a:r>
              <a:rPr lang="zh-CN" altLang="en-US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加</a:t>
            </a: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也</a:t>
            </a:r>
            <a:endParaRPr lang="zh-CN" altLang="en-US" sz="36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10249" name="Text Box 10"/>
          <p:cNvSpPr txBox="1"/>
          <p:nvPr/>
        </p:nvSpPr>
        <p:spPr>
          <a:xfrm>
            <a:off x="6875463" y="4221163"/>
            <a:ext cx="2268537" cy="646112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2060"/>
                </a:solidFill>
                <a:latin typeface="宋体" panose="02010600030101010101" pitchFamily="2" charset="-122"/>
              </a:rPr>
              <a:t>小信未</a:t>
            </a:r>
            <a:r>
              <a:rPr lang="zh-CN" altLang="en-US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孚</a:t>
            </a:r>
            <a:endParaRPr lang="zh-CN" altLang="en-US" b="1" u="sng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427" name="Text Box 19"/>
          <p:cNvSpPr txBox="1"/>
          <p:nvPr/>
        </p:nvSpPr>
        <p:spPr>
          <a:xfrm>
            <a:off x="611188" y="3068638"/>
            <a:ext cx="1657350" cy="579437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指鲁国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7428" name="Text Box 20"/>
          <p:cNvSpPr txBox="1"/>
          <p:nvPr/>
        </p:nvSpPr>
        <p:spPr>
          <a:xfrm>
            <a:off x="2987675" y="3068638"/>
            <a:ext cx="1152525" cy="579437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参与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7429" name="Text Box 21"/>
          <p:cNvSpPr txBox="1"/>
          <p:nvPr/>
        </p:nvSpPr>
        <p:spPr>
          <a:xfrm>
            <a:off x="4572000" y="3068638"/>
            <a:ext cx="2016125" cy="579437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目光短浅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7430" name="Text Box 22"/>
          <p:cNvSpPr txBox="1"/>
          <p:nvPr/>
        </p:nvSpPr>
        <p:spPr>
          <a:xfrm>
            <a:off x="6732588" y="3068638"/>
            <a:ext cx="2232025" cy="10668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即</a:t>
            </a:r>
            <a:r>
              <a:rPr lang="zh-CN" altLang="en-US" b="1" dirty="0">
                <a:solidFill>
                  <a:srgbClr val="FF0000"/>
                </a:solidFill>
                <a:ea typeface="楷体_GB2312" panose="02010609030101010101" pitchFamily="49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以何</a:t>
            </a:r>
            <a:r>
              <a:rPr lang="zh-CN" altLang="en-US" b="1" dirty="0">
                <a:solidFill>
                  <a:srgbClr val="FF0000"/>
                </a:solidFill>
                <a:ea typeface="楷体_GB2312" panose="02010609030101010101" pitchFamily="49" charset="-122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，凭什么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7431" name="Text Box 23"/>
          <p:cNvSpPr txBox="1"/>
          <p:nvPr/>
        </p:nvSpPr>
        <p:spPr>
          <a:xfrm>
            <a:off x="322263" y="4797425"/>
            <a:ext cx="2160587" cy="5842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养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7432" name="Text Box 24"/>
          <p:cNvSpPr txBox="1"/>
          <p:nvPr/>
        </p:nvSpPr>
        <p:spPr>
          <a:xfrm>
            <a:off x="2338388" y="4797425"/>
            <a:ext cx="2376487" cy="10668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指猪、牛、羊等祭品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7433" name="Text Box 25"/>
          <p:cNvSpPr txBox="1"/>
          <p:nvPr/>
        </p:nvSpPr>
        <p:spPr>
          <a:xfrm>
            <a:off x="4786313" y="4725988"/>
            <a:ext cx="2089150" cy="10668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虚夸，即以少报多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7434" name="Text Box 26"/>
          <p:cNvSpPr txBox="1"/>
          <p:nvPr/>
        </p:nvSpPr>
        <p:spPr>
          <a:xfrm>
            <a:off x="7307263" y="4725988"/>
            <a:ext cx="1439862" cy="10668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为人所信服</a:t>
            </a:r>
            <a:endParaRPr lang="zh-CN" altLang="en-US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10258" name="Picture 37" descr="b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2138" y="620713"/>
            <a:ext cx="2879725" cy="129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59" name="Text Box 36"/>
          <p:cNvSpPr txBox="1"/>
          <p:nvPr/>
        </p:nvSpPr>
        <p:spPr>
          <a:xfrm>
            <a:off x="3419475" y="908050"/>
            <a:ext cx="23352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latin typeface="宋体" panose="02010600030101010101" pitchFamily="2" charset="-122"/>
              </a:rPr>
              <a:t>辨析词义</a:t>
            </a:r>
            <a:endParaRPr lang="zh-CN" altLang="en-US" sz="40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7" grpId="0"/>
      <p:bldP spid="17428" grpId="0"/>
      <p:bldP spid="17429" grpId="0"/>
      <p:bldP spid="17430" grpId="0"/>
      <p:bldP spid="17431" grpId="0"/>
      <p:bldP spid="17432" grpId="0"/>
      <p:bldP spid="17433" grpId="0"/>
      <p:bldP spid="17434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3245</Words>
  <Application>WPS 演示</Application>
  <PresentationFormat>全屏显示(4:3)</PresentationFormat>
  <Paragraphs>946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隶书</vt:lpstr>
      <vt:lpstr>楷体_GB2312</vt:lpstr>
      <vt:lpstr>Tahoma</vt:lpstr>
      <vt:lpstr>黑体</vt:lpstr>
      <vt:lpstr>微软雅黑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xgq</cp:lastModifiedBy>
  <cp:revision>62</cp:revision>
  <dcterms:created xsi:type="dcterms:W3CDTF">2017-03-08T03:21:00Z</dcterms:created>
  <dcterms:modified xsi:type="dcterms:W3CDTF">2017-03-09T02:35:24Z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