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sldIdLst>
    <p:sldId id="316" r:id="rId5"/>
    <p:sldId id="314" r:id="rId6"/>
    <p:sldId id="425" r:id="rId7"/>
    <p:sldId id="258" r:id="rId8"/>
    <p:sldId id="279" r:id="rId9"/>
    <p:sldId id="385" r:id="rId10"/>
    <p:sldId id="257" r:id="rId11"/>
    <p:sldId id="351" r:id="rId12"/>
    <p:sldId id="320" r:id="rId13"/>
    <p:sldId id="340" r:id="rId14"/>
    <p:sldId id="322" r:id="rId15"/>
    <p:sldId id="341" r:id="rId16"/>
    <p:sldId id="326" r:id="rId17"/>
    <p:sldId id="342" r:id="rId18"/>
    <p:sldId id="328" r:id="rId19"/>
    <p:sldId id="424" r:id="rId20"/>
    <p:sldId id="426" r:id="rId21"/>
    <p:sldId id="359" r:id="rId22"/>
    <p:sldId id="422" r:id="rId23"/>
    <p:sldId id="427" r:id="rId24"/>
    <p:sldId id="423" r:id="rId25"/>
    <p:sldId id="360" r:id="rId26"/>
    <p:sldId id="280" r:id="rId27"/>
    <p:sldId id="281" r:id="rId28"/>
    <p:sldId id="356" r:id="rId29"/>
    <p:sldId id="357" r:id="rId30"/>
    <p:sldId id="358" r:id="rId31"/>
    <p:sldId id="270" r:id="rId32"/>
    <p:sldId id="463" r:id="rId33"/>
    <p:sldId id="378" r:id="rId34"/>
    <p:sldId id="379" r:id="rId35"/>
    <p:sldId id="380" r:id="rId36"/>
    <p:sldId id="381" r:id="rId37"/>
    <p:sldId id="382" r:id="rId38"/>
    <p:sldId id="383" r:id="rId39"/>
    <p:sldId id="384" r:id="rId40"/>
    <p:sldId id="318" r:id="rId41"/>
    <p:sldId id="337" r:id="rId42"/>
    <p:sldId id="338" r:id="rId43"/>
    <p:sldId id="343" r:id="rId44"/>
    <p:sldId id="344" r:id="rId4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0000"/>
    <a:srgbClr val="0000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9835"/>
  </p:normalViewPr>
  <p:slideViewPr>
    <p:cSldViewPr showGuides="1">
      <p:cViewPr varScale="1">
        <p:scale>
          <a:sx n="89" d="100"/>
          <a:sy n="89" d="100"/>
        </p:scale>
        <p:origin x="-14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Freeform 2"/>
          <p:cNvSpPr/>
          <p:nvPr/>
        </p:nvSpPr>
        <p:spPr bwMode="auto">
          <a:xfrm>
            <a:off x="4760913" y="20638"/>
            <a:ext cx="4438650" cy="4038600"/>
          </a:xfrm>
          <a:custGeom>
            <a:avLst/>
            <a:gdLst/>
            <a:ahLst/>
            <a:cxnLst>
              <a:cxn ang="0">
                <a:pos x="23" y="4"/>
              </a:cxn>
              <a:cxn ang="0">
                <a:pos x="11" y="71"/>
              </a:cxn>
              <a:cxn ang="0">
                <a:pos x="25" y="393"/>
              </a:cxn>
              <a:cxn ang="0">
                <a:pos x="54" y="457"/>
              </a:cxn>
              <a:cxn ang="0">
                <a:pos x="158" y="482"/>
              </a:cxn>
              <a:cxn ang="0">
                <a:pos x="204" y="495"/>
              </a:cxn>
              <a:cxn ang="0">
                <a:pos x="520" y="475"/>
              </a:cxn>
              <a:cxn ang="0">
                <a:pos x="533" y="167"/>
              </a:cxn>
              <a:cxn ang="0">
                <a:pos x="369" y="16"/>
              </a:cxn>
              <a:cxn ang="0">
                <a:pos x="249" y="29"/>
              </a:cxn>
              <a:cxn ang="0">
                <a:pos x="198" y="11"/>
              </a:cxn>
              <a:cxn ang="0">
                <a:pos x="151" y="2"/>
              </a:cxn>
              <a:cxn ang="0">
                <a:pos x="23" y="4"/>
              </a:cxn>
            </a:cxnLst>
            <a:rect l="0" t="0" r="r" b="b"/>
            <a:pathLst>
              <a:path w="546" h="497">
                <a:moveTo>
                  <a:pt x="23" y="4"/>
                </a:moveTo>
                <a:cubicBezTo>
                  <a:pt x="23" y="4"/>
                  <a:pt x="0" y="34"/>
                  <a:pt x="11" y="71"/>
                </a:cubicBezTo>
                <a:cubicBezTo>
                  <a:pt x="19" y="100"/>
                  <a:pt x="25" y="393"/>
                  <a:pt x="25" y="393"/>
                </a:cubicBezTo>
                <a:cubicBezTo>
                  <a:pt x="25" y="393"/>
                  <a:pt x="42" y="452"/>
                  <a:pt x="54" y="457"/>
                </a:cubicBezTo>
                <a:cubicBezTo>
                  <a:pt x="66" y="462"/>
                  <a:pt x="158" y="482"/>
                  <a:pt x="158" y="482"/>
                </a:cubicBezTo>
                <a:cubicBezTo>
                  <a:pt x="158" y="482"/>
                  <a:pt x="191" y="497"/>
                  <a:pt x="204" y="495"/>
                </a:cubicBezTo>
                <a:cubicBezTo>
                  <a:pt x="217" y="494"/>
                  <a:pt x="506" y="487"/>
                  <a:pt x="520" y="475"/>
                </a:cubicBezTo>
                <a:cubicBezTo>
                  <a:pt x="533" y="463"/>
                  <a:pt x="546" y="218"/>
                  <a:pt x="533" y="167"/>
                </a:cubicBezTo>
                <a:cubicBezTo>
                  <a:pt x="520" y="117"/>
                  <a:pt x="404" y="14"/>
                  <a:pt x="369" y="16"/>
                </a:cubicBezTo>
                <a:cubicBezTo>
                  <a:pt x="335" y="17"/>
                  <a:pt x="249" y="29"/>
                  <a:pt x="249" y="29"/>
                </a:cubicBezTo>
                <a:lnTo>
                  <a:pt x="198" y="11"/>
                </a:lnTo>
                <a:lnTo>
                  <a:pt x="151" y="2"/>
                </a:lnTo>
                <a:cubicBezTo>
                  <a:pt x="151" y="2"/>
                  <a:pt x="79" y="0"/>
                  <a:pt x="23" y="4"/>
                </a:cubicBez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099" name="Group 3"/>
          <p:cNvGrpSpPr/>
          <p:nvPr/>
        </p:nvGrpSpPr>
        <p:grpSpPr>
          <a:xfrm>
            <a:off x="4572000" y="28575"/>
            <a:ext cx="4756150" cy="4338638"/>
            <a:chOff x="2918" y="18"/>
            <a:chExt cx="2958" cy="2699"/>
          </a:xfrm>
        </p:grpSpPr>
        <p:sp>
          <p:nvSpPr>
            <p:cNvPr id="255" name="Freeform 4"/>
            <p:cNvSpPr/>
            <p:nvPr/>
          </p:nvSpPr>
          <p:spPr bwMode="auto">
            <a:xfrm>
              <a:off x="3060" y="18"/>
              <a:ext cx="490" cy="187"/>
            </a:xfrm>
            <a:custGeom>
              <a:avLst/>
              <a:gdLst/>
              <a:ahLst/>
              <a:cxnLst>
                <a:cxn ang="0">
                  <a:pos x="71" y="25"/>
                </a:cxn>
                <a:cxn ang="0">
                  <a:pos x="91" y="20"/>
                </a:cxn>
                <a:cxn ang="0">
                  <a:pos x="92" y="17"/>
                </a:cxn>
                <a:cxn ang="0">
                  <a:pos x="88" y="0"/>
                </a:cxn>
                <a:cxn ang="0">
                  <a:pos x="25" y="0"/>
                </a:cxn>
                <a:cxn ang="0">
                  <a:pos x="10" y="22"/>
                </a:cxn>
                <a:cxn ang="0">
                  <a:pos x="71" y="25"/>
                </a:cxn>
              </a:cxnLst>
              <a:rect l="0" t="0" r="r" b="b"/>
              <a:pathLst>
                <a:path w="97" h="37">
                  <a:moveTo>
                    <a:pt x="71" y="25"/>
                  </a:moveTo>
                  <a:cubicBezTo>
                    <a:pt x="81" y="22"/>
                    <a:pt x="87" y="21"/>
                    <a:pt x="91" y="20"/>
                  </a:cubicBezTo>
                  <a:cubicBezTo>
                    <a:pt x="91" y="19"/>
                    <a:pt x="91" y="19"/>
                    <a:pt x="92" y="17"/>
                  </a:cubicBezTo>
                  <a:cubicBezTo>
                    <a:pt x="97" y="11"/>
                    <a:pt x="95" y="4"/>
                    <a:pt x="88" y="0"/>
                  </a:cubicBezTo>
                  <a:lnTo>
                    <a:pt x="25" y="0"/>
                  </a:lnTo>
                  <a:cubicBezTo>
                    <a:pt x="10" y="3"/>
                    <a:pt x="0" y="10"/>
                    <a:pt x="10" y="22"/>
                  </a:cubicBezTo>
                  <a:cubicBezTo>
                    <a:pt x="10" y="22"/>
                    <a:pt x="28" y="37"/>
                    <a:pt x="71" y="25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6" name="Freeform 5"/>
            <p:cNvSpPr>
              <a:spLocks noEditPoints="1"/>
            </p:cNvSpPr>
            <p:nvPr/>
          </p:nvSpPr>
          <p:spPr bwMode="auto">
            <a:xfrm>
              <a:off x="2918" y="18"/>
              <a:ext cx="2958" cy="2699"/>
            </a:xfrm>
            <a:custGeom>
              <a:avLst/>
              <a:gdLst/>
              <a:ahLst/>
              <a:cxnLst>
                <a:cxn ang="0">
                  <a:pos x="504" y="1"/>
                </a:cxn>
                <a:cxn ang="0">
                  <a:pos x="157" y="0"/>
                </a:cxn>
                <a:cxn ang="0">
                  <a:pos x="225" y="21"/>
                </a:cxn>
                <a:cxn ang="0">
                  <a:pos x="174" y="39"/>
                </a:cxn>
                <a:cxn ang="0">
                  <a:pos x="207" y="71"/>
                </a:cxn>
                <a:cxn ang="0">
                  <a:pos x="74" y="60"/>
                </a:cxn>
                <a:cxn ang="0">
                  <a:pos x="26" y="63"/>
                </a:cxn>
                <a:cxn ang="0">
                  <a:pos x="199" y="487"/>
                </a:cxn>
                <a:cxn ang="0">
                  <a:pos x="144" y="341"/>
                </a:cxn>
                <a:cxn ang="0">
                  <a:pos x="105" y="376"/>
                </a:cxn>
                <a:cxn ang="0">
                  <a:pos x="94" y="435"/>
                </a:cxn>
                <a:cxn ang="0">
                  <a:pos x="124" y="265"/>
                </a:cxn>
                <a:cxn ang="0">
                  <a:pos x="153" y="228"/>
                </a:cxn>
                <a:cxn ang="0">
                  <a:pos x="209" y="237"/>
                </a:cxn>
                <a:cxn ang="0">
                  <a:pos x="188" y="306"/>
                </a:cxn>
                <a:cxn ang="0">
                  <a:pos x="192" y="395"/>
                </a:cxn>
                <a:cxn ang="0">
                  <a:pos x="515" y="483"/>
                </a:cxn>
                <a:cxn ang="0">
                  <a:pos x="454" y="427"/>
                </a:cxn>
                <a:cxn ang="0">
                  <a:pos x="425" y="345"/>
                </a:cxn>
                <a:cxn ang="0">
                  <a:pos x="396" y="270"/>
                </a:cxn>
                <a:cxn ang="0">
                  <a:pos x="460" y="256"/>
                </a:cxn>
                <a:cxn ang="0">
                  <a:pos x="407" y="223"/>
                </a:cxn>
                <a:cxn ang="0">
                  <a:pos x="439" y="226"/>
                </a:cxn>
                <a:cxn ang="0">
                  <a:pos x="438" y="209"/>
                </a:cxn>
                <a:cxn ang="0">
                  <a:pos x="376" y="211"/>
                </a:cxn>
                <a:cxn ang="0">
                  <a:pos x="357" y="343"/>
                </a:cxn>
                <a:cxn ang="0">
                  <a:pos x="347" y="230"/>
                </a:cxn>
                <a:cxn ang="0">
                  <a:pos x="331" y="182"/>
                </a:cxn>
                <a:cxn ang="0">
                  <a:pos x="347" y="136"/>
                </a:cxn>
                <a:cxn ang="0">
                  <a:pos x="339" y="99"/>
                </a:cxn>
                <a:cxn ang="0">
                  <a:pos x="331" y="62"/>
                </a:cxn>
                <a:cxn ang="0">
                  <a:pos x="369" y="103"/>
                </a:cxn>
                <a:cxn ang="0">
                  <a:pos x="415" y="47"/>
                </a:cxn>
                <a:cxn ang="0">
                  <a:pos x="409" y="95"/>
                </a:cxn>
                <a:cxn ang="0">
                  <a:pos x="401" y="130"/>
                </a:cxn>
                <a:cxn ang="0">
                  <a:pos x="401" y="181"/>
                </a:cxn>
                <a:cxn ang="0">
                  <a:pos x="558" y="181"/>
                </a:cxn>
                <a:cxn ang="0">
                  <a:pos x="554" y="76"/>
                </a:cxn>
                <a:cxn ang="0">
                  <a:pos x="249" y="69"/>
                </a:cxn>
                <a:cxn ang="0">
                  <a:pos x="293" y="93"/>
                </a:cxn>
                <a:cxn ang="0">
                  <a:pos x="171" y="195"/>
                </a:cxn>
                <a:cxn ang="0">
                  <a:pos x="69" y="98"/>
                </a:cxn>
                <a:cxn ang="0">
                  <a:pos x="191" y="106"/>
                </a:cxn>
                <a:cxn ang="0">
                  <a:pos x="220" y="105"/>
                </a:cxn>
                <a:cxn ang="0">
                  <a:pos x="302" y="121"/>
                </a:cxn>
                <a:cxn ang="0">
                  <a:pos x="276" y="256"/>
                </a:cxn>
                <a:cxn ang="0">
                  <a:pos x="260" y="137"/>
                </a:cxn>
                <a:cxn ang="0">
                  <a:pos x="171" y="195"/>
                </a:cxn>
                <a:cxn ang="0">
                  <a:pos x="223" y="225"/>
                </a:cxn>
                <a:cxn ang="0">
                  <a:pos x="247" y="158"/>
                </a:cxn>
                <a:cxn ang="0">
                  <a:pos x="326" y="292"/>
                </a:cxn>
                <a:cxn ang="0">
                  <a:pos x="215" y="321"/>
                </a:cxn>
                <a:cxn ang="0">
                  <a:pos x="309" y="277"/>
                </a:cxn>
                <a:cxn ang="0">
                  <a:pos x="318" y="133"/>
                </a:cxn>
                <a:cxn ang="0">
                  <a:pos x="313" y="213"/>
                </a:cxn>
                <a:cxn ang="0">
                  <a:pos x="299" y="144"/>
                </a:cxn>
                <a:cxn ang="0">
                  <a:pos x="507" y="179"/>
                </a:cxn>
                <a:cxn ang="0">
                  <a:pos x="461" y="162"/>
                </a:cxn>
              </a:cxnLst>
              <a:rect l="0" t="0" r="r" b="b"/>
              <a:pathLst>
                <a:path w="585" h="534">
                  <a:moveTo>
                    <a:pt x="554" y="76"/>
                  </a:moveTo>
                  <a:cubicBezTo>
                    <a:pt x="551" y="32"/>
                    <a:pt x="543" y="9"/>
                    <a:pt x="504" y="1"/>
                  </a:cubicBezTo>
                  <a:cubicBezTo>
                    <a:pt x="500" y="1"/>
                    <a:pt x="494" y="0"/>
                    <a:pt x="486" y="0"/>
                  </a:cubicBezTo>
                  <a:lnTo>
                    <a:pt x="157" y="0"/>
                  </a:lnTo>
                  <a:cubicBezTo>
                    <a:pt x="156" y="5"/>
                    <a:pt x="153" y="17"/>
                    <a:pt x="158" y="17"/>
                  </a:cubicBezTo>
                  <a:cubicBezTo>
                    <a:pt x="171" y="17"/>
                    <a:pt x="223" y="21"/>
                    <a:pt x="225" y="21"/>
                  </a:cubicBezTo>
                  <a:cubicBezTo>
                    <a:pt x="226" y="21"/>
                    <a:pt x="250" y="16"/>
                    <a:pt x="237" y="28"/>
                  </a:cubicBezTo>
                  <a:cubicBezTo>
                    <a:pt x="223" y="41"/>
                    <a:pt x="192" y="41"/>
                    <a:pt x="174" y="39"/>
                  </a:cubicBezTo>
                  <a:cubicBezTo>
                    <a:pt x="131" y="36"/>
                    <a:pt x="152" y="56"/>
                    <a:pt x="168" y="56"/>
                  </a:cubicBezTo>
                  <a:cubicBezTo>
                    <a:pt x="218" y="56"/>
                    <a:pt x="228" y="68"/>
                    <a:pt x="207" y="71"/>
                  </a:cubicBezTo>
                  <a:cubicBezTo>
                    <a:pt x="186" y="74"/>
                    <a:pt x="182" y="73"/>
                    <a:pt x="162" y="76"/>
                  </a:cubicBezTo>
                  <a:cubicBezTo>
                    <a:pt x="7" y="101"/>
                    <a:pt x="59" y="60"/>
                    <a:pt x="74" y="60"/>
                  </a:cubicBezTo>
                  <a:cubicBezTo>
                    <a:pt x="139" y="59"/>
                    <a:pt x="123" y="37"/>
                    <a:pt x="107" y="42"/>
                  </a:cubicBezTo>
                  <a:cubicBezTo>
                    <a:pt x="91" y="46"/>
                    <a:pt x="34" y="27"/>
                    <a:pt x="26" y="63"/>
                  </a:cubicBezTo>
                  <a:cubicBezTo>
                    <a:pt x="19" y="100"/>
                    <a:pt x="42" y="282"/>
                    <a:pt x="36" y="317"/>
                  </a:cubicBezTo>
                  <a:cubicBezTo>
                    <a:pt x="0" y="534"/>
                    <a:pt x="199" y="487"/>
                    <a:pt x="199" y="487"/>
                  </a:cubicBezTo>
                  <a:cubicBezTo>
                    <a:pt x="156" y="453"/>
                    <a:pt x="174" y="421"/>
                    <a:pt x="171" y="403"/>
                  </a:cubicBezTo>
                  <a:cubicBezTo>
                    <a:pt x="161" y="345"/>
                    <a:pt x="154" y="337"/>
                    <a:pt x="144" y="341"/>
                  </a:cubicBezTo>
                  <a:cubicBezTo>
                    <a:pt x="121" y="352"/>
                    <a:pt x="123" y="358"/>
                    <a:pt x="126" y="367"/>
                  </a:cubicBezTo>
                  <a:cubicBezTo>
                    <a:pt x="142" y="416"/>
                    <a:pt x="105" y="376"/>
                    <a:pt x="105" y="376"/>
                  </a:cubicBezTo>
                  <a:cubicBezTo>
                    <a:pt x="98" y="380"/>
                    <a:pt x="95" y="390"/>
                    <a:pt x="99" y="399"/>
                  </a:cubicBezTo>
                  <a:cubicBezTo>
                    <a:pt x="131" y="463"/>
                    <a:pt x="101" y="446"/>
                    <a:pt x="94" y="435"/>
                  </a:cubicBezTo>
                  <a:cubicBezTo>
                    <a:pt x="61" y="390"/>
                    <a:pt x="92" y="366"/>
                    <a:pt x="88" y="352"/>
                  </a:cubicBezTo>
                  <a:cubicBezTo>
                    <a:pt x="75" y="295"/>
                    <a:pt x="118" y="274"/>
                    <a:pt x="124" y="265"/>
                  </a:cubicBezTo>
                  <a:cubicBezTo>
                    <a:pt x="130" y="256"/>
                    <a:pt x="127" y="253"/>
                    <a:pt x="129" y="234"/>
                  </a:cubicBezTo>
                  <a:cubicBezTo>
                    <a:pt x="136" y="195"/>
                    <a:pt x="155" y="216"/>
                    <a:pt x="153" y="228"/>
                  </a:cubicBezTo>
                  <a:cubicBezTo>
                    <a:pt x="148" y="274"/>
                    <a:pt x="176" y="242"/>
                    <a:pt x="186" y="228"/>
                  </a:cubicBezTo>
                  <a:cubicBezTo>
                    <a:pt x="218" y="186"/>
                    <a:pt x="214" y="229"/>
                    <a:pt x="209" y="237"/>
                  </a:cubicBezTo>
                  <a:cubicBezTo>
                    <a:pt x="203" y="244"/>
                    <a:pt x="198" y="255"/>
                    <a:pt x="200" y="260"/>
                  </a:cubicBezTo>
                  <a:cubicBezTo>
                    <a:pt x="208" y="283"/>
                    <a:pt x="193" y="305"/>
                    <a:pt x="188" y="306"/>
                  </a:cubicBezTo>
                  <a:cubicBezTo>
                    <a:pt x="184" y="308"/>
                    <a:pt x="170" y="314"/>
                    <a:pt x="170" y="332"/>
                  </a:cubicBezTo>
                  <a:cubicBezTo>
                    <a:pt x="171" y="350"/>
                    <a:pt x="192" y="382"/>
                    <a:pt x="192" y="395"/>
                  </a:cubicBezTo>
                  <a:cubicBezTo>
                    <a:pt x="193" y="492"/>
                    <a:pt x="236" y="499"/>
                    <a:pt x="255" y="497"/>
                  </a:cubicBezTo>
                  <a:cubicBezTo>
                    <a:pt x="275" y="496"/>
                    <a:pt x="445" y="490"/>
                    <a:pt x="515" y="483"/>
                  </a:cubicBezTo>
                  <a:cubicBezTo>
                    <a:pt x="585" y="477"/>
                    <a:pt x="538" y="458"/>
                    <a:pt x="518" y="458"/>
                  </a:cubicBezTo>
                  <a:cubicBezTo>
                    <a:pt x="467" y="458"/>
                    <a:pt x="454" y="427"/>
                    <a:pt x="454" y="427"/>
                  </a:cubicBezTo>
                  <a:cubicBezTo>
                    <a:pt x="454" y="427"/>
                    <a:pt x="453" y="405"/>
                    <a:pt x="431" y="400"/>
                  </a:cubicBezTo>
                  <a:cubicBezTo>
                    <a:pt x="376" y="385"/>
                    <a:pt x="411" y="353"/>
                    <a:pt x="425" y="345"/>
                  </a:cubicBezTo>
                  <a:cubicBezTo>
                    <a:pt x="438" y="338"/>
                    <a:pt x="430" y="335"/>
                    <a:pt x="420" y="329"/>
                  </a:cubicBezTo>
                  <a:cubicBezTo>
                    <a:pt x="398" y="316"/>
                    <a:pt x="394" y="300"/>
                    <a:pt x="396" y="270"/>
                  </a:cubicBezTo>
                  <a:cubicBezTo>
                    <a:pt x="397" y="240"/>
                    <a:pt x="416" y="249"/>
                    <a:pt x="416" y="249"/>
                  </a:cubicBezTo>
                  <a:cubicBezTo>
                    <a:pt x="416" y="249"/>
                    <a:pt x="448" y="262"/>
                    <a:pt x="460" y="256"/>
                  </a:cubicBezTo>
                  <a:cubicBezTo>
                    <a:pt x="472" y="250"/>
                    <a:pt x="467" y="239"/>
                    <a:pt x="461" y="244"/>
                  </a:cubicBezTo>
                  <a:cubicBezTo>
                    <a:pt x="455" y="248"/>
                    <a:pt x="412" y="244"/>
                    <a:pt x="407" y="223"/>
                  </a:cubicBezTo>
                  <a:cubicBezTo>
                    <a:pt x="403" y="202"/>
                    <a:pt x="418" y="213"/>
                    <a:pt x="422" y="214"/>
                  </a:cubicBezTo>
                  <a:cubicBezTo>
                    <a:pt x="427" y="216"/>
                    <a:pt x="427" y="220"/>
                    <a:pt x="439" y="226"/>
                  </a:cubicBezTo>
                  <a:cubicBezTo>
                    <a:pt x="468" y="241"/>
                    <a:pt x="454" y="224"/>
                    <a:pt x="454" y="224"/>
                  </a:cubicBezTo>
                  <a:cubicBezTo>
                    <a:pt x="454" y="224"/>
                    <a:pt x="454" y="224"/>
                    <a:pt x="438" y="209"/>
                  </a:cubicBezTo>
                  <a:cubicBezTo>
                    <a:pt x="423" y="194"/>
                    <a:pt x="406" y="199"/>
                    <a:pt x="389" y="199"/>
                  </a:cubicBezTo>
                  <a:cubicBezTo>
                    <a:pt x="373" y="199"/>
                    <a:pt x="376" y="211"/>
                    <a:pt x="376" y="211"/>
                  </a:cubicBezTo>
                  <a:cubicBezTo>
                    <a:pt x="376" y="211"/>
                    <a:pt x="373" y="242"/>
                    <a:pt x="370" y="291"/>
                  </a:cubicBezTo>
                  <a:cubicBezTo>
                    <a:pt x="368" y="341"/>
                    <a:pt x="360" y="347"/>
                    <a:pt x="357" y="343"/>
                  </a:cubicBezTo>
                  <a:cubicBezTo>
                    <a:pt x="354" y="338"/>
                    <a:pt x="350" y="313"/>
                    <a:pt x="350" y="305"/>
                  </a:cubicBezTo>
                  <a:cubicBezTo>
                    <a:pt x="350" y="298"/>
                    <a:pt x="345" y="264"/>
                    <a:pt x="347" y="230"/>
                  </a:cubicBezTo>
                  <a:cubicBezTo>
                    <a:pt x="350" y="195"/>
                    <a:pt x="356" y="210"/>
                    <a:pt x="334" y="201"/>
                  </a:cubicBezTo>
                  <a:cubicBezTo>
                    <a:pt x="311" y="192"/>
                    <a:pt x="323" y="182"/>
                    <a:pt x="331" y="182"/>
                  </a:cubicBezTo>
                  <a:cubicBezTo>
                    <a:pt x="338" y="182"/>
                    <a:pt x="350" y="189"/>
                    <a:pt x="352" y="181"/>
                  </a:cubicBezTo>
                  <a:cubicBezTo>
                    <a:pt x="356" y="160"/>
                    <a:pt x="359" y="141"/>
                    <a:pt x="347" y="136"/>
                  </a:cubicBezTo>
                  <a:cubicBezTo>
                    <a:pt x="322" y="127"/>
                    <a:pt x="332" y="121"/>
                    <a:pt x="341" y="118"/>
                  </a:cubicBezTo>
                  <a:cubicBezTo>
                    <a:pt x="350" y="115"/>
                    <a:pt x="352" y="94"/>
                    <a:pt x="339" y="99"/>
                  </a:cubicBezTo>
                  <a:cubicBezTo>
                    <a:pt x="313" y="107"/>
                    <a:pt x="316" y="85"/>
                    <a:pt x="321" y="82"/>
                  </a:cubicBezTo>
                  <a:cubicBezTo>
                    <a:pt x="325" y="79"/>
                    <a:pt x="334" y="83"/>
                    <a:pt x="331" y="62"/>
                  </a:cubicBezTo>
                  <a:cubicBezTo>
                    <a:pt x="328" y="41"/>
                    <a:pt x="347" y="34"/>
                    <a:pt x="351" y="53"/>
                  </a:cubicBezTo>
                  <a:cubicBezTo>
                    <a:pt x="354" y="73"/>
                    <a:pt x="363" y="112"/>
                    <a:pt x="369" y="103"/>
                  </a:cubicBezTo>
                  <a:cubicBezTo>
                    <a:pt x="375" y="94"/>
                    <a:pt x="385" y="57"/>
                    <a:pt x="395" y="41"/>
                  </a:cubicBezTo>
                  <a:cubicBezTo>
                    <a:pt x="406" y="24"/>
                    <a:pt x="418" y="38"/>
                    <a:pt x="415" y="47"/>
                  </a:cubicBezTo>
                  <a:cubicBezTo>
                    <a:pt x="401" y="88"/>
                    <a:pt x="426" y="90"/>
                    <a:pt x="426" y="90"/>
                  </a:cubicBezTo>
                  <a:cubicBezTo>
                    <a:pt x="426" y="90"/>
                    <a:pt x="423" y="96"/>
                    <a:pt x="409" y="95"/>
                  </a:cubicBezTo>
                  <a:cubicBezTo>
                    <a:pt x="382" y="92"/>
                    <a:pt x="393" y="110"/>
                    <a:pt x="405" y="115"/>
                  </a:cubicBezTo>
                  <a:cubicBezTo>
                    <a:pt x="431" y="124"/>
                    <a:pt x="414" y="130"/>
                    <a:pt x="401" y="130"/>
                  </a:cubicBezTo>
                  <a:cubicBezTo>
                    <a:pt x="387" y="130"/>
                    <a:pt x="381" y="134"/>
                    <a:pt x="378" y="148"/>
                  </a:cubicBezTo>
                  <a:cubicBezTo>
                    <a:pt x="369" y="191"/>
                    <a:pt x="401" y="181"/>
                    <a:pt x="401" y="181"/>
                  </a:cubicBezTo>
                  <a:cubicBezTo>
                    <a:pt x="452" y="195"/>
                    <a:pt x="528" y="188"/>
                    <a:pt x="528" y="188"/>
                  </a:cubicBezTo>
                  <a:cubicBezTo>
                    <a:pt x="543" y="192"/>
                    <a:pt x="552" y="189"/>
                    <a:pt x="558" y="181"/>
                  </a:cubicBezTo>
                  <a:lnTo>
                    <a:pt x="558" y="103"/>
                  </a:lnTo>
                  <a:cubicBezTo>
                    <a:pt x="556" y="93"/>
                    <a:pt x="555" y="84"/>
                    <a:pt x="554" y="76"/>
                  </a:cubicBezTo>
                  <a:close/>
                  <a:moveTo>
                    <a:pt x="231" y="77"/>
                  </a:moveTo>
                  <a:cubicBezTo>
                    <a:pt x="233" y="65"/>
                    <a:pt x="249" y="69"/>
                    <a:pt x="249" y="69"/>
                  </a:cubicBezTo>
                  <a:cubicBezTo>
                    <a:pt x="249" y="69"/>
                    <a:pt x="278" y="79"/>
                    <a:pt x="290" y="78"/>
                  </a:cubicBezTo>
                  <a:cubicBezTo>
                    <a:pt x="301" y="76"/>
                    <a:pt x="318" y="93"/>
                    <a:pt x="293" y="93"/>
                  </a:cubicBezTo>
                  <a:cubicBezTo>
                    <a:pt x="267" y="93"/>
                    <a:pt x="228" y="104"/>
                    <a:pt x="231" y="77"/>
                  </a:cubicBezTo>
                  <a:close/>
                  <a:moveTo>
                    <a:pt x="171" y="195"/>
                  </a:moveTo>
                  <a:cubicBezTo>
                    <a:pt x="153" y="195"/>
                    <a:pt x="46" y="237"/>
                    <a:pt x="45" y="128"/>
                  </a:cubicBezTo>
                  <a:cubicBezTo>
                    <a:pt x="45" y="104"/>
                    <a:pt x="39" y="83"/>
                    <a:pt x="69" y="98"/>
                  </a:cubicBezTo>
                  <a:cubicBezTo>
                    <a:pt x="99" y="112"/>
                    <a:pt x="72" y="111"/>
                    <a:pt x="137" y="108"/>
                  </a:cubicBezTo>
                  <a:cubicBezTo>
                    <a:pt x="137" y="108"/>
                    <a:pt x="184" y="110"/>
                    <a:pt x="191" y="106"/>
                  </a:cubicBezTo>
                  <a:cubicBezTo>
                    <a:pt x="199" y="101"/>
                    <a:pt x="192" y="91"/>
                    <a:pt x="207" y="91"/>
                  </a:cubicBezTo>
                  <a:cubicBezTo>
                    <a:pt x="222" y="90"/>
                    <a:pt x="220" y="105"/>
                    <a:pt x="220" y="105"/>
                  </a:cubicBezTo>
                  <a:cubicBezTo>
                    <a:pt x="220" y="105"/>
                    <a:pt x="207" y="124"/>
                    <a:pt x="305" y="111"/>
                  </a:cubicBezTo>
                  <a:cubicBezTo>
                    <a:pt x="317" y="109"/>
                    <a:pt x="327" y="121"/>
                    <a:pt x="302" y="121"/>
                  </a:cubicBezTo>
                  <a:cubicBezTo>
                    <a:pt x="290" y="122"/>
                    <a:pt x="272" y="128"/>
                    <a:pt x="278" y="143"/>
                  </a:cubicBezTo>
                  <a:cubicBezTo>
                    <a:pt x="284" y="158"/>
                    <a:pt x="276" y="256"/>
                    <a:pt x="276" y="256"/>
                  </a:cubicBezTo>
                  <a:cubicBezTo>
                    <a:pt x="276" y="256"/>
                    <a:pt x="271" y="274"/>
                    <a:pt x="262" y="245"/>
                  </a:cubicBezTo>
                  <a:cubicBezTo>
                    <a:pt x="259" y="235"/>
                    <a:pt x="262" y="144"/>
                    <a:pt x="260" y="137"/>
                  </a:cubicBezTo>
                  <a:cubicBezTo>
                    <a:pt x="259" y="129"/>
                    <a:pt x="217" y="122"/>
                    <a:pt x="215" y="154"/>
                  </a:cubicBezTo>
                  <a:cubicBezTo>
                    <a:pt x="214" y="185"/>
                    <a:pt x="205" y="195"/>
                    <a:pt x="171" y="195"/>
                  </a:cubicBezTo>
                  <a:close/>
                  <a:moveTo>
                    <a:pt x="237" y="231"/>
                  </a:moveTo>
                  <a:cubicBezTo>
                    <a:pt x="230" y="240"/>
                    <a:pt x="219" y="247"/>
                    <a:pt x="223" y="225"/>
                  </a:cubicBezTo>
                  <a:cubicBezTo>
                    <a:pt x="228" y="202"/>
                    <a:pt x="232" y="170"/>
                    <a:pt x="232" y="155"/>
                  </a:cubicBezTo>
                  <a:cubicBezTo>
                    <a:pt x="232" y="155"/>
                    <a:pt x="244" y="135"/>
                    <a:pt x="247" y="158"/>
                  </a:cubicBezTo>
                  <a:cubicBezTo>
                    <a:pt x="250" y="181"/>
                    <a:pt x="244" y="221"/>
                    <a:pt x="237" y="231"/>
                  </a:cubicBezTo>
                  <a:close/>
                  <a:moveTo>
                    <a:pt x="326" y="292"/>
                  </a:moveTo>
                  <a:cubicBezTo>
                    <a:pt x="327" y="320"/>
                    <a:pt x="355" y="400"/>
                    <a:pt x="286" y="399"/>
                  </a:cubicBezTo>
                  <a:cubicBezTo>
                    <a:pt x="217" y="398"/>
                    <a:pt x="214" y="409"/>
                    <a:pt x="215" y="321"/>
                  </a:cubicBezTo>
                  <a:cubicBezTo>
                    <a:pt x="216" y="236"/>
                    <a:pt x="225" y="253"/>
                    <a:pt x="230" y="264"/>
                  </a:cubicBezTo>
                  <a:cubicBezTo>
                    <a:pt x="230" y="264"/>
                    <a:pt x="253" y="318"/>
                    <a:pt x="309" y="277"/>
                  </a:cubicBezTo>
                  <a:cubicBezTo>
                    <a:pt x="319" y="269"/>
                    <a:pt x="324" y="263"/>
                    <a:pt x="326" y="292"/>
                  </a:cubicBezTo>
                  <a:close/>
                  <a:moveTo>
                    <a:pt x="318" y="133"/>
                  </a:moveTo>
                  <a:cubicBezTo>
                    <a:pt x="338" y="148"/>
                    <a:pt x="316" y="165"/>
                    <a:pt x="316" y="165"/>
                  </a:cubicBezTo>
                  <a:cubicBezTo>
                    <a:pt x="316" y="165"/>
                    <a:pt x="302" y="189"/>
                    <a:pt x="313" y="213"/>
                  </a:cubicBezTo>
                  <a:cubicBezTo>
                    <a:pt x="324" y="237"/>
                    <a:pt x="324" y="265"/>
                    <a:pt x="301" y="239"/>
                  </a:cubicBezTo>
                  <a:cubicBezTo>
                    <a:pt x="279" y="214"/>
                    <a:pt x="293" y="156"/>
                    <a:pt x="299" y="144"/>
                  </a:cubicBezTo>
                  <a:cubicBezTo>
                    <a:pt x="299" y="144"/>
                    <a:pt x="299" y="118"/>
                    <a:pt x="318" y="133"/>
                  </a:cubicBezTo>
                  <a:close/>
                  <a:moveTo>
                    <a:pt x="507" y="179"/>
                  </a:moveTo>
                  <a:cubicBezTo>
                    <a:pt x="498" y="185"/>
                    <a:pt x="507" y="179"/>
                    <a:pt x="465" y="177"/>
                  </a:cubicBezTo>
                  <a:cubicBezTo>
                    <a:pt x="423" y="176"/>
                    <a:pt x="461" y="162"/>
                    <a:pt x="461" y="162"/>
                  </a:cubicBezTo>
                  <a:cubicBezTo>
                    <a:pt x="565" y="166"/>
                    <a:pt x="516" y="173"/>
                    <a:pt x="507" y="179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7" name="Freeform 6"/>
            <p:cNvSpPr/>
            <p:nvPr/>
          </p:nvSpPr>
          <p:spPr bwMode="auto">
            <a:xfrm>
              <a:off x="3621" y="1287"/>
              <a:ext cx="238" cy="283"/>
            </a:xfrm>
            <a:custGeom>
              <a:avLst/>
              <a:gdLst/>
              <a:ahLst/>
              <a:cxnLst>
                <a:cxn ang="0">
                  <a:pos x="40" y="15"/>
                </a:cxn>
                <a:cxn ang="0">
                  <a:pos x="27" y="56"/>
                </a:cxn>
                <a:cxn ang="0">
                  <a:pos x="40" y="15"/>
                </a:cxn>
              </a:cxnLst>
              <a:rect l="0" t="0" r="r" b="b"/>
              <a:pathLst>
                <a:path w="47" h="56">
                  <a:moveTo>
                    <a:pt x="40" y="15"/>
                  </a:moveTo>
                  <a:cubicBezTo>
                    <a:pt x="37" y="0"/>
                    <a:pt x="0" y="23"/>
                    <a:pt x="27" y="56"/>
                  </a:cubicBezTo>
                  <a:cubicBezTo>
                    <a:pt x="27" y="56"/>
                    <a:pt x="47" y="49"/>
                    <a:pt x="40" y="15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8" name="Freeform 7"/>
            <p:cNvSpPr/>
            <p:nvPr/>
          </p:nvSpPr>
          <p:spPr bwMode="auto">
            <a:xfrm>
              <a:off x="3403" y="1403"/>
              <a:ext cx="208" cy="379"/>
            </a:xfrm>
            <a:custGeom>
              <a:avLst/>
              <a:gdLst/>
              <a:ahLst/>
              <a:cxnLst>
                <a:cxn ang="0">
                  <a:pos x="19" y="27"/>
                </a:cxn>
                <a:cxn ang="0">
                  <a:pos x="12" y="69"/>
                </a:cxn>
                <a:cxn ang="0">
                  <a:pos x="40" y="45"/>
                </a:cxn>
                <a:cxn ang="0">
                  <a:pos x="37" y="24"/>
                </a:cxn>
                <a:cxn ang="0">
                  <a:pos x="19" y="27"/>
                </a:cxn>
              </a:cxnLst>
              <a:rect l="0" t="0" r="r" b="b"/>
              <a:pathLst>
                <a:path w="41" h="75">
                  <a:moveTo>
                    <a:pt x="19" y="27"/>
                  </a:moveTo>
                  <a:cubicBezTo>
                    <a:pt x="0" y="54"/>
                    <a:pt x="6" y="63"/>
                    <a:pt x="12" y="69"/>
                  </a:cubicBezTo>
                  <a:cubicBezTo>
                    <a:pt x="18" y="75"/>
                    <a:pt x="30" y="74"/>
                    <a:pt x="40" y="45"/>
                  </a:cubicBezTo>
                  <a:cubicBezTo>
                    <a:pt x="40" y="45"/>
                    <a:pt x="32" y="31"/>
                    <a:pt x="37" y="24"/>
                  </a:cubicBezTo>
                  <a:cubicBezTo>
                    <a:pt x="41" y="16"/>
                    <a:pt x="38" y="0"/>
                    <a:pt x="19" y="27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9" name="Freeform 8"/>
            <p:cNvSpPr/>
            <p:nvPr/>
          </p:nvSpPr>
          <p:spPr bwMode="auto">
            <a:xfrm>
              <a:off x="3272" y="645"/>
              <a:ext cx="681" cy="318"/>
            </a:xfrm>
            <a:custGeom>
              <a:avLst/>
              <a:gdLst/>
              <a:ahLst/>
              <a:cxnLst>
                <a:cxn ang="0">
                  <a:pos x="112" y="4"/>
                </a:cxn>
                <a:cxn ang="0">
                  <a:pos x="24" y="4"/>
                </a:cxn>
                <a:cxn ang="0">
                  <a:pos x="2" y="25"/>
                </a:cxn>
                <a:cxn ang="0">
                  <a:pos x="60" y="58"/>
                </a:cxn>
                <a:cxn ang="0">
                  <a:pos x="96" y="54"/>
                </a:cxn>
                <a:cxn ang="0">
                  <a:pos x="113" y="53"/>
                </a:cxn>
                <a:cxn ang="0">
                  <a:pos x="112" y="4"/>
                </a:cxn>
              </a:cxnLst>
              <a:rect l="0" t="0" r="r" b="b"/>
              <a:pathLst>
                <a:path w="135" h="63">
                  <a:moveTo>
                    <a:pt x="112" y="4"/>
                  </a:moveTo>
                  <a:cubicBezTo>
                    <a:pt x="105" y="9"/>
                    <a:pt x="24" y="4"/>
                    <a:pt x="24" y="4"/>
                  </a:cubicBezTo>
                  <a:cubicBezTo>
                    <a:pt x="15" y="4"/>
                    <a:pt x="3" y="1"/>
                    <a:pt x="2" y="25"/>
                  </a:cubicBezTo>
                  <a:cubicBezTo>
                    <a:pt x="0" y="63"/>
                    <a:pt x="48" y="58"/>
                    <a:pt x="60" y="58"/>
                  </a:cubicBezTo>
                  <a:cubicBezTo>
                    <a:pt x="72" y="58"/>
                    <a:pt x="84" y="48"/>
                    <a:pt x="96" y="54"/>
                  </a:cubicBezTo>
                  <a:cubicBezTo>
                    <a:pt x="96" y="54"/>
                    <a:pt x="107" y="63"/>
                    <a:pt x="113" y="53"/>
                  </a:cubicBezTo>
                  <a:cubicBezTo>
                    <a:pt x="135" y="13"/>
                    <a:pt x="120" y="0"/>
                    <a:pt x="112" y="4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0" name="Freeform 9"/>
            <p:cNvSpPr/>
            <p:nvPr/>
          </p:nvSpPr>
          <p:spPr bwMode="auto">
            <a:xfrm>
              <a:off x="4046" y="1545"/>
              <a:ext cx="492" cy="516"/>
            </a:xfrm>
            <a:custGeom>
              <a:avLst/>
              <a:gdLst/>
              <a:ahLst/>
              <a:cxnLst>
                <a:cxn ang="0">
                  <a:pos x="67" y="5"/>
                </a:cxn>
                <a:cxn ang="0">
                  <a:pos x="31" y="5"/>
                </a:cxn>
                <a:cxn ang="0">
                  <a:pos x="12" y="57"/>
                </a:cxn>
                <a:cxn ang="0">
                  <a:pos x="79" y="62"/>
                </a:cxn>
                <a:cxn ang="0">
                  <a:pos x="67" y="5"/>
                </a:cxn>
              </a:cxnLst>
              <a:rect l="0" t="0" r="r" b="b"/>
              <a:pathLst>
                <a:path w="97" h="102">
                  <a:moveTo>
                    <a:pt x="67" y="5"/>
                  </a:moveTo>
                  <a:cubicBezTo>
                    <a:pt x="55" y="10"/>
                    <a:pt x="31" y="5"/>
                    <a:pt x="31" y="5"/>
                  </a:cubicBezTo>
                  <a:cubicBezTo>
                    <a:pt x="0" y="6"/>
                    <a:pt x="16" y="39"/>
                    <a:pt x="12" y="57"/>
                  </a:cubicBezTo>
                  <a:cubicBezTo>
                    <a:pt x="8" y="76"/>
                    <a:pt x="63" y="102"/>
                    <a:pt x="79" y="62"/>
                  </a:cubicBezTo>
                  <a:cubicBezTo>
                    <a:pt x="97" y="20"/>
                    <a:pt x="79" y="0"/>
                    <a:pt x="67" y="5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1" name="Freeform 10"/>
            <p:cNvSpPr/>
            <p:nvPr/>
          </p:nvSpPr>
          <p:spPr bwMode="auto">
            <a:xfrm>
              <a:off x="5173" y="1024"/>
              <a:ext cx="501" cy="96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40" y="15"/>
                </a:cxn>
                <a:cxn ang="0">
                  <a:pos x="15" y="0"/>
                </a:cxn>
              </a:cxnLst>
              <a:rect l="0" t="0" r="r" b="b"/>
              <a:pathLst>
                <a:path w="99" h="19">
                  <a:moveTo>
                    <a:pt x="15" y="0"/>
                  </a:moveTo>
                  <a:cubicBezTo>
                    <a:pt x="0" y="0"/>
                    <a:pt x="19" y="19"/>
                    <a:pt x="40" y="15"/>
                  </a:cubicBezTo>
                  <a:cubicBezTo>
                    <a:pt x="99" y="1"/>
                    <a:pt x="15" y="0"/>
                    <a:pt x="15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2" name="Freeform 11"/>
            <p:cNvSpPr/>
            <p:nvPr/>
          </p:nvSpPr>
          <p:spPr bwMode="auto">
            <a:xfrm>
              <a:off x="5340" y="1004"/>
              <a:ext cx="385" cy="237"/>
            </a:xfrm>
            <a:custGeom>
              <a:avLst/>
              <a:gdLst/>
              <a:ahLst/>
              <a:cxnLst>
                <a:cxn ang="0">
                  <a:pos x="21" y="37"/>
                </a:cxn>
                <a:cxn ang="0">
                  <a:pos x="70" y="17"/>
                </a:cxn>
                <a:cxn ang="0">
                  <a:pos x="48" y="3"/>
                </a:cxn>
                <a:cxn ang="0">
                  <a:pos x="19" y="32"/>
                </a:cxn>
                <a:cxn ang="0">
                  <a:pos x="21" y="37"/>
                </a:cxn>
              </a:cxnLst>
              <a:rect l="0" t="0" r="r" b="b"/>
              <a:pathLst>
                <a:path w="76" h="47">
                  <a:moveTo>
                    <a:pt x="21" y="37"/>
                  </a:moveTo>
                  <a:cubicBezTo>
                    <a:pt x="21" y="37"/>
                    <a:pt x="50" y="47"/>
                    <a:pt x="70" y="17"/>
                  </a:cubicBezTo>
                  <a:cubicBezTo>
                    <a:pt x="76" y="7"/>
                    <a:pt x="65" y="0"/>
                    <a:pt x="48" y="3"/>
                  </a:cubicBezTo>
                  <a:cubicBezTo>
                    <a:pt x="39" y="5"/>
                    <a:pt x="39" y="32"/>
                    <a:pt x="19" y="32"/>
                  </a:cubicBezTo>
                  <a:cubicBezTo>
                    <a:pt x="0" y="32"/>
                    <a:pt x="21" y="37"/>
                    <a:pt x="21" y="37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3" name="Freeform 12"/>
            <p:cNvSpPr/>
            <p:nvPr/>
          </p:nvSpPr>
          <p:spPr bwMode="auto">
            <a:xfrm>
              <a:off x="5325" y="1201"/>
              <a:ext cx="415" cy="187"/>
            </a:xfrm>
            <a:custGeom>
              <a:avLst/>
              <a:gdLst/>
              <a:ahLst/>
              <a:cxnLst>
                <a:cxn ang="0">
                  <a:pos x="72" y="6"/>
                </a:cxn>
                <a:cxn ang="0">
                  <a:pos x="24" y="17"/>
                </a:cxn>
                <a:cxn ang="0">
                  <a:pos x="17" y="26"/>
                </a:cxn>
                <a:cxn ang="0">
                  <a:pos x="76" y="23"/>
                </a:cxn>
                <a:cxn ang="0">
                  <a:pos x="82" y="20"/>
                </a:cxn>
                <a:cxn ang="0">
                  <a:pos x="82" y="0"/>
                </a:cxn>
                <a:cxn ang="0">
                  <a:pos x="72" y="6"/>
                </a:cxn>
              </a:cxnLst>
              <a:rect l="0" t="0" r="r" b="b"/>
              <a:pathLst>
                <a:path w="82" h="37">
                  <a:moveTo>
                    <a:pt x="72" y="6"/>
                  </a:moveTo>
                  <a:cubicBezTo>
                    <a:pt x="57" y="23"/>
                    <a:pt x="24" y="17"/>
                    <a:pt x="24" y="17"/>
                  </a:cubicBezTo>
                  <a:cubicBezTo>
                    <a:pt x="24" y="17"/>
                    <a:pt x="0" y="16"/>
                    <a:pt x="17" y="26"/>
                  </a:cubicBezTo>
                  <a:cubicBezTo>
                    <a:pt x="33" y="37"/>
                    <a:pt x="53" y="32"/>
                    <a:pt x="76" y="23"/>
                  </a:cubicBezTo>
                  <a:cubicBezTo>
                    <a:pt x="78" y="22"/>
                    <a:pt x="80" y="21"/>
                    <a:pt x="82" y="20"/>
                  </a:cubicBezTo>
                  <a:lnTo>
                    <a:pt x="82" y="0"/>
                  </a:lnTo>
                  <a:cubicBezTo>
                    <a:pt x="79" y="1"/>
                    <a:pt x="75" y="2"/>
                    <a:pt x="72" y="6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4" name="Freeform 13"/>
            <p:cNvSpPr/>
            <p:nvPr/>
          </p:nvSpPr>
          <p:spPr bwMode="auto">
            <a:xfrm>
              <a:off x="5001" y="1378"/>
              <a:ext cx="698" cy="167"/>
            </a:xfrm>
            <a:custGeom>
              <a:avLst/>
              <a:gdLst/>
              <a:ahLst/>
              <a:cxnLst>
                <a:cxn ang="0">
                  <a:pos x="21" y="1"/>
                </a:cxn>
                <a:cxn ang="0">
                  <a:pos x="8" y="14"/>
                </a:cxn>
                <a:cxn ang="0">
                  <a:pos x="57" y="22"/>
                </a:cxn>
                <a:cxn ang="0">
                  <a:pos x="117" y="23"/>
                </a:cxn>
                <a:cxn ang="0">
                  <a:pos x="114" y="8"/>
                </a:cxn>
                <a:cxn ang="0">
                  <a:pos x="82" y="3"/>
                </a:cxn>
                <a:cxn ang="0">
                  <a:pos x="21" y="1"/>
                </a:cxn>
              </a:cxnLst>
              <a:rect l="0" t="0" r="r" b="b"/>
              <a:pathLst>
                <a:path w="138" h="33">
                  <a:moveTo>
                    <a:pt x="21" y="1"/>
                  </a:moveTo>
                  <a:cubicBezTo>
                    <a:pt x="21" y="1"/>
                    <a:pt x="0" y="8"/>
                    <a:pt x="8" y="14"/>
                  </a:cubicBezTo>
                  <a:cubicBezTo>
                    <a:pt x="15" y="20"/>
                    <a:pt x="48" y="22"/>
                    <a:pt x="57" y="22"/>
                  </a:cubicBezTo>
                  <a:cubicBezTo>
                    <a:pt x="66" y="22"/>
                    <a:pt x="96" y="33"/>
                    <a:pt x="117" y="23"/>
                  </a:cubicBezTo>
                  <a:cubicBezTo>
                    <a:pt x="138" y="12"/>
                    <a:pt x="123" y="9"/>
                    <a:pt x="114" y="8"/>
                  </a:cubicBezTo>
                  <a:cubicBezTo>
                    <a:pt x="105" y="6"/>
                    <a:pt x="102" y="0"/>
                    <a:pt x="82" y="3"/>
                  </a:cubicBezTo>
                  <a:cubicBezTo>
                    <a:pt x="37" y="11"/>
                    <a:pt x="21" y="1"/>
                    <a:pt x="21" y="1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5" name="Freeform 14"/>
            <p:cNvSpPr/>
            <p:nvPr/>
          </p:nvSpPr>
          <p:spPr bwMode="auto">
            <a:xfrm>
              <a:off x="5077" y="1540"/>
              <a:ext cx="567" cy="146"/>
            </a:xfrm>
            <a:custGeom>
              <a:avLst/>
              <a:gdLst/>
              <a:ahLst/>
              <a:cxnLst>
                <a:cxn ang="0">
                  <a:pos x="98" y="19"/>
                </a:cxn>
                <a:cxn ang="0">
                  <a:pos x="103" y="4"/>
                </a:cxn>
                <a:cxn ang="0">
                  <a:pos x="74" y="10"/>
                </a:cxn>
                <a:cxn ang="0">
                  <a:pos x="36" y="6"/>
                </a:cxn>
                <a:cxn ang="0">
                  <a:pos x="2" y="4"/>
                </a:cxn>
                <a:cxn ang="0">
                  <a:pos x="98" y="19"/>
                </a:cxn>
              </a:cxnLst>
              <a:rect l="0" t="0" r="r" b="b"/>
              <a:pathLst>
                <a:path w="112" h="29">
                  <a:moveTo>
                    <a:pt x="98" y="19"/>
                  </a:moveTo>
                  <a:cubicBezTo>
                    <a:pt x="112" y="13"/>
                    <a:pt x="111" y="0"/>
                    <a:pt x="103" y="4"/>
                  </a:cubicBezTo>
                  <a:cubicBezTo>
                    <a:pt x="96" y="9"/>
                    <a:pt x="83" y="10"/>
                    <a:pt x="74" y="10"/>
                  </a:cubicBezTo>
                  <a:cubicBezTo>
                    <a:pt x="65" y="11"/>
                    <a:pt x="45" y="3"/>
                    <a:pt x="36" y="6"/>
                  </a:cubicBezTo>
                  <a:cubicBezTo>
                    <a:pt x="27" y="9"/>
                    <a:pt x="2" y="4"/>
                    <a:pt x="2" y="4"/>
                  </a:cubicBezTo>
                  <a:cubicBezTo>
                    <a:pt x="0" y="29"/>
                    <a:pt x="83" y="25"/>
                    <a:pt x="98" y="19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6" name="Freeform 15"/>
            <p:cNvSpPr/>
            <p:nvPr/>
          </p:nvSpPr>
          <p:spPr bwMode="auto">
            <a:xfrm>
              <a:off x="5042" y="1656"/>
              <a:ext cx="583" cy="480"/>
            </a:xfrm>
            <a:custGeom>
              <a:avLst/>
              <a:gdLst/>
              <a:ahLst/>
              <a:cxnLst>
                <a:cxn ang="0">
                  <a:pos x="3" y="53"/>
                </a:cxn>
                <a:cxn ang="0">
                  <a:pos x="26" y="54"/>
                </a:cxn>
                <a:cxn ang="0">
                  <a:pos x="50" y="77"/>
                </a:cxn>
                <a:cxn ang="0">
                  <a:pos x="59" y="84"/>
                </a:cxn>
                <a:cxn ang="0">
                  <a:pos x="81" y="52"/>
                </a:cxn>
                <a:cxn ang="0">
                  <a:pos x="111" y="52"/>
                </a:cxn>
                <a:cxn ang="0">
                  <a:pos x="79" y="27"/>
                </a:cxn>
                <a:cxn ang="0">
                  <a:pos x="37" y="16"/>
                </a:cxn>
                <a:cxn ang="0">
                  <a:pos x="12" y="41"/>
                </a:cxn>
                <a:cxn ang="0">
                  <a:pos x="3" y="53"/>
                </a:cxn>
              </a:cxnLst>
              <a:rect l="0" t="0" r="r" b="b"/>
              <a:pathLst>
                <a:path w="115" h="95">
                  <a:moveTo>
                    <a:pt x="3" y="53"/>
                  </a:moveTo>
                  <a:cubicBezTo>
                    <a:pt x="5" y="60"/>
                    <a:pt x="14" y="68"/>
                    <a:pt x="26" y="54"/>
                  </a:cubicBezTo>
                  <a:cubicBezTo>
                    <a:pt x="48" y="29"/>
                    <a:pt x="48" y="72"/>
                    <a:pt x="50" y="77"/>
                  </a:cubicBezTo>
                  <a:cubicBezTo>
                    <a:pt x="51" y="81"/>
                    <a:pt x="54" y="95"/>
                    <a:pt x="59" y="84"/>
                  </a:cubicBezTo>
                  <a:cubicBezTo>
                    <a:pt x="63" y="74"/>
                    <a:pt x="70" y="39"/>
                    <a:pt x="81" y="52"/>
                  </a:cubicBezTo>
                  <a:cubicBezTo>
                    <a:pt x="100" y="76"/>
                    <a:pt x="115" y="54"/>
                    <a:pt x="111" y="52"/>
                  </a:cubicBezTo>
                  <a:cubicBezTo>
                    <a:pt x="106" y="51"/>
                    <a:pt x="79" y="37"/>
                    <a:pt x="79" y="27"/>
                  </a:cubicBezTo>
                  <a:cubicBezTo>
                    <a:pt x="79" y="16"/>
                    <a:pt x="42" y="0"/>
                    <a:pt x="37" y="16"/>
                  </a:cubicBezTo>
                  <a:cubicBezTo>
                    <a:pt x="33" y="33"/>
                    <a:pt x="12" y="41"/>
                    <a:pt x="12" y="41"/>
                  </a:cubicBezTo>
                  <a:cubicBezTo>
                    <a:pt x="0" y="44"/>
                    <a:pt x="2" y="45"/>
                    <a:pt x="3" y="5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7" name="Freeform 16"/>
            <p:cNvSpPr/>
            <p:nvPr/>
          </p:nvSpPr>
          <p:spPr bwMode="auto">
            <a:xfrm>
              <a:off x="5421" y="1464"/>
              <a:ext cx="329" cy="854"/>
            </a:xfrm>
            <a:custGeom>
              <a:avLst/>
              <a:gdLst/>
              <a:ahLst/>
              <a:cxnLst>
                <a:cxn ang="0">
                  <a:pos x="51" y="40"/>
                </a:cxn>
                <a:cxn ang="0">
                  <a:pos x="22" y="49"/>
                </a:cxn>
                <a:cxn ang="0">
                  <a:pos x="22" y="59"/>
                </a:cxn>
                <a:cxn ang="0">
                  <a:pos x="50" y="90"/>
                </a:cxn>
                <a:cxn ang="0">
                  <a:pos x="34" y="118"/>
                </a:cxn>
                <a:cxn ang="0">
                  <a:pos x="0" y="148"/>
                </a:cxn>
                <a:cxn ang="0">
                  <a:pos x="17" y="155"/>
                </a:cxn>
                <a:cxn ang="0">
                  <a:pos x="47" y="166"/>
                </a:cxn>
                <a:cxn ang="0">
                  <a:pos x="63" y="162"/>
                </a:cxn>
                <a:cxn ang="0">
                  <a:pos x="65" y="0"/>
                </a:cxn>
                <a:cxn ang="0">
                  <a:pos x="51" y="40"/>
                </a:cxn>
              </a:cxnLst>
              <a:rect l="0" t="0" r="r" b="b"/>
              <a:pathLst>
                <a:path w="65" h="169">
                  <a:moveTo>
                    <a:pt x="51" y="40"/>
                  </a:moveTo>
                  <a:cubicBezTo>
                    <a:pt x="44" y="46"/>
                    <a:pt x="30" y="49"/>
                    <a:pt x="22" y="49"/>
                  </a:cubicBezTo>
                  <a:cubicBezTo>
                    <a:pt x="13" y="48"/>
                    <a:pt x="14" y="56"/>
                    <a:pt x="22" y="59"/>
                  </a:cubicBezTo>
                  <a:cubicBezTo>
                    <a:pt x="30" y="62"/>
                    <a:pt x="49" y="75"/>
                    <a:pt x="50" y="90"/>
                  </a:cubicBezTo>
                  <a:cubicBezTo>
                    <a:pt x="50" y="104"/>
                    <a:pt x="51" y="115"/>
                    <a:pt x="34" y="118"/>
                  </a:cubicBezTo>
                  <a:cubicBezTo>
                    <a:pt x="18" y="122"/>
                    <a:pt x="3" y="124"/>
                    <a:pt x="0" y="148"/>
                  </a:cubicBezTo>
                  <a:cubicBezTo>
                    <a:pt x="0" y="148"/>
                    <a:pt x="10" y="154"/>
                    <a:pt x="17" y="155"/>
                  </a:cubicBezTo>
                  <a:cubicBezTo>
                    <a:pt x="23" y="155"/>
                    <a:pt x="42" y="163"/>
                    <a:pt x="47" y="166"/>
                  </a:cubicBezTo>
                  <a:cubicBezTo>
                    <a:pt x="51" y="169"/>
                    <a:pt x="58" y="167"/>
                    <a:pt x="63" y="162"/>
                  </a:cubicBezTo>
                  <a:lnTo>
                    <a:pt x="65" y="0"/>
                  </a:lnTo>
                  <a:cubicBezTo>
                    <a:pt x="64" y="8"/>
                    <a:pt x="58" y="36"/>
                    <a:pt x="51" y="4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113" name="Group 17"/>
          <p:cNvGrpSpPr/>
          <p:nvPr/>
        </p:nvGrpSpPr>
        <p:grpSpPr>
          <a:xfrm>
            <a:off x="554038" y="36513"/>
            <a:ext cx="7891462" cy="6821487"/>
            <a:chOff x="349" y="23"/>
            <a:chExt cx="4971" cy="4297"/>
          </a:xfrm>
        </p:grpSpPr>
        <p:sp>
          <p:nvSpPr>
            <p:cNvPr id="269" name="Rectangle 18"/>
            <p:cNvSpPr>
              <a:spLocks noChangeArrowheads="1"/>
            </p:cNvSpPr>
            <p:nvPr/>
          </p:nvSpPr>
          <p:spPr bwMode="auto">
            <a:xfrm>
              <a:off x="384" y="23"/>
              <a:ext cx="21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0" name="Freeform 19"/>
            <p:cNvSpPr>
              <a:spLocks noEditPoints="1"/>
            </p:cNvSpPr>
            <p:nvPr/>
          </p:nvSpPr>
          <p:spPr bwMode="auto">
            <a:xfrm>
              <a:off x="38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1" name="Freeform 20"/>
            <p:cNvSpPr>
              <a:spLocks noEditPoints="1"/>
            </p:cNvSpPr>
            <p:nvPr/>
          </p:nvSpPr>
          <p:spPr bwMode="auto">
            <a:xfrm>
              <a:off x="38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2" name="Freeform 21"/>
            <p:cNvSpPr>
              <a:spLocks noEditPoints="1"/>
            </p:cNvSpPr>
            <p:nvPr/>
          </p:nvSpPr>
          <p:spPr bwMode="auto">
            <a:xfrm>
              <a:off x="38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3" name="Freeform 22"/>
            <p:cNvSpPr>
              <a:spLocks noEditPoints="1"/>
            </p:cNvSpPr>
            <p:nvPr/>
          </p:nvSpPr>
          <p:spPr bwMode="auto">
            <a:xfrm>
              <a:off x="38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4" name="Freeform 23"/>
            <p:cNvSpPr>
              <a:spLocks noEditPoints="1"/>
            </p:cNvSpPr>
            <p:nvPr/>
          </p:nvSpPr>
          <p:spPr bwMode="auto">
            <a:xfrm>
              <a:off x="38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5" name="Freeform 24"/>
            <p:cNvSpPr>
              <a:spLocks noEditPoints="1"/>
            </p:cNvSpPr>
            <p:nvPr/>
          </p:nvSpPr>
          <p:spPr bwMode="auto">
            <a:xfrm>
              <a:off x="38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6" name="Freeform 25"/>
            <p:cNvSpPr>
              <a:spLocks noEditPoints="1"/>
            </p:cNvSpPr>
            <p:nvPr/>
          </p:nvSpPr>
          <p:spPr bwMode="auto">
            <a:xfrm>
              <a:off x="38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auto">
            <a:xfrm>
              <a:off x="38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8" name="Freeform 27"/>
            <p:cNvSpPr>
              <a:spLocks noEditPoints="1"/>
            </p:cNvSpPr>
            <p:nvPr/>
          </p:nvSpPr>
          <p:spPr bwMode="auto">
            <a:xfrm>
              <a:off x="38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9" name="Freeform 28"/>
            <p:cNvSpPr>
              <a:spLocks noEditPoints="1"/>
            </p:cNvSpPr>
            <p:nvPr/>
          </p:nvSpPr>
          <p:spPr bwMode="auto">
            <a:xfrm>
              <a:off x="38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0" name="Rectangle 29"/>
            <p:cNvSpPr>
              <a:spLocks noChangeArrowheads="1"/>
            </p:cNvSpPr>
            <p:nvPr/>
          </p:nvSpPr>
          <p:spPr bwMode="auto">
            <a:xfrm>
              <a:off x="384" y="4269"/>
              <a:ext cx="21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1" name="Rectangle 30"/>
            <p:cNvSpPr>
              <a:spLocks noChangeArrowheads="1"/>
            </p:cNvSpPr>
            <p:nvPr/>
          </p:nvSpPr>
          <p:spPr bwMode="auto">
            <a:xfrm>
              <a:off x="829" y="23"/>
              <a:ext cx="21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2" name="Freeform 31"/>
            <p:cNvSpPr>
              <a:spLocks noEditPoints="1"/>
            </p:cNvSpPr>
            <p:nvPr/>
          </p:nvSpPr>
          <p:spPr bwMode="auto">
            <a:xfrm>
              <a:off x="82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3" name="Freeform 32"/>
            <p:cNvSpPr>
              <a:spLocks noEditPoints="1"/>
            </p:cNvSpPr>
            <p:nvPr/>
          </p:nvSpPr>
          <p:spPr bwMode="auto">
            <a:xfrm>
              <a:off x="82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4" name="Freeform 33"/>
            <p:cNvSpPr>
              <a:spLocks noEditPoints="1"/>
            </p:cNvSpPr>
            <p:nvPr/>
          </p:nvSpPr>
          <p:spPr bwMode="auto">
            <a:xfrm>
              <a:off x="82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5" name="Freeform 34"/>
            <p:cNvSpPr>
              <a:spLocks noEditPoints="1"/>
            </p:cNvSpPr>
            <p:nvPr/>
          </p:nvSpPr>
          <p:spPr bwMode="auto">
            <a:xfrm>
              <a:off x="82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6" name="Freeform 35"/>
            <p:cNvSpPr>
              <a:spLocks noEditPoints="1"/>
            </p:cNvSpPr>
            <p:nvPr/>
          </p:nvSpPr>
          <p:spPr bwMode="auto">
            <a:xfrm>
              <a:off x="82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7" name="Freeform 36"/>
            <p:cNvSpPr>
              <a:spLocks noEditPoints="1"/>
            </p:cNvSpPr>
            <p:nvPr/>
          </p:nvSpPr>
          <p:spPr bwMode="auto">
            <a:xfrm>
              <a:off x="82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8" name="Freeform 37"/>
            <p:cNvSpPr>
              <a:spLocks noEditPoints="1"/>
            </p:cNvSpPr>
            <p:nvPr/>
          </p:nvSpPr>
          <p:spPr bwMode="auto">
            <a:xfrm>
              <a:off x="82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9" name="Freeform 38"/>
            <p:cNvSpPr>
              <a:spLocks noEditPoints="1"/>
            </p:cNvSpPr>
            <p:nvPr/>
          </p:nvSpPr>
          <p:spPr bwMode="auto">
            <a:xfrm>
              <a:off x="82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0" name="Freeform 39"/>
            <p:cNvSpPr>
              <a:spLocks noEditPoints="1"/>
            </p:cNvSpPr>
            <p:nvPr/>
          </p:nvSpPr>
          <p:spPr bwMode="auto">
            <a:xfrm>
              <a:off x="82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1" name="Freeform 40"/>
            <p:cNvSpPr>
              <a:spLocks noEditPoints="1"/>
            </p:cNvSpPr>
            <p:nvPr/>
          </p:nvSpPr>
          <p:spPr bwMode="auto">
            <a:xfrm>
              <a:off x="82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2" name="Rectangle 41"/>
            <p:cNvSpPr>
              <a:spLocks noChangeArrowheads="1"/>
            </p:cNvSpPr>
            <p:nvPr/>
          </p:nvSpPr>
          <p:spPr bwMode="auto">
            <a:xfrm>
              <a:off x="829" y="4269"/>
              <a:ext cx="21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" name="Rectangle 42"/>
            <p:cNvSpPr>
              <a:spLocks noChangeArrowheads="1"/>
            </p:cNvSpPr>
            <p:nvPr/>
          </p:nvSpPr>
          <p:spPr bwMode="auto">
            <a:xfrm>
              <a:off x="1279" y="23"/>
              <a:ext cx="21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4" name="Freeform 43"/>
            <p:cNvSpPr>
              <a:spLocks noEditPoints="1"/>
            </p:cNvSpPr>
            <p:nvPr/>
          </p:nvSpPr>
          <p:spPr bwMode="auto">
            <a:xfrm>
              <a:off x="127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5" name="Freeform 44"/>
            <p:cNvSpPr>
              <a:spLocks noEditPoints="1"/>
            </p:cNvSpPr>
            <p:nvPr/>
          </p:nvSpPr>
          <p:spPr bwMode="auto">
            <a:xfrm>
              <a:off x="127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6" name="Freeform 45"/>
            <p:cNvSpPr>
              <a:spLocks noEditPoints="1"/>
            </p:cNvSpPr>
            <p:nvPr/>
          </p:nvSpPr>
          <p:spPr bwMode="auto">
            <a:xfrm>
              <a:off x="127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7" name="Freeform 46"/>
            <p:cNvSpPr>
              <a:spLocks noEditPoints="1"/>
            </p:cNvSpPr>
            <p:nvPr/>
          </p:nvSpPr>
          <p:spPr bwMode="auto">
            <a:xfrm>
              <a:off x="127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8" name="Freeform 47"/>
            <p:cNvSpPr>
              <a:spLocks noEditPoints="1"/>
            </p:cNvSpPr>
            <p:nvPr/>
          </p:nvSpPr>
          <p:spPr bwMode="auto">
            <a:xfrm>
              <a:off x="127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9" name="Freeform 48"/>
            <p:cNvSpPr>
              <a:spLocks noEditPoints="1"/>
            </p:cNvSpPr>
            <p:nvPr/>
          </p:nvSpPr>
          <p:spPr bwMode="auto">
            <a:xfrm>
              <a:off x="127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0" name="Freeform 49"/>
            <p:cNvSpPr>
              <a:spLocks noEditPoints="1"/>
            </p:cNvSpPr>
            <p:nvPr/>
          </p:nvSpPr>
          <p:spPr bwMode="auto">
            <a:xfrm>
              <a:off x="127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1" name="Freeform 50"/>
            <p:cNvSpPr>
              <a:spLocks noEditPoints="1"/>
            </p:cNvSpPr>
            <p:nvPr/>
          </p:nvSpPr>
          <p:spPr bwMode="auto">
            <a:xfrm>
              <a:off x="127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2" name="Freeform 51"/>
            <p:cNvSpPr>
              <a:spLocks noEditPoints="1"/>
            </p:cNvSpPr>
            <p:nvPr/>
          </p:nvSpPr>
          <p:spPr bwMode="auto">
            <a:xfrm>
              <a:off x="127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3" name="Freeform 52"/>
            <p:cNvSpPr>
              <a:spLocks noEditPoints="1"/>
            </p:cNvSpPr>
            <p:nvPr/>
          </p:nvSpPr>
          <p:spPr bwMode="auto">
            <a:xfrm>
              <a:off x="127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4" name="Rectangle 53"/>
            <p:cNvSpPr>
              <a:spLocks noChangeArrowheads="1"/>
            </p:cNvSpPr>
            <p:nvPr/>
          </p:nvSpPr>
          <p:spPr bwMode="auto">
            <a:xfrm>
              <a:off x="1279" y="4269"/>
              <a:ext cx="21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5" name="Rectangle 54"/>
            <p:cNvSpPr>
              <a:spLocks noChangeArrowheads="1"/>
            </p:cNvSpPr>
            <p:nvPr/>
          </p:nvSpPr>
          <p:spPr bwMode="auto">
            <a:xfrm>
              <a:off x="1724" y="23"/>
              <a:ext cx="21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6" name="Freeform 55"/>
            <p:cNvSpPr>
              <a:spLocks noEditPoints="1"/>
            </p:cNvSpPr>
            <p:nvPr/>
          </p:nvSpPr>
          <p:spPr bwMode="auto">
            <a:xfrm>
              <a:off x="172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7" name="Freeform 56"/>
            <p:cNvSpPr>
              <a:spLocks noEditPoints="1"/>
            </p:cNvSpPr>
            <p:nvPr/>
          </p:nvSpPr>
          <p:spPr bwMode="auto">
            <a:xfrm>
              <a:off x="172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8" name="Freeform 57"/>
            <p:cNvSpPr>
              <a:spLocks noEditPoints="1"/>
            </p:cNvSpPr>
            <p:nvPr/>
          </p:nvSpPr>
          <p:spPr bwMode="auto">
            <a:xfrm>
              <a:off x="172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9" name="Freeform 58"/>
            <p:cNvSpPr>
              <a:spLocks noEditPoints="1"/>
            </p:cNvSpPr>
            <p:nvPr/>
          </p:nvSpPr>
          <p:spPr bwMode="auto">
            <a:xfrm>
              <a:off x="172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" name="Freeform 59"/>
            <p:cNvSpPr>
              <a:spLocks noEditPoints="1"/>
            </p:cNvSpPr>
            <p:nvPr/>
          </p:nvSpPr>
          <p:spPr bwMode="auto">
            <a:xfrm>
              <a:off x="172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1" name="Freeform 60"/>
            <p:cNvSpPr>
              <a:spLocks noEditPoints="1"/>
            </p:cNvSpPr>
            <p:nvPr/>
          </p:nvSpPr>
          <p:spPr bwMode="auto">
            <a:xfrm>
              <a:off x="172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2" name="Freeform 61"/>
            <p:cNvSpPr>
              <a:spLocks noEditPoints="1"/>
            </p:cNvSpPr>
            <p:nvPr/>
          </p:nvSpPr>
          <p:spPr bwMode="auto">
            <a:xfrm>
              <a:off x="172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3" name="Freeform 62"/>
            <p:cNvSpPr>
              <a:spLocks noEditPoints="1"/>
            </p:cNvSpPr>
            <p:nvPr/>
          </p:nvSpPr>
          <p:spPr bwMode="auto">
            <a:xfrm>
              <a:off x="172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auto">
            <a:xfrm>
              <a:off x="172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5" name="Freeform 64"/>
            <p:cNvSpPr>
              <a:spLocks noEditPoints="1"/>
            </p:cNvSpPr>
            <p:nvPr/>
          </p:nvSpPr>
          <p:spPr bwMode="auto">
            <a:xfrm>
              <a:off x="172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6" name="Rectangle 65"/>
            <p:cNvSpPr>
              <a:spLocks noChangeArrowheads="1"/>
            </p:cNvSpPr>
            <p:nvPr/>
          </p:nvSpPr>
          <p:spPr bwMode="auto">
            <a:xfrm>
              <a:off x="1724" y="4269"/>
              <a:ext cx="21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7" name="Rectangle 66"/>
            <p:cNvSpPr>
              <a:spLocks noChangeArrowheads="1"/>
            </p:cNvSpPr>
            <p:nvPr/>
          </p:nvSpPr>
          <p:spPr bwMode="auto">
            <a:xfrm>
              <a:off x="2169" y="23"/>
              <a:ext cx="21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8" name="Freeform 67"/>
            <p:cNvSpPr>
              <a:spLocks noEditPoints="1"/>
            </p:cNvSpPr>
            <p:nvPr/>
          </p:nvSpPr>
          <p:spPr bwMode="auto">
            <a:xfrm>
              <a:off x="216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9" name="Freeform 68"/>
            <p:cNvSpPr>
              <a:spLocks noEditPoints="1"/>
            </p:cNvSpPr>
            <p:nvPr/>
          </p:nvSpPr>
          <p:spPr bwMode="auto">
            <a:xfrm>
              <a:off x="216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0" name="Freeform 69"/>
            <p:cNvSpPr>
              <a:spLocks noEditPoints="1"/>
            </p:cNvSpPr>
            <p:nvPr/>
          </p:nvSpPr>
          <p:spPr bwMode="auto">
            <a:xfrm>
              <a:off x="216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1" name="Freeform 70"/>
            <p:cNvSpPr>
              <a:spLocks noEditPoints="1"/>
            </p:cNvSpPr>
            <p:nvPr/>
          </p:nvSpPr>
          <p:spPr bwMode="auto">
            <a:xfrm>
              <a:off x="216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2" name="Freeform 71"/>
            <p:cNvSpPr>
              <a:spLocks noEditPoints="1"/>
            </p:cNvSpPr>
            <p:nvPr/>
          </p:nvSpPr>
          <p:spPr bwMode="auto">
            <a:xfrm>
              <a:off x="216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3" name="Freeform 72"/>
            <p:cNvSpPr>
              <a:spLocks noEditPoints="1"/>
            </p:cNvSpPr>
            <p:nvPr/>
          </p:nvSpPr>
          <p:spPr bwMode="auto">
            <a:xfrm>
              <a:off x="216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4" name="Freeform 73"/>
            <p:cNvSpPr>
              <a:spLocks noEditPoints="1"/>
            </p:cNvSpPr>
            <p:nvPr/>
          </p:nvSpPr>
          <p:spPr bwMode="auto">
            <a:xfrm>
              <a:off x="216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5" name="Freeform 74"/>
            <p:cNvSpPr>
              <a:spLocks noEditPoints="1"/>
            </p:cNvSpPr>
            <p:nvPr/>
          </p:nvSpPr>
          <p:spPr bwMode="auto">
            <a:xfrm>
              <a:off x="216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6" name="Freeform 75"/>
            <p:cNvSpPr>
              <a:spLocks noEditPoints="1"/>
            </p:cNvSpPr>
            <p:nvPr/>
          </p:nvSpPr>
          <p:spPr bwMode="auto">
            <a:xfrm>
              <a:off x="216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7" name="Freeform 76"/>
            <p:cNvSpPr>
              <a:spLocks noEditPoints="1"/>
            </p:cNvSpPr>
            <p:nvPr/>
          </p:nvSpPr>
          <p:spPr bwMode="auto">
            <a:xfrm>
              <a:off x="216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8" name="Rectangle 77"/>
            <p:cNvSpPr>
              <a:spLocks noChangeArrowheads="1"/>
            </p:cNvSpPr>
            <p:nvPr/>
          </p:nvSpPr>
          <p:spPr bwMode="auto">
            <a:xfrm>
              <a:off x="2169" y="4269"/>
              <a:ext cx="21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9" name="Rectangle 78"/>
            <p:cNvSpPr>
              <a:spLocks noChangeArrowheads="1"/>
            </p:cNvSpPr>
            <p:nvPr/>
          </p:nvSpPr>
          <p:spPr bwMode="auto">
            <a:xfrm>
              <a:off x="2620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0" name="Freeform 79"/>
            <p:cNvSpPr>
              <a:spLocks noEditPoints="1"/>
            </p:cNvSpPr>
            <p:nvPr/>
          </p:nvSpPr>
          <p:spPr bwMode="auto">
            <a:xfrm>
              <a:off x="262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1" name="Freeform 80"/>
            <p:cNvSpPr>
              <a:spLocks noEditPoints="1"/>
            </p:cNvSpPr>
            <p:nvPr/>
          </p:nvSpPr>
          <p:spPr bwMode="auto">
            <a:xfrm>
              <a:off x="262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2" name="Freeform 81"/>
            <p:cNvSpPr>
              <a:spLocks noEditPoints="1"/>
            </p:cNvSpPr>
            <p:nvPr/>
          </p:nvSpPr>
          <p:spPr bwMode="auto">
            <a:xfrm>
              <a:off x="262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3" name="Freeform 82"/>
            <p:cNvSpPr>
              <a:spLocks noEditPoints="1"/>
            </p:cNvSpPr>
            <p:nvPr/>
          </p:nvSpPr>
          <p:spPr bwMode="auto">
            <a:xfrm>
              <a:off x="262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4" name="Freeform 83"/>
            <p:cNvSpPr>
              <a:spLocks noEditPoints="1"/>
            </p:cNvSpPr>
            <p:nvPr/>
          </p:nvSpPr>
          <p:spPr bwMode="auto">
            <a:xfrm>
              <a:off x="262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5" name="Freeform 84"/>
            <p:cNvSpPr>
              <a:spLocks noEditPoints="1"/>
            </p:cNvSpPr>
            <p:nvPr/>
          </p:nvSpPr>
          <p:spPr bwMode="auto">
            <a:xfrm>
              <a:off x="262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6" name="Freeform 85"/>
            <p:cNvSpPr>
              <a:spLocks noEditPoints="1"/>
            </p:cNvSpPr>
            <p:nvPr/>
          </p:nvSpPr>
          <p:spPr bwMode="auto">
            <a:xfrm>
              <a:off x="262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7" name="Freeform 86"/>
            <p:cNvSpPr>
              <a:spLocks noEditPoints="1"/>
            </p:cNvSpPr>
            <p:nvPr/>
          </p:nvSpPr>
          <p:spPr bwMode="auto">
            <a:xfrm>
              <a:off x="262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8" name="Freeform 87"/>
            <p:cNvSpPr>
              <a:spLocks noEditPoints="1"/>
            </p:cNvSpPr>
            <p:nvPr/>
          </p:nvSpPr>
          <p:spPr bwMode="auto">
            <a:xfrm>
              <a:off x="262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9" name="Freeform 88"/>
            <p:cNvSpPr>
              <a:spLocks noEditPoints="1"/>
            </p:cNvSpPr>
            <p:nvPr/>
          </p:nvSpPr>
          <p:spPr bwMode="auto">
            <a:xfrm>
              <a:off x="262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0" name="Rectangle 89"/>
            <p:cNvSpPr>
              <a:spLocks noChangeArrowheads="1"/>
            </p:cNvSpPr>
            <p:nvPr/>
          </p:nvSpPr>
          <p:spPr bwMode="auto">
            <a:xfrm>
              <a:off x="2620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1" name="Rectangle 90"/>
            <p:cNvSpPr>
              <a:spLocks noChangeArrowheads="1"/>
            </p:cNvSpPr>
            <p:nvPr/>
          </p:nvSpPr>
          <p:spPr bwMode="auto">
            <a:xfrm>
              <a:off x="3065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2" name="Freeform 91"/>
            <p:cNvSpPr>
              <a:spLocks noEditPoints="1"/>
            </p:cNvSpPr>
            <p:nvPr/>
          </p:nvSpPr>
          <p:spPr bwMode="auto">
            <a:xfrm>
              <a:off x="306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3" name="Freeform 92"/>
            <p:cNvSpPr>
              <a:spLocks noEditPoints="1"/>
            </p:cNvSpPr>
            <p:nvPr/>
          </p:nvSpPr>
          <p:spPr bwMode="auto">
            <a:xfrm>
              <a:off x="306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4" name="Freeform 93"/>
            <p:cNvSpPr>
              <a:spLocks noEditPoints="1"/>
            </p:cNvSpPr>
            <p:nvPr/>
          </p:nvSpPr>
          <p:spPr bwMode="auto">
            <a:xfrm>
              <a:off x="306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5" name="Freeform 94"/>
            <p:cNvSpPr>
              <a:spLocks noEditPoints="1"/>
            </p:cNvSpPr>
            <p:nvPr/>
          </p:nvSpPr>
          <p:spPr bwMode="auto">
            <a:xfrm>
              <a:off x="306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6" name="Freeform 95"/>
            <p:cNvSpPr>
              <a:spLocks noEditPoints="1"/>
            </p:cNvSpPr>
            <p:nvPr/>
          </p:nvSpPr>
          <p:spPr bwMode="auto">
            <a:xfrm>
              <a:off x="306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7" name="Freeform 96"/>
            <p:cNvSpPr>
              <a:spLocks noEditPoints="1"/>
            </p:cNvSpPr>
            <p:nvPr/>
          </p:nvSpPr>
          <p:spPr bwMode="auto">
            <a:xfrm>
              <a:off x="306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8" name="Freeform 97"/>
            <p:cNvSpPr>
              <a:spLocks noEditPoints="1"/>
            </p:cNvSpPr>
            <p:nvPr/>
          </p:nvSpPr>
          <p:spPr bwMode="auto">
            <a:xfrm>
              <a:off x="306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9" name="Freeform 98"/>
            <p:cNvSpPr>
              <a:spLocks noEditPoints="1"/>
            </p:cNvSpPr>
            <p:nvPr/>
          </p:nvSpPr>
          <p:spPr bwMode="auto">
            <a:xfrm>
              <a:off x="306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0" name="Freeform 99"/>
            <p:cNvSpPr>
              <a:spLocks noEditPoints="1"/>
            </p:cNvSpPr>
            <p:nvPr/>
          </p:nvSpPr>
          <p:spPr bwMode="auto">
            <a:xfrm>
              <a:off x="306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1" name="Freeform 100"/>
            <p:cNvSpPr>
              <a:spLocks noEditPoints="1"/>
            </p:cNvSpPr>
            <p:nvPr/>
          </p:nvSpPr>
          <p:spPr bwMode="auto">
            <a:xfrm>
              <a:off x="306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2" name="Rectangle 101"/>
            <p:cNvSpPr>
              <a:spLocks noChangeArrowheads="1"/>
            </p:cNvSpPr>
            <p:nvPr/>
          </p:nvSpPr>
          <p:spPr bwMode="auto">
            <a:xfrm>
              <a:off x="3065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3" name="Rectangle 102"/>
            <p:cNvSpPr>
              <a:spLocks noChangeArrowheads="1"/>
            </p:cNvSpPr>
            <p:nvPr/>
          </p:nvSpPr>
          <p:spPr bwMode="auto">
            <a:xfrm>
              <a:off x="3510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4" name="Freeform 103"/>
            <p:cNvSpPr>
              <a:spLocks noEditPoints="1"/>
            </p:cNvSpPr>
            <p:nvPr/>
          </p:nvSpPr>
          <p:spPr bwMode="auto">
            <a:xfrm>
              <a:off x="351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5" name="Freeform 104"/>
            <p:cNvSpPr>
              <a:spLocks noEditPoints="1"/>
            </p:cNvSpPr>
            <p:nvPr/>
          </p:nvSpPr>
          <p:spPr bwMode="auto">
            <a:xfrm>
              <a:off x="351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6" name="Freeform 105"/>
            <p:cNvSpPr>
              <a:spLocks noEditPoints="1"/>
            </p:cNvSpPr>
            <p:nvPr/>
          </p:nvSpPr>
          <p:spPr bwMode="auto">
            <a:xfrm>
              <a:off x="351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7" name="Freeform 106"/>
            <p:cNvSpPr>
              <a:spLocks noEditPoints="1"/>
            </p:cNvSpPr>
            <p:nvPr/>
          </p:nvSpPr>
          <p:spPr bwMode="auto">
            <a:xfrm>
              <a:off x="351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8" name="Freeform 107"/>
            <p:cNvSpPr>
              <a:spLocks noEditPoints="1"/>
            </p:cNvSpPr>
            <p:nvPr/>
          </p:nvSpPr>
          <p:spPr bwMode="auto">
            <a:xfrm>
              <a:off x="351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9" name="Freeform 108"/>
            <p:cNvSpPr>
              <a:spLocks noEditPoints="1"/>
            </p:cNvSpPr>
            <p:nvPr/>
          </p:nvSpPr>
          <p:spPr bwMode="auto">
            <a:xfrm>
              <a:off x="351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0" name="Freeform 109"/>
            <p:cNvSpPr>
              <a:spLocks noEditPoints="1"/>
            </p:cNvSpPr>
            <p:nvPr/>
          </p:nvSpPr>
          <p:spPr bwMode="auto">
            <a:xfrm>
              <a:off x="351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1" name="Freeform 110"/>
            <p:cNvSpPr>
              <a:spLocks noEditPoints="1"/>
            </p:cNvSpPr>
            <p:nvPr/>
          </p:nvSpPr>
          <p:spPr bwMode="auto">
            <a:xfrm>
              <a:off x="351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2" name="Freeform 111"/>
            <p:cNvSpPr>
              <a:spLocks noEditPoints="1"/>
            </p:cNvSpPr>
            <p:nvPr/>
          </p:nvSpPr>
          <p:spPr bwMode="auto">
            <a:xfrm>
              <a:off x="351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3" name="Freeform 112"/>
            <p:cNvSpPr>
              <a:spLocks noEditPoints="1"/>
            </p:cNvSpPr>
            <p:nvPr/>
          </p:nvSpPr>
          <p:spPr bwMode="auto">
            <a:xfrm>
              <a:off x="351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4" name="Rectangle 113"/>
            <p:cNvSpPr>
              <a:spLocks noChangeArrowheads="1"/>
            </p:cNvSpPr>
            <p:nvPr/>
          </p:nvSpPr>
          <p:spPr bwMode="auto">
            <a:xfrm>
              <a:off x="3510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5" name="Rectangle 114"/>
            <p:cNvSpPr>
              <a:spLocks noChangeArrowheads="1"/>
            </p:cNvSpPr>
            <p:nvPr/>
          </p:nvSpPr>
          <p:spPr bwMode="auto">
            <a:xfrm>
              <a:off x="3960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6" name="Freeform 115"/>
            <p:cNvSpPr>
              <a:spLocks noEditPoints="1"/>
            </p:cNvSpPr>
            <p:nvPr/>
          </p:nvSpPr>
          <p:spPr bwMode="auto">
            <a:xfrm>
              <a:off x="396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7" name="Freeform 116"/>
            <p:cNvSpPr>
              <a:spLocks noEditPoints="1"/>
            </p:cNvSpPr>
            <p:nvPr/>
          </p:nvSpPr>
          <p:spPr bwMode="auto">
            <a:xfrm>
              <a:off x="396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8" name="Freeform 117"/>
            <p:cNvSpPr>
              <a:spLocks noEditPoints="1"/>
            </p:cNvSpPr>
            <p:nvPr/>
          </p:nvSpPr>
          <p:spPr bwMode="auto">
            <a:xfrm>
              <a:off x="396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9" name="Freeform 118"/>
            <p:cNvSpPr>
              <a:spLocks noEditPoints="1"/>
            </p:cNvSpPr>
            <p:nvPr/>
          </p:nvSpPr>
          <p:spPr bwMode="auto">
            <a:xfrm>
              <a:off x="396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0" name="Freeform 119"/>
            <p:cNvSpPr>
              <a:spLocks noEditPoints="1"/>
            </p:cNvSpPr>
            <p:nvPr/>
          </p:nvSpPr>
          <p:spPr bwMode="auto">
            <a:xfrm>
              <a:off x="396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1" name="Freeform 120"/>
            <p:cNvSpPr>
              <a:spLocks noEditPoints="1"/>
            </p:cNvSpPr>
            <p:nvPr/>
          </p:nvSpPr>
          <p:spPr bwMode="auto">
            <a:xfrm>
              <a:off x="396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2" name="Freeform 121"/>
            <p:cNvSpPr>
              <a:spLocks noEditPoints="1"/>
            </p:cNvSpPr>
            <p:nvPr/>
          </p:nvSpPr>
          <p:spPr bwMode="auto">
            <a:xfrm>
              <a:off x="396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3" name="Freeform 122"/>
            <p:cNvSpPr>
              <a:spLocks noEditPoints="1"/>
            </p:cNvSpPr>
            <p:nvPr/>
          </p:nvSpPr>
          <p:spPr bwMode="auto">
            <a:xfrm>
              <a:off x="396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4" name="Freeform 123"/>
            <p:cNvSpPr>
              <a:spLocks noEditPoints="1"/>
            </p:cNvSpPr>
            <p:nvPr/>
          </p:nvSpPr>
          <p:spPr bwMode="auto">
            <a:xfrm>
              <a:off x="396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5" name="Freeform 124"/>
            <p:cNvSpPr>
              <a:spLocks noEditPoints="1"/>
            </p:cNvSpPr>
            <p:nvPr/>
          </p:nvSpPr>
          <p:spPr bwMode="auto">
            <a:xfrm>
              <a:off x="396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6" name="Rectangle 125"/>
            <p:cNvSpPr>
              <a:spLocks noChangeArrowheads="1"/>
            </p:cNvSpPr>
            <p:nvPr/>
          </p:nvSpPr>
          <p:spPr bwMode="auto">
            <a:xfrm>
              <a:off x="3960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7" name="Rectangle 126"/>
            <p:cNvSpPr>
              <a:spLocks noChangeArrowheads="1"/>
            </p:cNvSpPr>
            <p:nvPr/>
          </p:nvSpPr>
          <p:spPr bwMode="auto">
            <a:xfrm>
              <a:off x="4405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8" name="Freeform 127"/>
            <p:cNvSpPr>
              <a:spLocks noEditPoints="1"/>
            </p:cNvSpPr>
            <p:nvPr/>
          </p:nvSpPr>
          <p:spPr bwMode="auto">
            <a:xfrm>
              <a:off x="440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9" name="Freeform 128"/>
            <p:cNvSpPr>
              <a:spLocks noEditPoints="1"/>
            </p:cNvSpPr>
            <p:nvPr/>
          </p:nvSpPr>
          <p:spPr bwMode="auto">
            <a:xfrm>
              <a:off x="440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0" name="Freeform 129"/>
            <p:cNvSpPr>
              <a:spLocks noEditPoints="1"/>
            </p:cNvSpPr>
            <p:nvPr/>
          </p:nvSpPr>
          <p:spPr bwMode="auto">
            <a:xfrm>
              <a:off x="440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1" name="Freeform 130"/>
            <p:cNvSpPr>
              <a:spLocks noEditPoints="1"/>
            </p:cNvSpPr>
            <p:nvPr/>
          </p:nvSpPr>
          <p:spPr bwMode="auto">
            <a:xfrm>
              <a:off x="440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2" name="Freeform 131"/>
            <p:cNvSpPr>
              <a:spLocks noEditPoints="1"/>
            </p:cNvSpPr>
            <p:nvPr/>
          </p:nvSpPr>
          <p:spPr bwMode="auto">
            <a:xfrm>
              <a:off x="440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3" name="Freeform 132"/>
            <p:cNvSpPr>
              <a:spLocks noEditPoints="1"/>
            </p:cNvSpPr>
            <p:nvPr/>
          </p:nvSpPr>
          <p:spPr bwMode="auto">
            <a:xfrm>
              <a:off x="440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4" name="Freeform 133"/>
            <p:cNvSpPr>
              <a:spLocks noEditPoints="1"/>
            </p:cNvSpPr>
            <p:nvPr/>
          </p:nvSpPr>
          <p:spPr bwMode="auto">
            <a:xfrm>
              <a:off x="440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5" name="Freeform 134"/>
            <p:cNvSpPr>
              <a:spLocks noEditPoints="1"/>
            </p:cNvSpPr>
            <p:nvPr/>
          </p:nvSpPr>
          <p:spPr bwMode="auto">
            <a:xfrm>
              <a:off x="440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6" name="Freeform 135"/>
            <p:cNvSpPr>
              <a:spLocks noEditPoints="1"/>
            </p:cNvSpPr>
            <p:nvPr/>
          </p:nvSpPr>
          <p:spPr bwMode="auto">
            <a:xfrm>
              <a:off x="440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7" name="Freeform 136"/>
            <p:cNvSpPr>
              <a:spLocks noEditPoints="1"/>
            </p:cNvSpPr>
            <p:nvPr/>
          </p:nvSpPr>
          <p:spPr bwMode="auto">
            <a:xfrm>
              <a:off x="440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8" name="Rectangle 137"/>
            <p:cNvSpPr>
              <a:spLocks noChangeArrowheads="1"/>
            </p:cNvSpPr>
            <p:nvPr/>
          </p:nvSpPr>
          <p:spPr bwMode="auto">
            <a:xfrm>
              <a:off x="4405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9" name="Rectangle 138"/>
            <p:cNvSpPr>
              <a:spLocks noChangeArrowheads="1"/>
            </p:cNvSpPr>
            <p:nvPr/>
          </p:nvSpPr>
          <p:spPr bwMode="auto">
            <a:xfrm>
              <a:off x="4850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0" name="Freeform 139"/>
            <p:cNvSpPr>
              <a:spLocks noEditPoints="1"/>
            </p:cNvSpPr>
            <p:nvPr/>
          </p:nvSpPr>
          <p:spPr bwMode="auto">
            <a:xfrm>
              <a:off x="485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1" name="Freeform 140"/>
            <p:cNvSpPr>
              <a:spLocks noEditPoints="1"/>
            </p:cNvSpPr>
            <p:nvPr/>
          </p:nvSpPr>
          <p:spPr bwMode="auto">
            <a:xfrm>
              <a:off x="485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2" name="Freeform 141"/>
            <p:cNvSpPr>
              <a:spLocks noEditPoints="1"/>
            </p:cNvSpPr>
            <p:nvPr/>
          </p:nvSpPr>
          <p:spPr bwMode="auto">
            <a:xfrm>
              <a:off x="485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3" name="Freeform 142"/>
            <p:cNvSpPr>
              <a:spLocks noEditPoints="1"/>
            </p:cNvSpPr>
            <p:nvPr/>
          </p:nvSpPr>
          <p:spPr bwMode="auto">
            <a:xfrm>
              <a:off x="485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4" name="Freeform 143"/>
            <p:cNvSpPr>
              <a:spLocks noEditPoints="1"/>
            </p:cNvSpPr>
            <p:nvPr/>
          </p:nvSpPr>
          <p:spPr bwMode="auto">
            <a:xfrm>
              <a:off x="485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5" name="Freeform 144"/>
            <p:cNvSpPr>
              <a:spLocks noEditPoints="1"/>
            </p:cNvSpPr>
            <p:nvPr/>
          </p:nvSpPr>
          <p:spPr bwMode="auto">
            <a:xfrm>
              <a:off x="485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6" name="Freeform 145"/>
            <p:cNvSpPr>
              <a:spLocks noEditPoints="1"/>
            </p:cNvSpPr>
            <p:nvPr/>
          </p:nvSpPr>
          <p:spPr bwMode="auto">
            <a:xfrm>
              <a:off x="485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7" name="Freeform 146"/>
            <p:cNvSpPr>
              <a:spLocks noEditPoints="1"/>
            </p:cNvSpPr>
            <p:nvPr/>
          </p:nvSpPr>
          <p:spPr bwMode="auto">
            <a:xfrm>
              <a:off x="485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8" name="Freeform 147"/>
            <p:cNvSpPr>
              <a:spLocks noEditPoints="1"/>
            </p:cNvSpPr>
            <p:nvPr/>
          </p:nvSpPr>
          <p:spPr bwMode="auto">
            <a:xfrm>
              <a:off x="485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9" name="Freeform 148"/>
            <p:cNvSpPr>
              <a:spLocks noEditPoints="1"/>
            </p:cNvSpPr>
            <p:nvPr/>
          </p:nvSpPr>
          <p:spPr bwMode="auto">
            <a:xfrm>
              <a:off x="485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0" name="Rectangle 149"/>
            <p:cNvSpPr>
              <a:spLocks noChangeArrowheads="1"/>
            </p:cNvSpPr>
            <p:nvPr/>
          </p:nvSpPr>
          <p:spPr bwMode="auto">
            <a:xfrm>
              <a:off x="4850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1" name="Rectangle 150"/>
            <p:cNvSpPr>
              <a:spLocks noChangeArrowheads="1"/>
            </p:cNvSpPr>
            <p:nvPr/>
          </p:nvSpPr>
          <p:spPr bwMode="auto">
            <a:xfrm>
              <a:off x="5300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2" name="Freeform 151"/>
            <p:cNvSpPr>
              <a:spLocks noEditPoints="1"/>
            </p:cNvSpPr>
            <p:nvPr/>
          </p:nvSpPr>
          <p:spPr bwMode="auto">
            <a:xfrm>
              <a:off x="530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3" name="Freeform 152"/>
            <p:cNvSpPr>
              <a:spLocks noEditPoints="1"/>
            </p:cNvSpPr>
            <p:nvPr/>
          </p:nvSpPr>
          <p:spPr bwMode="auto">
            <a:xfrm>
              <a:off x="530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4" name="Freeform 153"/>
            <p:cNvSpPr>
              <a:spLocks noEditPoints="1"/>
            </p:cNvSpPr>
            <p:nvPr/>
          </p:nvSpPr>
          <p:spPr bwMode="auto">
            <a:xfrm>
              <a:off x="530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5" name="Freeform 154"/>
            <p:cNvSpPr>
              <a:spLocks noEditPoints="1"/>
            </p:cNvSpPr>
            <p:nvPr/>
          </p:nvSpPr>
          <p:spPr bwMode="auto">
            <a:xfrm>
              <a:off x="530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6" name="Freeform 155"/>
            <p:cNvSpPr>
              <a:spLocks noEditPoints="1"/>
            </p:cNvSpPr>
            <p:nvPr/>
          </p:nvSpPr>
          <p:spPr bwMode="auto">
            <a:xfrm>
              <a:off x="530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7" name="Freeform 156"/>
            <p:cNvSpPr>
              <a:spLocks noEditPoints="1"/>
            </p:cNvSpPr>
            <p:nvPr/>
          </p:nvSpPr>
          <p:spPr bwMode="auto">
            <a:xfrm>
              <a:off x="530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8" name="Freeform 157"/>
            <p:cNvSpPr>
              <a:spLocks noEditPoints="1"/>
            </p:cNvSpPr>
            <p:nvPr/>
          </p:nvSpPr>
          <p:spPr bwMode="auto">
            <a:xfrm>
              <a:off x="530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9" name="Freeform 158"/>
            <p:cNvSpPr>
              <a:spLocks noEditPoints="1"/>
            </p:cNvSpPr>
            <p:nvPr/>
          </p:nvSpPr>
          <p:spPr bwMode="auto">
            <a:xfrm>
              <a:off x="530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0" name="Freeform 159"/>
            <p:cNvSpPr>
              <a:spLocks noEditPoints="1"/>
            </p:cNvSpPr>
            <p:nvPr/>
          </p:nvSpPr>
          <p:spPr bwMode="auto">
            <a:xfrm>
              <a:off x="530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" name="Freeform 160"/>
            <p:cNvSpPr>
              <a:spLocks noEditPoints="1"/>
            </p:cNvSpPr>
            <p:nvPr/>
          </p:nvSpPr>
          <p:spPr bwMode="auto">
            <a:xfrm>
              <a:off x="530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" name="Rectangle 161"/>
            <p:cNvSpPr>
              <a:spLocks noChangeArrowheads="1"/>
            </p:cNvSpPr>
            <p:nvPr/>
          </p:nvSpPr>
          <p:spPr bwMode="auto">
            <a:xfrm>
              <a:off x="5300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" name="Freeform 162"/>
            <p:cNvSpPr/>
            <p:nvPr/>
          </p:nvSpPr>
          <p:spPr bwMode="auto">
            <a:xfrm>
              <a:off x="349" y="3304"/>
              <a:ext cx="20" cy="1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cubicBezTo>
                    <a:pt x="1" y="2"/>
                    <a:pt x="4" y="0"/>
                    <a:pt x="0" y="1"/>
                  </a:cubicBez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259" name="Group 168"/>
          <p:cNvGrpSpPr/>
          <p:nvPr/>
        </p:nvGrpSpPr>
        <p:grpSpPr>
          <a:xfrm>
            <a:off x="152400" y="4724400"/>
            <a:ext cx="1685925" cy="1557338"/>
            <a:chOff x="96" y="2784"/>
            <a:chExt cx="1062" cy="981"/>
          </a:xfrm>
        </p:grpSpPr>
        <p:sp>
          <p:nvSpPr>
            <p:cNvPr id="415" name="Freeform 169"/>
            <p:cNvSpPr/>
            <p:nvPr/>
          </p:nvSpPr>
          <p:spPr bwMode="auto">
            <a:xfrm>
              <a:off x="121" y="2784"/>
              <a:ext cx="207" cy="81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6" name="Freeform 170"/>
            <p:cNvSpPr>
              <a:spLocks noEditPoints="1"/>
            </p:cNvSpPr>
            <p:nvPr/>
          </p:nvSpPr>
          <p:spPr bwMode="auto">
            <a:xfrm>
              <a:off x="96" y="2789"/>
              <a:ext cx="1062" cy="976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7" name="Freeform 171"/>
            <p:cNvSpPr/>
            <p:nvPr/>
          </p:nvSpPr>
          <p:spPr bwMode="auto">
            <a:xfrm>
              <a:off x="348" y="3254"/>
              <a:ext cx="86" cy="102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8" name="Freeform 172"/>
            <p:cNvSpPr/>
            <p:nvPr/>
          </p:nvSpPr>
          <p:spPr bwMode="auto">
            <a:xfrm>
              <a:off x="267" y="3295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9" name="Freeform 173"/>
            <p:cNvSpPr/>
            <p:nvPr/>
          </p:nvSpPr>
          <p:spPr bwMode="auto">
            <a:xfrm>
              <a:off x="222" y="3022"/>
              <a:ext cx="243" cy="116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0" name="Freeform 174"/>
            <p:cNvSpPr/>
            <p:nvPr/>
          </p:nvSpPr>
          <p:spPr bwMode="auto">
            <a:xfrm>
              <a:off x="500" y="3345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1" name="Freeform 175"/>
            <p:cNvSpPr/>
            <p:nvPr/>
          </p:nvSpPr>
          <p:spPr bwMode="auto">
            <a:xfrm>
              <a:off x="905" y="3158"/>
              <a:ext cx="177" cy="3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2" name="Freeform 176"/>
            <p:cNvSpPr/>
            <p:nvPr/>
          </p:nvSpPr>
          <p:spPr bwMode="auto">
            <a:xfrm>
              <a:off x="965" y="3153"/>
              <a:ext cx="137" cy="81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3" name="Freeform 177"/>
            <p:cNvSpPr/>
            <p:nvPr/>
          </p:nvSpPr>
          <p:spPr bwMode="auto">
            <a:xfrm>
              <a:off x="960" y="3204"/>
              <a:ext cx="177" cy="86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4" name="Freeform 178"/>
            <p:cNvSpPr/>
            <p:nvPr/>
          </p:nvSpPr>
          <p:spPr bwMode="auto">
            <a:xfrm>
              <a:off x="844" y="3285"/>
              <a:ext cx="248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5" name="Freeform 179"/>
            <p:cNvSpPr/>
            <p:nvPr/>
          </p:nvSpPr>
          <p:spPr bwMode="auto">
            <a:xfrm>
              <a:off x="869" y="3340"/>
              <a:ext cx="203" cy="56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6" name="Freeform 180"/>
            <p:cNvSpPr/>
            <p:nvPr/>
          </p:nvSpPr>
          <p:spPr bwMode="auto">
            <a:xfrm>
              <a:off x="859" y="3386"/>
              <a:ext cx="207" cy="172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7" name="Freeform 181"/>
            <p:cNvSpPr/>
            <p:nvPr/>
          </p:nvSpPr>
          <p:spPr bwMode="auto">
            <a:xfrm>
              <a:off x="996" y="3305"/>
              <a:ext cx="126" cy="318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17923" name="Rectangle 163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17927" name="Rectangle 167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28" name="Rectangle 16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8400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9" name="Rectangle 16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" name="Rectangle 16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4000500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4000500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4013" y="228600"/>
            <a:ext cx="2135187" cy="587057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98450" y="228600"/>
            <a:ext cx="6253163" cy="587057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Group 2"/>
          <p:cNvGrpSpPr/>
          <p:nvPr/>
        </p:nvGrpSpPr>
        <p:grpSpPr>
          <a:xfrm>
            <a:off x="566738" y="0"/>
            <a:ext cx="7891462" cy="6821488"/>
            <a:chOff x="349" y="23"/>
            <a:chExt cx="4971" cy="4297"/>
          </a:xfrm>
        </p:grpSpPr>
        <p:sp>
          <p:nvSpPr>
            <p:cNvPr id="116739" name="Rectangle 3"/>
            <p:cNvSpPr>
              <a:spLocks noChangeArrowheads="1"/>
            </p:cNvSpPr>
            <p:nvPr/>
          </p:nvSpPr>
          <p:spPr bwMode="auto">
            <a:xfrm>
              <a:off x="384" y="23"/>
              <a:ext cx="21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40" name="Freeform 4"/>
            <p:cNvSpPr>
              <a:spLocks noEditPoints="1"/>
            </p:cNvSpPr>
            <p:nvPr/>
          </p:nvSpPr>
          <p:spPr bwMode="auto">
            <a:xfrm>
              <a:off x="38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41" name="Freeform 5"/>
            <p:cNvSpPr>
              <a:spLocks noEditPoints="1"/>
            </p:cNvSpPr>
            <p:nvPr/>
          </p:nvSpPr>
          <p:spPr bwMode="auto">
            <a:xfrm>
              <a:off x="38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42" name="Freeform 6"/>
            <p:cNvSpPr>
              <a:spLocks noEditPoints="1"/>
            </p:cNvSpPr>
            <p:nvPr/>
          </p:nvSpPr>
          <p:spPr bwMode="auto">
            <a:xfrm>
              <a:off x="38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43" name="Freeform 7"/>
            <p:cNvSpPr>
              <a:spLocks noEditPoints="1"/>
            </p:cNvSpPr>
            <p:nvPr/>
          </p:nvSpPr>
          <p:spPr bwMode="auto">
            <a:xfrm>
              <a:off x="38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44" name="Freeform 8"/>
            <p:cNvSpPr>
              <a:spLocks noEditPoints="1"/>
            </p:cNvSpPr>
            <p:nvPr/>
          </p:nvSpPr>
          <p:spPr bwMode="auto">
            <a:xfrm>
              <a:off x="38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45" name="Freeform 9"/>
            <p:cNvSpPr>
              <a:spLocks noEditPoints="1"/>
            </p:cNvSpPr>
            <p:nvPr/>
          </p:nvSpPr>
          <p:spPr bwMode="auto">
            <a:xfrm>
              <a:off x="38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46" name="Freeform 10"/>
            <p:cNvSpPr>
              <a:spLocks noEditPoints="1"/>
            </p:cNvSpPr>
            <p:nvPr/>
          </p:nvSpPr>
          <p:spPr bwMode="auto">
            <a:xfrm>
              <a:off x="38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47" name="Freeform 11"/>
            <p:cNvSpPr>
              <a:spLocks noEditPoints="1"/>
            </p:cNvSpPr>
            <p:nvPr/>
          </p:nvSpPr>
          <p:spPr bwMode="auto">
            <a:xfrm>
              <a:off x="38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48" name="Freeform 12"/>
            <p:cNvSpPr>
              <a:spLocks noEditPoints="1"/>
            </p:cNvSpPr>
            <p:nvPr/>
          </p:nvSpPr>
          <p:spPr bwMode="auto">
            <a:xfrm>
              <a:off x="38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49" name="Freeform 13"/>
            <p:cNvSpPr>
              <a:spLocks noEditPoints="1"/>
            </p:cNvSpPr>
            <p:nvPr/>
          </p:nvSpPr>
          <p:spPr bwMode="auto">
            <a:xfrm>
              <a:off x="38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50" name="Rectangle 14"/>
            <p:cNvSpPr>
              <a:spLocks noChangeArrowheads="1"/>
            </p:cNvSpPr>
            <p:nvPr/>
          </p:nvSpPr>
          <p:spPr bwMode="auto">
            <a:xfrm>
              <a:off x="384" y="4269"/>
              <a:ext cx="21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51" name="Rectangle 15"/>
            <p:cNvSpPr>
              <a:spLocks noChangeArrowheads="1"/>
            </p:cNvSpPr>
            <p:nvPr/>
          </p:nvSpPr>
          <p:spPr bwMode="auto">
            <a:xfrm>
              <a:off x="829" y="23"/>
              <a:ext cx="21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52" name="Freeform 16"/>
            <p:cNvSpPr>
              <a:spLocks noEditPoints="1"/>
            </p:cNvSpPr>
            <p:nvPr/>
          </p:nvSpPr>
          <p:spPr bwMode="auto">
            <a:xfrm>
              <a:off x="82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53" name="Freeform 17"/>
            <p:cNvSpPr>
              <a:spLocks noEditPoints="1"/>
            </p:cNvSpPr>
            <p:nvPr/>
          </p:nvSpPr>
          <p:spPr bwMode="auto">
            <a:xfrm>
              <a:off x="82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54" name="Freeform 18"/>
            <p:cNvSpPr>
              <a:spLocks noEditPoints="1"/>
            </p:cNvSpPr>
            <p:nvPr/>
          </p:nvSpPr>
          <p:spPr bwMode="auto">
            <a:xfrm>
              <a:off x="82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55" name="Freeform 19"/>
            <p:cNvSpPr>
              <a:spLocks noEditPoints="1"/>
            </p:cNvSpPr>
            <p:nvPr/>
          </p:nvSpPr>
          <p:spPr bwMode="auto">
            <a:xfrm>
              <a:off x="82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56" name="Freeform 20"/>
            <p:cNvSpPr>
              <a:spLocks noEditPoints="1"/>
            </p:cNvSpPr>
            <p:nvPr/>
          </p:nvSpPr>
          <p:spPr bwMode="auto">
            <a:xfrm>
              <a:off x="82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57" name="Freeform 21"/>
            <p:cNvSpPr>
              <a:spLocks noEditPoints="1"/>
            </p:cNvSpPr>
            <p:nvPr/>
          </p:nvSpPr>
          <p:spPr bwMode="auto">
            <a:xfrm>
              <a:off x="82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58" name="Freeform 22"/>
            <p:cNvSpPr>
              <a:spLocks noEditPoints="1"/>
            </p:cNvSpPr>
            <p:nvPr/>
          </p:nvSpPr>
          <p:spPr bwMode="auto">
            <a:xfrm>
              <a:off x="82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59" name="Freeform 23"/>
            <p:cNvSpPr>
              <a:spLocks noEditPoints="1"/>
            </p:cNvSpPr>
            <p:nvPr/>
          </p:nvSpPr>
          <p:spPr bwMode="auto">
            <a:xfrm>
              <a:off x="82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60" name="Freeform 24"/>
            <p:cNvSpPr>
              <a:spLocks noEditPoints="1"/>
            </p:cNvSpPr>
            <p:nvPr/>
          </p:nvSpPr>
          <p:spPr bwMode="auto">
            <a:xfrm>
              <a:off x="82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61" name="Freeform 25"/>
            <p:cNvSpPr>
              <a:spLocks noEditPoints="1"/>
            </p:cNvSpPr>
            <p:nvPr/>
          </p:nvSpPr>
          <p:spPr bwMode="auto">
            <a:xfrm>
              <a:off x="82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62" name="Rectangle 26"/>
            <p:cNvSpPr>
              <a:spLocks noChangeArrowheads="1"/>
            </p:cNvSpPr>
            <p:nvPr/>
          </p:nvSpPr>
          <p:spPr bwMode="auto">
            <a:xfrm>
              <a:off x="829" y="4269"/>
              <a:ext cx="21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63" name="Rectangle 27"/>
            <p:cNvSpPr>
              <a:spLocks noChangeArrowheads="1"/>
            </p:cNvSpPr>
            <p:nvPr/>
          </p:nvSpPr>
          <p:spPr bwMode="auto">
            <a:xfrm>
              <a:off x="1279" y="23"/>
              <a:ext cx="21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64" name="Freeform 28"/>
            <p:cNvSpPr>
              <a:spLocks noEditPoints="1"/>
            </p:cNvSpPr>
            <p:nvPr/>
          </p:nvSpPr>
          <p:spPr bwMode="auto">
            <a:xfrm>
              <a:off x="127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65" name="Freeform 29"/>
            <p:cNvSpPr>
              <a:spLocks noEditPoints="1"/>
            </p:cNvSpPr>
            <p:nvPr/>
          </p:nvSpPr>
          <p:spPr bwMode="auto">
            <a:xfrm>
              <a:off x="127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66" name="Freeform 30"/>
            <p:cNvSpPr>
              <a:spLocks noEditPoints="1"/>
            </p:cNvSpPr>
            <p:nvPr/>
          </p:nvSpPr>
          <p:spPr bwMode="auto">
            <a:xfrm>
              <a:off x="127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67" name="Freeform 31"/>
            <p:cNvSpPr>
              <a:spLocks noEditPoints="1"/>
            </p:cNvSpPr>
            <p:nvPr/>
          </p:nvSpPr>
          <p:spPr bwMode="auto">
            <a:xfrm>
              <a:off x="127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68" name="Freeform 32"/>
            <p:cNvSpPr>
              <a:spLocks noEditPoints="1"/>
            </p:cNvSpPr>
            <p:nvPr/>
          </p:nvSpPr>
          <p:spPr bwMode="auto">
            <a:xfrm>
              <a:off x="127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69" name="Freeform 33"/>
            <p:cNvSpPr>
              <a:spLocks noEditPoints="1"/>
            </p:cNvSpPr>
            <p:nvPr/>
          </p:nvSpPr>
          <p:spPr bwMode="auto">
            <a:xfrm>
              <a:off x="127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70" name="Freeform 34"/>
            <p:cNvSpPr>
              <a:spLocks noEditPoints="1"/>
            </p:cNvSpPr>
            <p:nvPr/>
          </p:nvSpPr>
          <p:spPr bwMode="auto">
            <a:xfrm>
              <a:off x="127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71" name="Freeform 35"/>
            <p:cNvSpPr>
              <a:spLocks noEditPoints="1"/>
            </p:cNvSpPr>
            <p:nvPr/>
          </p:nvSpPr>
          <p:spPr bwMode="auto">
            <a:xfrm>
              <a:off x="127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72" name="Freeform 36"/>
            <p:cNvSpPr>
              <a:spLocks noEditPoints="1"/>
            </p:cNvSpPr>
            <p:nvPr/>
          </p:nvSpPr>
          <p:spPr bwMode="auto">
            <a:xfrm>
              <a:off x="127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73" name="Freeform 37"/>
            <p:cNvSpPr>
              <a:spLocks noEditPoints="1"/>
            </p:cNvSpPr>
            <p:nvPr/>
          </p:nvSpPr>
          <p:spPr bwMode="auto">
            <a:xfrm>
              <a:off x="127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74" name="Rectangle 38"/>
            <p:cNvSpPr>
              <a:spLocks noChangeArrowheads="1"/>
            </p:cNvSpPr>
            <p:nvPr/>
          </p:nvSpPr>
          <p:spPr bwMode="auto">
            <a:xfrm>
              <a:off x="1279" y="4269"/>
              <a:ext cx="21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75" name="Rectangle 39"/>
            <p:cNvSpPr>
              <a:spLocks noChangeArrowheads="1"/>
            </p:cNvSpPr>
            <p:nvPr/>
          </p:nvSpPr>
          <p:spPr bwMode="auto">
            <a:xfrm>
              <a:off x="1724" y="23"/>
              <a:ext cx="21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76" name="Freeform 40"/>
            <p:cNvSpPr>
              <a:spLocks noEditPoints="1"/>
            </p:cNvSpPr>
            <p:nvPr/>
          </p:nvSpPr>
          <p:spPr bwMode="auto">
            <a:xfrm>
              <a:off x="172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77" name="Freeform 41"/>
            <p:cNvSpPr>
              <a:spLocks noEditPoints="1"/>
            </p:cNvSpPr>
            <p:nvPr/>
          </p:nvSpPr>
          <p:spPr bwMode="auto">
            <a:xfrm>
              <a:off x="172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78" name="Freeform 42"/>
            <p:cNvSpPr>
              <a:spLocks noEditPoints="1"/>
            </p:cNvSpPr>
            <p:nvPr/>
          </p:nvSpPr>
          <p:spPr bwMode="auto">
            <a:xfrm>
              <a:off x="172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79" name="Freeform 43"/>
            <p:cNvSpPr>
              <a:spLocks noEditPoints="1"/>
            </p:cNvSpPr>
            <p:nvPr/>
          </p:nvSpPr>
          <p:spPr bwMode="auto">
            <a:xfrm>
              <a:off x="172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80" name="Freeform 44"/>
            <p:cNvSpPr>
              <a:spLocks noEditPoints="1"/>
            </p:cNvSpPr>
            <p:nvPr/>
          </p:nvSpPr>
          <p:spPr bwMode="auto">
            <a:xfrm>
              <a:off x="172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81" name="Freeform 45"/>
            <p:cNvSpPr>
              <a:spLocks noEditPoints="1"/>
            </p:cNvSpPr>
            <p:nvPr/>
          </p:nvSpPr>
          <p:spPr bwMode="auto">
            <a:xfrm>
              <a:off x="172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82" name="Freeform 46"/>
            <p:cNvSpPr>
              <a:spLocks noEditPoints="1"/>
            </p:cNvSpPr>
            <p:nvPr/>
          </p:nvSpPr>
          <p:spPr bwMode="auto">
            <a:xfrm>
              <a:off x="172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83" name="Freeform 47"/>
            <p:cNvSpPr>
              <a:spLocks noEditPoints="1"/>
            </p:cNvSpPr>
            <p:nvPr/>
          </p:nvSpPr>
          <p:spPr bwMode="auto">
            <a:xfrm>
              <a:off x="172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84" name="Freeform 48"/>
            <p:cNvSpPr>
              <a:spLocks noEditPoints="1"/>
            </p:cNvSpPr>
            <p:nvPr/>
          </p:nvSpPr>
          <p:spPr bwMode="auto">
            <a:xfrm>
              <a:off x="172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85" name="Freeform 49"/>
            <p:cNvSpPr>
              <a:spLocks noEditPoints="1"/>
            </p:cNvSpPr>
            <p:nvPr/>
          </p:nvSpPr>
          <p:spPr bwMode="auto">
            <a:xfrm>
              <a:off x="172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86" name="Rectangle 50"/>
            <p:cNvSpPr>
              <a:spLocks noChangeArrowheads="1"/>
            </p:cNvSpPr>
            <p:nvPr/>
          </p:nvSpPr>
          <p:spPr bwMode="auto">
            <a:xfrm>
              <a:off x="1724" y="4269"/>
              <a:ext cx="21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87" name="Rectangle 51"/>
            <p:cNvSpPr>
              <a:spLocks noChangeArrowheads="1"/>
            </p:cNvSpPr>
            <p:nvPr/>
          </p:nvSpPr>
          <p:spPr bwMode="auto">
            <a:xfrm>
              <a:off x="2169" y="23"/>
              <a:ext cx="21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88" name="Freeform 52"/>
            <p:cNvSpPr>
              <a:spLocks noEditPoints="1"/>
            </p:cNvSpPr>
            <p:nvPr/>
          </p:nvSpPr>
          <p:spPr bwMode="auto">
            <a:xfrm>
              <a:off x="216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89" name="Freeform 53"/>
            <p:cNvSpPr>
              <a:spLocks noEditPoints="1"/>
            </p:cNvSpPr>
            <p:nvPr/>
          </p:nvSpPr>
          <p:spPr bwMode="auto">
            <a:xfrm>
              <a:off x="216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90" name="Freeform 54"/>
            <p:cNvSpPr>
              <a:spLocks noEditPoints="1"/>
            </p:cNvSpPr>
            <p:nvPr/>
          </p:nvSpPr>
          <p:spPr bwMode="auto">
            <a:xfrm>
              <a:off x="216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91" name="Freeform 55"/>
            <p:cNvSpPr>
              <a:spLocks noEditPoints="1"/>
            </p:cNvSpPr>
            <p:nvPr/>
          </p:nvSpPr>
          <p:spPr bwMode="auto">
            <a:xfrm>
              <a:off x="216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92" name="Freeform 56"/>
            <p:cNvSpPr>
              <a:spLocks noEditPoints="1"/>
            </p:cNvSpPr>
            <p:nvPr/>
          </p:nvSpPr>
          <p:spPr bwMode="auto">
            <a:xfrm>
              <a:off x="216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93" name="Freeform 57"/>
            <p:cNvSpPr>
              <a:spLocks noEditPoints="1"/>
            </p:cNvSpPr>
            <p:nvPr/>
          </p:nvSpPr>
          <p:spPr bwMode="auto">
            <a:xfrm>
              <a:off x="216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94" name="Freeform 58"/>
            <p:cNvSpPr>
              <a:spLocks noEditPoints="1"/>
            </p:cNvSpPr>
            <p:nvPr/>
          </p:nvSpPr>
          <p:spPr bwMode="auto">
            <a:xfrm>
              <a:off x="216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95" name="Freeform 59"/>
            <p:cNvSpPr>
              <a:spLocks noEditPoints="1"/>
            </p:cNvSpPr>
            <p:nvPr/>
          </p:nvSpPr>
          <p:spPr bwMode="auto">
            <a:xfrm>
              <a:off x="216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96" name="Freeform 60"/>
            <p:cNvSpPr>
              <a:spLocks noEditPoints="1"/>
            </p:cNvSpPr>
            <p:nvPr/>
          </p:nvSpPr>
          <p:spPr bwMode="auto">
            <a:xfrm>
              <a:off x="216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97" name="Freeform 61"/>
            <p:cNvSpPr>
              <a:spLocks noEditPoints="1"/>
            </p:cNvSpPr>
            <p:nvPr/>
          </p:nvSpPr>
          <p:spPr bwMode="auto">
            <a:xfrm>
              <a:off x="216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98" name="Rectangle 62"/>
            <p:cNvSpPr>
              <a:spLocks noChangeArrowheads="1"/>
            </p:cNvSpPr>
            <p:nvPr/>
          </p:nvSpPr>
          <p:spPr bwMode="auto">
            <a:xfrm>
              <a:off x="2169" y="4269"/>
              <a:ext cx="21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799" name="Rectangle 63"/>
            <p:cNvSpPr>
              <a:spLocks noChangeArrowheads="1"/>
            </p:cNvSpPr>
            <p:nvPr/>
          </p:nvSpPr>
          <p:spPr bwMode="auto">
            <a:xfrm>
              <a:off x="2620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00" name="Freeform 64"/>
            <p:cNvSpPr>
              <a:spLocks noEditPoints="1"/>
            </p:cNvSpPr>
            <p:nvPr/>
          </p:nvSpPr>
          <p:spPr bwMode="auto">
            <a:xfrm>
              <a:off x="262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01" name="Freeform 65"/>
            <p:cNvSpPr>
              <a:spLocks noEditPoints="1"/>
            </p:cNvSpPr>
            <p:nvPr/>
          </p:nvSpPr>
          <p:spPr bwMode="auto">
            <a:xfrm>
              <a:off x="262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02" name="Freeform 66"/>
            <p:cNvSpPr>
              <a:spLocks noEditPoints="1"/>
            </p:cNvSpPr>
            <p:nvPr/>
          </p:nvSpPr>
          <p:spPr bwMode="auto">
            <a:xfrm>
              <a:off x="262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03" name="Freeform 67"/>
            <p:cNvSpPr>
              <a:spLocks noEditPoints="1"/>
            </p:cNvSpPr>
            <p:nvPr/>
          </p:nvSpPr>
          <p:spPr bwMode="auto">
            <a:xfrm>
              <a:off x="262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04" name="Freeform 68"/>
            <p:cNvSpPr>
              <a:spLocks noEditPoints="1"/>
            </p:cNvSpPr>
            <p:nvPr/>
          </p:nvSpPr>
          <p:spPr bwMode="auto">
            <a:xfrm>
              <a:off x="262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05" name="Freeform 69"/>
            <p:cNvSpPr>
              <a:spLocks noEditPoints="1"/>
            </p:cNvSpPr>
            <p:nvPr/>
          </p:nvSpPr>
          <p:spPr bwMode="auto">
            <a:xfrm>
              <a:off x="262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06" name="Freeform 70"/>
            <p:cNvSpPr>
              <a:spLocks noEditPoints="1"/>
            </p:cNvSpPr>
            <p:nvPr/>
          </p:nvSpPr>
          <p:spPr bwMode="auto">
            <a:xfrm>
              <a:off x="262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07" name="Freeform 71"/>
            <p:cNvSpPr>
              <a:spLocks noEditPoints="1"/>
            </p:cNvSpPr>
            <p:nvPr/>
          </p:nvSpPr>
          <p:spPr bwMode="auto">
            <a:xfrm>
              <a:off x="262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08" name="Freeform 72"/>
            <p:cNvSpPr>
              <a:spLocks noEditPoints="1"/>
            </p:cNvSpPr>
            <p:nvPr/>
          </p:nvSpPr>
          <p:spPr bwMode="auto">
            <a:xfrm>
              <a:off x="262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09" name="Freeform 73"/>
            <p:cNvSpPr>
              <a:spLocks noEditPoints="1"/>
            </p:cNvSpPr>
            <p:nvPr/>
          </p:nvSpPr>
          <p:spPr bwMode="auto">
            <a:xfrm>
              <a:off x="262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10" name="Rectangle 74"/>
            <p:cNvSpPr>
              <a:spLocks noChangeArrowheads="1"/>
            </p:cNvSpPr>
            <p:nvPr/>
          </p:nvSpPr>
          <p:spPr bwMode="auto">
            <a:xfrm>
              <a:off x="2620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11" name="Rectangle 75"/>
            <p:cNvSpPr>
              <a:spLocks noChangeArrowheads="1"/>
            </p:cNvSpPr>
            <p:nvPr/>
          </p:nvSpPr>
          <p:spPr bwMode="auto">
            <a:xfrm>
              <a:off x="3065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12" name="Freeform 76"/>
            <p:cNvSpPr>
              <a:spLocks noEditPoints="1"/>
            </p:cNvSpPr>
            <p:nvPr/>
          </p:nvSpPr>
          <p:spPr bwMode="auto">
            <a:xfrm>
              <a:off x="306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13" name="Freeform 77"/>
            <p:cNvSpPr>
              <a:spLocks noEditPoints="1"/>
            </p:cNvSpPr>
            <p:nvPr/>
          </p:nvSpPr>
          <p:spPr bwMode="auto">
            <a:xfrm>
              <a:off x="306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14" name="Freeform 78"/>
            <p:cNvSpPr>
              <a:spLocks noEditPoints="1"/>
            </p:cNvSpPr>
            <p:nvPr/>
          </p:nvSpPr>
          <p:spPr bwMode="auto">
            <a:xfrm>
              <a:off x="306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15" name="Freeform 79"/>
            <p:cNvSpPr>
              <a:spLocks noEditPoints="1"/>
            </p:cNvSpPr>
            <p:nvPr/>
          </p:nvSpPr>
          <p:spPr bwMode="auto">
            <a:xfrm>
              <a:off x="306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16" name="Freeform 80"/>
            <p:cNvSpPr>
              <a:spLocks noEditPoints="1"/>
            </p:cNvSpPr>
            <p:nvPr/>
          </p:nvSpPr>
          <p:spPr bwMode="auto">
            <a:xfrm>
              <a:off x="306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17" name="Freeform 81"/>
            <p:cNvSpPr>
              <a:spLocks noEditPoints="1"/>
            </p:cNvSpPr>
            <p:nvPr/>
          </p:nvSpPr>
          <p:spPr bwMode="auto">
            <a:xfrm>
              <a:off x="306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18" name="Freeform 82"/>
            <p:cNvSpPr>
              <a:spLocks noEditPoints="1"/>
            </p:cNvSpPr>
            <p:nvPr/>
          </p:nvSpPr>
          <p:spPr bwMode="auto">
            <a:xfrm>
              <a:off x="306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19" name="Freeform 83"/>
            <p:cNvSpPr>
              <a:spLocks noEditPoints="1"/>
            </p:cNvSpPr>
            <p:nvPr/>
          </p:nvSpPr>
          <p:spPr bwMode="auto">
            <a:xfrm>
              <a:off x="306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20" name="Freeform 84"/>
            <p:cNvSpPr>
              <a:spLocks noEditPoints="1"/>
            </p:cNvSpPr>
            <p:nvPr/>
          </p:nvSpPr>
          <p:spPr bwMode="auto">
            <a:xfrm>
              <a:off x="306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21" name="Freeform 85"/>
            <p:cNvSpPr>
              <a:spLocks noEditPoints="1"/>
            </p:cNvSpPr>
            <p:nvPr/>
          </p:nvSpPr>
          <p:spPr bwMode="auto">
            <a:xfrm>
              <a:off x="306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22" name="Rectangle 86"/>
            <p:cNvSpPr>
              <a:spLocks noChangeArrowheads="1"/>
            </p:cNvSpPr>
            <p:nvPr/>
          </p:nvSpPr>
          <p:spPr bwMode="auto">
            <a:xfrm>
              <a:off x="3065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23" name="Rectangle 87"/>
            <p:cNvSpPr>
              <a:spLocks noChangeArrowheads="1"/>
            </p:cNvSpPr>
            <p:nvPr/>
          </p:nvSpPr>
          <p:spPr bwMode="auto">
            <a:xfrm>
              <a:off x="3510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24" name="Freeform 88"/>
            <p:cNvSpPr>
              <a:spLocks noEditPoints="1"/>
            </p:cNvSpPr>
            <p:nvPr/>
          </p:nvSpPr>
          <p:spPr bwMode="auto">
            <a:xfrm>
              <a:off x="351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25" name="Freeform 89"/>
            <p:cNvSpPr>
              <a:spLocks noEditPoints="1"/>
            </p:cNvSpPr>
            <p:nvPr/>
          </p:nvSpPr>
          <p:spPr bwMode="auto">
            <a:xfrm>
              <a:off x="351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26" name="Freeform 90"/>
            <p:cNvSpPr>
              <a:spLocks noEditPoints="1"/>
            </p:cNvSpPr>
            <p:nvPr/>
          </p:nvSpPr>
          <p:spPr bwMode="auto">
            <a:xfrm>
              <a:off x="351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27" name="Freeform 91"/>
            <p:cNvSpPr>
              <a:spLocks noEditPoints="1"/>
            </p:cNvSpPr>
            <p:nvPr/>
          </p:nvSpPr>
          <p:spPr bwMode="auto">
            <a:xfrm>
              <a:off x="351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28" name="Freeform 92"/>
            <p:cNvSpPr>
              <a:spLocks noEditPoints="1"/>
            </p:cNvSpPr>
            <p:nvPr/>
          </p:nvSpPr>
          <p:spPr bwMode="auto">
            <a:xfrm>
              <a:off x="351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29" name="Freeform 93"/>
            <p:cNvSpPr>
              <a:spLocks noEditPoints="1"/>
            </p:cNvSpPr>
            <p:nvPr/>
          </p:nvSpPr>
          <p:spPr bwMode="auto">
            <a:xfrm>
              <a:off x="351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30" name="Freeform 94"/>
            <p:cNvSpPr>
              <a:spLocks noEditPoints="1"/>
            </p:cNvSpPr>
            <p:nvPr/>
          </p:nvSpPr>
          <p:spPr bwMode="auto">
            <a:xfrm>
              <a:off x="351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31" name="Freeform 95"/>
            <p:cNvSpPr>
              <a:spLocks noEditPoints="1"/>
            </p:cNvSpPr>
            <p:nvPr/>
          </p:nvSpPr>
          <p:spPr bwMode="auto">
            <a:xfrm>
              <a:off x="351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32" name="Freeform 96"/>
            <p:cNvSpPr>
              <a:spLocks noEditPoints="1"/>
            </p:cNvSpPr>
            <p:nvPr/>
          </p:nvSpPr>
          <p:spPr bwMode="auto">
            <a:xfrm>
              <a:off x="351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33" name="Freeform 97"/>
            <p:cNvSpPr>
              <a:spLocks noEditPoints="1"/>
            </p:cNvSpPr>
            <p:nvPr/>
          </p:nvSpPr>
          <p:spPr bwMode="auto">
            <a:xfrm>
              <a:off x="351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34" name="Rectangle 98"/>
            <p:cNvSpPr>
              <a:spLocks noChangeArrowheads="1"/>
            </p:cNvSpPr>
            <p:nvPr/>
          </p:nvSpPr>
          <p:spPr bwMode="auto">
            <a:xfrm>
              <a:off x="3510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35" name="Rectangle 99"/>
            <p:cNvSpPr>
              <a:spLocks noChangeArrowheads="1"/>
            </p:cNvSpPr>
            <p:nvPr/>
          </p:nvSpPr>
          <p:spPr bwMode="auto">
            <a:xfrm>
              <a:off x="3960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36" name="Freeform 100"/>
            <p:cNvSpPr>
              <a:spLocks noEditPoints="1"/>
            </p:cNvSpPr>
            <p:nvPr/>
          </p:nvSpPr>
          <p:spPr bwMode="auto">
            <a:xfrm>
              <a:off x="396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37" name="Freeform 101"/>
            <p:cNvSpPr>
              <a:spLocks noEditPoints="1"/>
            </p:cNvSpPr>
            <p:nvPr/>
          </p:nvSpPr>
          <p:spPr bwMode="auto">
            <a:xfrm>
              <a:off x="396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38" name="Freeform 102"/>
            <p:cNvSpPr>
              <a:spLocks noEditPoints="1"/>
            </p:cNvSpPr>
            <p:nvPr/>
          </p:nvSpPr>
          <p:spPr bwMode="auto">
            <a:xfrm>
              <a:off x="396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39" name="Freeform 103"/>
            <p:cNvSpPr>
              <a:spLocks noEditPoints="1"/>
            </p:cNvSpPr>
            <p:nvPr/>
          </p:nvSpPr>
          <p:spPr bwMode="auto">
            <a:xfrm>
              <a:off x="396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40" name="Freeform 104"/>
            <p:cNvSpPr>
              <a:spLocks noEditPoints="1"/>
            </p:cNvSpPr>
            <p:nvPr/>
          </p:nvSpPr>
          <p:spPr bwMode="auto">
            <a:xfrm>
              <a:off x="396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41" name="Freeform 105"/>
            <p:cNvSpPr>
              <a:spLocks noEditPoints="1"/>
            </p:cNvSpPr>
            <p:nvPr/>
          </p:nvSpPr>
          <p:spPr bwMode="auto">
            <a:xfrm>
              <a:off x="396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42" name="Freeform 106"/>
            <p:cNvSpPr>
              <a:spLocks noEditPoints="1"/>
            </p:cNvSpPr>
            <p:nvPr/>
          </p:nvSpPr>
          <p:spPr bwMode="auto">
            <a:xfrm>
              <a:off x="396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43" name="Freeform 107"/>
            <p:cNvSpPr>
              <a:spLocks noEditPoints="1"/>
            </p:cNvSpPr>
            <p:nvPr/>
          </p:nvSpPr>
          <p:spPr bwMode="auto">
            <a:xfrm>
              <a:off x="396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44" name="Freeform 108"/>
            <p:cNvSpPr>
              <a:spLocks noEditPoints="1"/>
            </p:cNvSpPr>
            <p:nvPr/>
          </p:nvSpPr>
          <p:spPr bwMode="auto">
            <a:xfrm>
              <a:off x="396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45" name="Freeform 109"/>
            <p:cNvSpPr>
              <a:spLocks noEditPoints="1"/>
            </p:cNvSpPr>
            <p:nvPr/>
          </p:nvSpPr>
          <p:spPr bwMode="auto">
            <a:xfrm>
              <a:off x="396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46" name="Rectangle 110"/>
            <p:cNvSpPr>
              <a:spLocks noChangeArrowheads="1"/>
            </p:cNvSpPr>
            <p:nvPr/>
          </p:nvSpPr>
          <p:spPr bwMode="auto">
            <a:xfrm>
              <a:off x="3960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47" name="Rectangle 111"/>
            <p:cNvSpPr>
              <a:spLocks noChangeArrowheads="1"/>
            </p:cNvSpPr>
            <p:nvPr/>
          </p:nvSpPr>
          <p:spPr bwMode="auto">
            <a:xfrm>
              <a:off x="4405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48" name="Freeform 112"/>
            <p:cNvSpPr>
              <a:spLocks noEditPoints="1"/>
            </p:cNvSpPr>
            <p:nvPr/>
          </p:nvSpPr>
          <p:spPr bwMode="auto">
            <a:xfrm>
              <a:off x="440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49" name="Freeform 113"/>
            <p:cNvSpPr>
              <a:spLocks noEditPoints="1"/>
            </p:cNvSpPr>
            <p:nvPr/>
          </p:nvSpPr>
          <p:spPr bwMode="auto">
            <a:xfrm>
              <a:off x="440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50" name="Freeform 114"/>
            <p:cNvSpPr>
              <a:spLocks noEditPoints="1"/>
            </p:cNvSpPr>
            <p:nvPr/>
          </p:nvSpPr>
          <p:spPr bwMode="auto">
            <a:xfrm>
              <a:off x="440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51" name="Freeform 115"/>
            <p:cNvSpPr>
              <a:spLocks noEditPoints="1"/>
            </p:cNvSpPr>
            <p:nvPr/>
          </p:nvSpPr>
          <p:spPr bwMode="auto">
            <a:xfrm>
              <a:off x="440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52" name="Freeform 116"/>
            <p:cNvSpPr>
              <a:spLocks noEditPoints="1"/>
            </p:cNvSpPr>
            <p:nvPr/>
          </p:nvSpPr>
          <p:spPr bwMode="auto">
            <a:xfrm>
              <a:off x="440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53" name="Freeform 117"/>
            <p:cNvSpPr>
              <a:spLocks noEditPoints="1"/>
            </p:cNvSpPr>
            <p:nvPr/>
          </p:nvSpPr>
          <p:spPr bwMode="auto">
            <a:xfrm>
              <a:off x="440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54" name="Freeform 118"/>
            <p:cNvSpPr>
              <a:spLocks noEditPoints="1"/>
            </p:cNvSpPr>
            <p:nvPr/>
          </p:nvSpPr>
          <p:spPr bwMode="auto">
            <a:xfrm>
              <a:off x="440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55" name="Freeform 119"/>
            <p:cNvSpPr>
              <a:spLocks noEditPoints="1"/>
            </p:cNvSpPr>
            <p:nvPr/>
          </p:nvSpPr>
          <p:spPr bwMode="auto">
            <a:xfrm>
              <a:off x="440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56" name="Freeform 120"/>
            <p:cNvSpPr>
              <a:spLocks noEditPoints="1"/>
            </p:cNvSpPr>
            <p:nvPr/>
          </p:nvSpPr>
          <p:spPr bwMode="auto">
            <a:xfrm>
              <a:off x="440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57" name="Freeform 121"/>
            <p:cNvSpPr>
              <a:spLocks noEditPoints="1"/>
            </p:cNvSpPr>
            <p:nvPr/>
          </p:nvSpPr>
          <p:spPr bwMode="auto">
            <a:xfrm>
              <a:off x="440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58" name="Rectangle 122"/>
            <p:cNvSpPr>
              <a:spLocks noChangeArrowheads="1"/>
            </p:cNvSpPr>
            <p:nvPr/>
          </p:nvSpPr>
          <p:spPr bwMode="auto">
            <a:xfrm>
              <a:off x="4405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59" name="Rectangle 123"/>
            <p:cNvSpPr>
              <a:spLocks noChangeArrowheads="1"/>
            </p:cNvSpPr>
            <p:nvPr/>
          </p:nvSpPr>
          <p:spPr bwMode="auto">
            <a:xfrm>
              <a:off x="4850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60" name="Freeform 124"/>
            <p:cNvSpPr>
              <a:spLocks noEditPoints="1"/>
            </p:cNvSpPr>
            <p:nvPr/>
          </p:nvSpPr>
          <p:spPr bwMode="auto">
            <a:xfrm>
              <a:off x="485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61" name="Freeform 125"/>
            <p:cNvSpPr>
              <a:spLocks noEditPoints="1"/>
            </p:cNvSpPr>
            <p:nvPr/>
          </p:nvSpPr>
          <p:spPr bwMode="auto">
            <a:xfrm>
              <a:off x="485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62" name="Freeform 126"/>
            <p:cNvSpPr>
              <a:spLocks noEditPoints="1"/>
            </p:cNvSpPr>
            <p:nvPr/>
          </p:nvSpPr>
          <p:spPr bwMode="auto">
            <a:xfrm>
              <a:off x="485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63" name="Freeform 127"/>
            <p:cNvSpPr>
              <a:spLocks noEditPoints="1"/>
            </p:cNvSpPr>
            <p:nvPr/>
          </p:nvSpPr>
          <p:spPr bwMode="auto">
            <a:xfrm>
              <a:off x="485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64" name="Freeform 128"/>
            <p:cNvSpPr>
              <a:spLocks noEditPoints="1"/>
            </p:cNvSpPr>
            <p:nvPr/>
          </p:nvSpPr>
          <p:spPr bwMode="auto">
            <a:xfrm>
              <a:off x="485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65" name="Freeform 129"/>
            <p:cNvSpPr>
              <a:spLocks noEditPoints="1"/>
            </p:cNvSpPr>
            <p:nvPr/>
          </p:nvSpPr>
          <p:spPr bwMode="auto">
            <a:xfrm>
              <a:off x="485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66" name="Freeform 130"/>
            <p:cNvSpPr>
              <a:spLocks noEditPoints="1"/>
            </p:cNvSpPr>
            <p:nvPr/>
          </p:nvSpPr>
          <p:spPr bwMode="auto">
            <a:xfrm>
              <a:off x="485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67" name="Freeform 131"/>
            <p:cNvSpPr>
              <a:spLocks noEditPoints="1"/>
            </p:cNvSpPr>
            <p:nvPr/>
          </p:nvSpPr>
          <p:spPr bwMode="auto">
            <a:xfrm>
              <a:off x="485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68" name="Freeform 132"/>
            <p:cNvSpPr>
              <a:spLocks noEditPoints="1"/>
            </p:cNvSpPr>
            <p:nvPr/>
          </p:nvSpPr>
          <p:spPr bwMode="auto">
            <a:xfrm>
              <a:off x="485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69" name="Freeform 133"/>
            <p:cNvSpPr>
              <a:spLocks noEditPoints="1"/>
            </p:cNvSpPr>
            <p:nvPr/>
          </p:nvSpPr>
          <p:spPr bwMode="auto">
            <a:xfrm>
              <a:off x="485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70" name="Rectangle 134"/>
            <p:cNvSpPr>
              <a:spLocks noChangeArrowheads="1"/>
            </p:cNvSpPr>
            <p:nvPr/>
          </p:nvSpPr>
          <p:spPr bwMode="auto">
            <a:xfrm>
              <a:off x="4850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71" name="Rectangle 135"/>
            <p:cNvSpPr>
              <a:spLocks noChangeArrowheads="1"/>
            </p:cNvSpPr>
            <p:nvPr/>
          </p:nvSpPr>
          <p:spPr bwMode="auto">
            <a:xfrm>
              <a:off x="5300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72" name="Freeform 136"/>
            <p:cNvSpPr>
              <a:spLocks noEditPoints="1"/>
            </p:cNvSpPr>
            <p:nvPr/>
          </p:nvSpPr>
          <p:spPr bwMode="auto">
            <a:xfrm>
              <a:off x="530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73" name="Freeform 137"/>
            <p:cNvSpPr>
              <a:spLocks noEditPoints="1"/>
            </p:cNvSpPr>
            <p:nvPr/>
          </p:nvSpPr>
          <p:spPr bwMode="auto">
            <a:xfrm>
              <a:off x="530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74" name="Freeform 138"/>
            <p:cNvSpPr>
              <a:spLocks noEditPoints="1"/>
            </p:cNvSpPr>
            <p:nvPr/>
          </p:nvSpPr>
          <p:spPr bwMode="auto">
            <a:xfrm>
              <a:off x="530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75" name="Freeform 139"/>
            <p:cNvSpPr>
              <a:spLocks noEditPoints="1"/>
            </p:cNvSpPr>
            <p:nvPr/>
          </p:nvSpPr>
          <p:spPr bwMode="auto">
            <a:xfrm>
              <a:off x="530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76" name="Freeform 140"/>
            <p:cNvSpPr>
              <a:spLocks noEditPoints="1"/>
            </p:cNvSpPr>
            <p:nvPr/>
          </p:nvSpPr>
          <p:spPr bwMode="auto">
            <a:xfrm>
              <a:off x="530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77" name="Freeform 141"/>
            <p:cNvSpPr>
              <a:spLocks noEditPoints="1"/>
            </p:cNvSpPr>
            <p:nvPr/>
          </p:nvSpPr>
          <p:spPr bwMode="auto">
            <a:xfrm>
              <a:off x="530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78" name="Freeform 142"/>
            <p:cNvSpPr>
              <a:spLocks noEditPoints="1"/>
            </p:cNvSpPr>
            <p:nvPr/>
          </p:nvSpPr>
          <p:spPr bwMode="auto">
            <a:xfrm>
              <a:off x="530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79" name="Freeform 143"/>
            <p:cNvSpPr>
              <a:spLocks noEditPoints="1"/>
            </p:cNvSpPr>
            <p:nvPr/>
          </p:nvSpPr>
          <p:spPr bwMode="auto">
            <a:xfrm>
              <a:off x="530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80" name="Freeform 144"/>
            <p:cNvSpPr>
              <a:spLocks noEditPoints="1"/>
            </p:cNvSpPr>
            <p:nvPr/>
          </p:nvSpPr>
          <p:spPr bwMode="auto">
            <a:xfrm>
              <a:off x="530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81" name="Freeform 145"/>
            <p:cNvSpPr>
              <a:spLocks noEditPoints="1"/>
            </p:cNvSpPr>
            <p:nvPr/>
          </p:nvSpPr>
          <p:spPr bwMode="auto">
            <a:xfrm>
              <a:off x="530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82" name="Rectangle 146"/>
            <p:cNvSpPr>
              <a:spLocks noChangeArrowheads="1"/>
            </p:cNvSpPr>
            <p:nvPr/>
          </p:nvSpPr>
          <p:spPr bwMode="auto">
            <a:xfrm>
              <a:off x="5300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83" name="Freeform 147"/>
            <p:cNvSpPr/>
            <p:nvPr/>
          </p:nvSpPr>
          <p:spPr bwMode="auto">
            <a:xfrm>
              <a:off x="349" y="3304"/>
              <a:ext cx="20" cy="1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cubicBezTo>
                    <a:pt x="1" y="2"/>
                    <a:pt x="4" y="0"/>
                    <a:pt x="0" y="1"/>
                  </a:cubicBez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196" name="Group 148"/>
          <p:cNvGrpSpPr/>
          <p:nvPr/>
        </p:nvGrpSpPr>
        <p:grpSpPr>
          <a:xfrm>
            <a:off x="1066800" y="3444875"/>
            <a:ext cx="533400" cy="492125"/>
            <a:chOff x="96" y="2784"/>
            <a:chExt cx="1062" cy="981"/>
          </a:xfrm>
        </p:grpSpPr>
        <p:sp>
          <p:nvSpPr>
            <p:cNvPr id="116885" name="Freeform 149"/>
            <p:cNvSpPr/>
            <p:nvPr/>
          </p:nvSpPr>
          <p:spPr bwMode="auto"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86" name="Freeform 150"/>
            <p:cNvSpPr>
              <a:spLocks noEditPoints="1"/>
            </p:cNvSpPr>
            <p:nvPr/>
          </p:nvSpPr>
          <p:spPr bwMode="auto"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87" name="Freeform 151"/>
            <p:cNvSpPr/>
            <p:nvPr/>
          </p:nvSpPr>
          <p:spPr bwMode="auto"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88" name="Freeform 152"/>
            <p:cNvSpPr/>
            <p:nvPr/>
          </p:nvSpPr>
          <p:spPr bwMode="auto"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89" name="Freeform 153"/>
            <p:cNvSpPr/>
            <p:nvPr/>
          </p:nvSpPr>
          <p:spPr bwMode="auto"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90" name="Freeform 154"/>
            <p:cNvSpPr/>
            <p:nvPr/>
          </p:nvSpPr>
          <p:spPr bwMode="auto"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91" name="Freeform 155"/>
            <p:cNvSpPr/>
            <p:nvPr/>
          </p:nvSpPr>
          <p:spPr bwMode="auto"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92" name="Freeform 156"/>
            <p:cNvSpPr/>
            <p:nvPr/>
          </p:nvSpPr>
          <p:spPr bwMode="auto"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93" name="Freeform 157"/>
            <p:cNvSpPr/>
            <p:nvPr/>
          </p:nvSpPr>
          <p:spPr bwMode="auto"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94" name="Freeform 158"/>
            <p:cNvSpPr/>
            <p:nvPr/>
          </p:nvSpPr>
          <p:spPr bwMode="auto"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95" name="Freeform 159"/>
            <p:cNvSpPr/>
            <p:nvPr/>
          </p:nvSpPr>
          <p:spPr bwMode="auto"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96" name="Freeform 160"/>
            <p:cNvSpPr/>
            <p:nvPr/>
          </p:nvSpPr>
          <p:spPr bwMode="auto"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97" name="Freeform 161"/>
            <p:cNvSpPr/>
            <p:nvPr/>
          </p:nvSpPr>
          <p:spPr bwMode="auto"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210" name="Group 162"/>
          <p:cNvGrpSpPr/>
          <p:nvPr/>
        </p:nvGrpSpPr>
        <p:grpSpPr>
          <a:xfrm>
            <a:off x="1066800" y="4552950"/>
            <a:ext cx="533400" cy="492125"/>
            <a:chOff x="96" y="2784"/>
            <a:chExt cx="1062" cy="981"/>
          </a:xfrm>
        </p:grpSpPr>
        <p:sp>
          <p:nvSpPr>
            <p:cNvPr id="116899" name="Freeform 163"/>
            <p:cNvSpPr/>
            <p:nvPr/>
          </p:nvSpPr>
          <p:spPr bwMode="auto"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00" name="Freeform 164"/>
            <p:cNvSpPr>
              <a:spLocks noEditPoints="1"/>
            </p:cNvSpPr>
            <p:nvPr/>
          </p:nvSpPr>
          <p:spPr bwMode="auto"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01" name="Freeform 165"/>
            <p:cNvSpPr/>
            <p:nvPr/>
          </p:nvSpPr>
          <p:spPr bwMode="auto"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02" name="Freeform 166"/>
            <p:cNvSpPr/>
            <p:nvPr/>
          </p:nvSpPr>
          <p:spPr bwMode="auto"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03" name="Freeform 167"/>
            <p:cNvSpPr/>
            <p:nvPr/>
          </p:nvSpPr>
          <p:spPr bwMode="auto"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04" name="Freeform 168"/>
            <p:cNvSpPr/>
            <p:nvPr/>
          </p:nvSpPr>
          <p:spPr bwMode="auto"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05" name="Freeform 169"/>
            <p:cNvSpPr/>
            <p:nvPr/>
          </p:nvSpPr>
          <p:spPr bwMode="auto"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06" name="Freeform 170"/>
            <p:cNvSpPr/>
            <p:nvPr/>
          </p:nvSpPr>
          <p:spPr bwMode="auto"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07" name="Freeform 171"/>
            <p:cNvSpPr/>
            <p:nvPr/>
          </p:nvSpPr>
          <p:spPr bwMode="auto"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08" name="Freeform 172"/>
            <p:cNvSpPr/>
            <p:nvPr/>
          </p:nvSpPr>
          <p:spPr bwMode="auto"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09" name="Freeform 173"/>
            <p:cNvSpPr/>
            <p:nvPr/>
          </p:nvSpPr>
          <p:spPr bwMode="auto"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10" name="Freeform 174"/>
            <p:cNvSpPr/>
            <p:nvPr/>
          </p:nvSpPr>
          <p:spPr bwMode="auto"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11" name="Freeform 175"/>
            <p:cNvSpPr/>
            <p:nvPr/>
          </p:nvSpPr>
          <p:spPr bwMode="auto"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224" name="Group 176"/>
          <p:cNvGrpSpPr/>
          <p:nvPr/>
        </p:nvGrpSpPr>
        <p:grpSpPr>
          <a:xfrm>
            <a:off x="1066800" y="5562600"/>
            <a:ext cx="533400" cy="492125"/>
            <a:chOff x="96" y="2784"/>
            <a:chExt cx="1062" cy="981"/>
          </a:xfrm>
        </p:grpSpPr>
        <p:sp>
          <p:nvSpPr>
            <p:cNvPr id="116913" name="Freeform 177"/>
            <p:cNvSpPr/>
            <p:nvPr/>
          </p:nvSpPr>
          <p:spPr bwMode="auto"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14" name="Freeform 178"/>
            <p:cNvSpPr>
              <a:spLocks noEditPoints="1"/>
            </p:cNvSpPr>
            <p:nvPr/>
          </p:nvSpPr>
          <p:spPr bwMode="auto"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15" name="Freeform 179"/>
            <p:cNvSpPr/>
            <p:nvPr/>
          </p:nvSpPr>
          <p:spPr bwMode="auto"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16" name="Freeform 180"/>
            <p:cNvSpPr/>
            <p:nvPr/>
          </p:nvSpPr>
          <p:spPr bwMode="auto"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17" name="Freeform 181"/>
            <p:cNvSpPr/>
            <p:nvPr/>
          </p:nvSpPr>
          <p:spPr bwMode="auto"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18" name="Freeform 182"/>
            <p:cNvSpPr/>
            <p:nvPr/>
          </p:nvSpPr>
          <p:spPr bwMode="auto"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19" name="Freeform 183"/>
            <p:cNvSpPr/>
            <p:nvPr/>
          </p:nvSpPr>
          <p:spPr bwMode="auto"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20" name="Freeform 184"/>
            <p:cNvSpPr/>
            <p:nvPr/>
          </p:nvSpPr>
          <p:spPr bwMode="auto"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21" name="Freeform 185"/>
            <p:cNvSpPr/>
            <p:nvPr/>
          </p:nvSpPr>
          <p:spPr bwMode="auto"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22" name="Freeform 186"/>
            <p:cNvSpPr/>
            <p:nvPr/>
          </p:nvSpPr>
          <p:spPr bwMode="auto"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23" name="Freeform 187"/>
            <p:cNvSpPr/>
            <p:nvPr/>
          </p:nvSpPr>
          <p:spPr bwMode="auto"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24" name="Freeform 188"/>
            <p:cNvSpPr/>
            <p:nvPr/>
          </p:nvSpPr>
          <p:spPr bwMode="auto"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25" name="Freeform 189"/>
            <p:cNvSpPr/>
            <p:nvPr/>
          </p:nvSpPr>
          <p:spPr bwMode="auto"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238" name="Group 190"/>
          <p:cNvGrpSpPr/>
          <p:nvPr/>
        </p:nvGrpSpPr>
        <p:grpSpPr>
          <a:xfrm>
            <a:off x="381000" y="3962400"/>
            <a:ext cx="533400" cy="492125"/>
            <a:chOff x="96" y="2784"/>
            <a:chExt cx="1062" cy="981"/>
          </a:xfrm>
        </p:grpSpPr>
        <p:sp>
          <p:nvSpPr>
            <p:cNvPr id="116927" name="Freeform 191"/>
            <p:cNvSpPr/>
            <p:nvPr/>
          </p:nvSpPr>
          <p:spPr bwMode="auto"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28" name="Freeform 192"/>
            <p:cNvSpPr>
              <a:spLocks noEditPoints="1"/>
            </p:cNvSpPr>
            <p:nvPr/>
          </p:nvSpPr>
          <p:spPr bwMode="auto"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29" name="Freeform 193"/>
            <p:cNvSpPr/>
            <p:nvPr/>
          </p:nvSpPr>
          <p:spPr bwMode="auto"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30" name="Freeform 194"/>
            <p:cNvSpPr/>
            <p:nvPr/>
          </p:nvSpPr>
          <p:spPr bwMode="auto"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31" name="Freeform 195"/>
            <p:cNvSpPr/>
            <p:nvPr/>
          </p:nvSpPr>
          <p:spPr bwMode="auto"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32" name="Freeform 196"/>
            <p:cNvSpPr/>
            <p:nvPr/>
          </p:nvSpPr>
          <p:spPr bwMode="auto"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33" name="Freeform 197"/>
            <p:cNvSpPr/>
            <p:nvPr/>
          </p:nvSpPr>
          <p:spPr bwMode="auto"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34" name="Freeform 198"/>
            <p:cNvSpPr/>
            <p:nvPr/>
          </p:nvSpPr>
          <p:spPr bwMode="auto"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35" name="Freeform 199"/>
            <p:cNvSpPr/>
            <p:nvPr/>
          </p:nvSpPr>
          <p:spPr bwMode="auto"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36" name="Freeform 200"/>
            <p:cNvSpPr/>
            <p:nvPr/>
          </p:nvSpPr>
          <p:spPr bwMode="auto"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37" name="Freeform 201"/>
            <p:cNvSpPr/>
            <p:nvPr/>
          </p:nvSpPr>
          <p:spPr bwMode="auto"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38" name="Freeform 202"/>
            <p:cNvSpPr/>
            <p:nvPr/>
          </p:nvSpPr>
          <p:spPr bwMode="auto"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39" name="Freeform 203"/>
            <p:cNvSpPr/>
            <p:nvPr/>
          </p:nvSpPr>
          <p:spPr bwMode="auto"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252" name="Group 204"/>
          <p:cNvGrpSpPr/>
          <p:nvPr/>
        </p:nvGrpSpPr>
        <p:grpSpPr>
          <a:xfrm>
            <a:off x="381000" y="5070475"/>
            <a:ext cx="533400" cy="492125"/>
            <a:chOff x="96" y="2784"/>
            <a:chExt cx="1062" cy="981"/>
          </a:xfrm>
        </p:grpSpPr>
        <p:sp>
          <p:nvSpPr>
            <p:cNvPr id="116941" name="Freeform 205"/>
            <p:cNvSpPr/>
            <p:nvPr/>
          </p:nvSpPr>
          <p:spPr bwMode="auto"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42" name="Freeform 206"/>
            <p:cNvSpPr>
              <a:spLocks noEditPoints="1"/>
            </p:cNvSpPr>
            <p:nvPr/>
          </p:nvSpPr>
          <p:spPr bwMode="auto"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43" name="Freeform 207"/>
            <p:cNvSpPr/>
            <p:nvPr/>
          </p:nvSpPr>
          <p:spPr bwMode="auto"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44" name="Freeform 208"/>
            <p:cNvSpPr/>
            <p:nvPr/>
          </p:nvSpPr>
          <p:spPr bwMode="auto"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45" name="Freeform 209"/>
            <p:cNvSpPr/>
            <p:nvPr/>
          </p:nvSpPr>
          <p:spPr bwMode="auto"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46" name="Freeform 210"/>
            <p:cNvSpPr/>
            <p:nvPr/>
          </p:nvSpPr>
          <p:spPr bwMode="auto"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47" name="Freeform 211"/>
            <p:cNvSpPr/>
            <p:nvPr/>
          </p:nvSpPr>
          <p:spPr bwMode="auto"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48" name="Freeform 212"/>
            <p:cNvSpPr/>
            <p:nvPr/>
          </p:nvSpPr>
          <p:spPr bwMode="auto"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49" name="Freeform 213"/>
            <p:cNvSpPr/>
            <p:nvPr/>
          </p:nvSpPr>
          <p:spPr bwMode="auto"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50" name="Freeform 214"/>
            <p:cNvSpPr/>
            <p:nvPr/>
          </p:nvSpPr>
          <p:spPr bwMode="auto"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51" name="Freeform 215"/>
            <p:cNvSpPr/>
            <p:nvPr/>
          </p:nvSpPr>
          <p:spPr bwMode="auto"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52" name="Freeform 216"/>
            <p:cNvSpPr/>
            <p:nvPr/>
          </p:nvSpPr>
          <p:spPr bwMode="auto"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53" name="Freeform 217"/>
            <p:cNvSpPr/>
            <p:nvPr/>
          </p:nvSpPr>
          <p:spPr bwMode="auto"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266" name="Group 218"/>
          <p:cNvGrpSpPr/>
          <p:nvPr/>
        </p:nvGrpSpPr>
        <p:grpSpPr>
          <a:xfrm>
            <a:off x="381000" y="6121400"/>
            <a:ext cx="533400" cy="492125"/>
            <a:chOff x="96" y="2784"/>
            <a:chExt cx="1062" cy="981"/>
          </a:xfrm>
        </p:grpSpPr>
        <p:sp>
          <p:nvSpPr>
            <p:cNvPr id="116955" name="Freeform 219"/>
            <p:cNvSpPr/>
            <p:nvPr/>
          </p:nvSpPr>
          <p:spPr bwMode="auto"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56" name="Freeform 220"/>
            <p:cNvSpPr>
              <a:spLocks noEditPoints="1"/>
            </p:cNvSpPr>
            <p:nvPr/>
          </p:nvSpPr>
          <p:spPr bwMode="auto"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57" name="Freeform 221"/>
            <p:cNvSpPr/>
            <p:nvPr/>
          </p:nvSpPr>
          <p:spPr bwMode="auto"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58" name="Freeform 222"/>
            <p:cNvSpPr/>
            <p:nvPr/>
          </p:nvSpPr>
          <p:spPr bwMode="auto"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59" name="Freeform 223"/>
            <p:cNvSpPr/>
            <p:nvPr/>
          </p:nvSpPr>
          <p:spPr bwMode="auto"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60" name="Freeform 224"/>
            <p:cNvSpPr/>
            <p:nvPr/>
          </p:nvSpPr>
          <p:spPr bwMode="auto"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61" name="Freeform 225"/>
            <p:cNvSpPr/>
            <p:nvPr/>
          </p:nvSpPr>
          <p:spPr bwMode="auto"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62" name="Freeform 226"/>
            <p:cNvSpPr/>
            <p:nvPr/>
          </p:nvSpPr>
          <p:spPr bwMode="auto"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63" name="Freeform 227"/>
            <p:cNvSpPr/>
            <p:nvPr/>
          </p:nvSpPr>
          <p:spPr bwMode="auto"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64" name="Freeform 228"/>
            <p:cNvSpPr/>
            <p:nvPr/>
          </p:nvSpPr>
          <p:spPr bwMode="auto"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65" name="Freeform 229"/>
            <p:cNvSpPr/>
            <p:nvPr/>
          </p:nvSpPr>
          <p:spPr bwMode="auto"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66" name="Freeform 230"/>
            <p:cNvSpPr/>
            <p:nvPr/>
          </p:nvSpPr>
          <p:spPr bwMode="auto"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67" name="Freeform 231"/>
            <p:cNvSpPr/>
            <p:nvPr/>
          </p:nvSpPr>
          <p:spPr bwMode="auto"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280" name="Group 232"/>
          <p:cNvGrpSpPr/>
          <p:nvPr/>
        </p:nvGrpSpPr>
        <p:grpSpPr>
          <a:xfrm>
            <a:off x="6934200" y="-7937"/>
            <a:ext cx="2317750" cy="2063750"/>
            <a:chOff x="4080" y="-5"/>
            <a:chExt cx="1748" cy="1556"/>
          </a:xfrm>
        </p:grpSpPr>
        <p:sp>
          <p:nvSpPr>
            <p:cNvPr id="116969" name="Freeform 233"/>
            <p:cNvSpPr/>
            <p:nvPr/>
          </p:nvSpPr>
          <p:spPr bwMode="auto">
            <a:xfrm>
              <a:off x="4161" y="-5"/>
              <a:ext cx="1585" cy="1443"/>
            </a:xfrm>
            <a:custGeom>
              <a:avLst/>
              <a:gdLst/>
              <a:ahLst/>
              <a:cxnLst>
                <a:cxn ang="0">
                  <a:pos x="23" y="4"/>
                </a:cxn>
                <a:cxn ang="0">
                  <a:pos x="11" y="71"/>
                </a:cxn>
                <a:cxn ang="0">
                  <a:pos x="25" y="393"/>
                </a:cxn>
                <a:cxn ang="0">
                  <a:pos x="54" y="457"/>
                </a:cxn>
                <a:cxn ang="0">
                  <a:pos x="158" y="482"/>
                </a:cxn>
                <a:cxn ang="0">
                  <a:pos x="204" y="495"/>
                </a:cxn>
                <a:cxn ang="0">
                  <a:pos x="520" y="475"/>
                </a:cxn>
                <a:cxn ang="0">
                  <a:pos x="533" y="167"/>
                </a:cxn>
                <a:cxn ang="0">
                  <a:pos x="369" y="16"/>
                </a:cxn>
                <a:cxn ang="0">
                  <a:pos x="249" y="29"/>
                </a:cxn>
                <a:cxn ang="0">
                  <a:pos x="198" y="11"/>
                </a:cxn>
                <a:cxn ang="0">
                  <a:pos x="151" y="2"/>
                </a:cxn>
                <a:cxn ang="0">
                  <a:pos x="23" y="4"/>
                </a:cxn>
              </a:cxnLst>
              <a:rect l="0" t="0" r="r" b="b"/>
              <a:pathLst>
                <a:path w="546" h="497">
                  <a:moveTo>
                    <a:pt x="23" y="4"/>
                  </a:moveTo>
                  <a:cubicBezTo>
                    <a:pt x="23" y="4"/>
                    <a:pt x="0" y="34"/>
                    <a:pt x="11" y="71"/>
                  </a:cubicBezTo>
                  <a:cubicBezTo>
                    <a:pt x="19" y="100"/>
                    <a:pt x="25" y="393"/>
                    <a:pt x="25" y="393"/>
                  </a:cubicBezTo>
                  <a:cubicBezTo>
                    <a:pt x="25" y="393"/>
                    <a:pt x="42" y="452"/>
                    <a:pt x="54" y="457"/>
                  </a:cubicBezTo>
                  <a:cubicBezTo>
                    <a:pt x="66" y="462"/>
                    <a:pt x="158" y="482"/>
                    <a:pt x="158" y="482"/>
                  </a:cubicBezTo>
                  <a:cubicBezTo>
                    <a:pt x="158" y="482"/>
                    <a:pt x="191" y="497"/>
                    <a:pt x="204" y="495"/>
                  </a:cubicBezTo>
                  <a:cubicBezTo>
                    <a:pt x="217" y="494"/>
                    <a:pt x="506" y="487"/>
                    <a:pt x="520" y="475"/>
                  </a:cubicBezTo>
                  <a:cubicBezTo>
                    <a:pt x="533" y="463"/>
                    <a:pt x="546" y="218"/>
                    <a:pt x="533" y="167"/>
                  </a:cubicBezTo>
                  <a:cubicBezTo>
                    <a:pt x="520" y="117"/>
                    <a:pt x="404" y="14"/>
                    <a:pt x="369" y="16"/>
                  </a:cubicBezTo>
                  <a:cubicBezTo>
                    <a:pt x="335" y="17"/>
                    <a:pt x="249" y="29"/>
                    <a:pt x="249" y="29"/>
                  </a:cubicBezTo>
                  <a:lnTo>
                    <a:pt x="198" y="11"/>
                  </a:lnTo>
                  <a:lnTo>
                    <a:pt x="151" y="2"/>
                  </a:lnTo>
                  <a:cubicBezTo>
                    <a:pt x="151" y="2"/>
                    <a:pt x="79" y="0"/>
                    <a:pt x="23" y="4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282" name="Group 234"/>
            <p:cNvGrpSpPr/>
            <p:nvPr userDrawn="1"/>
          </p:nvGrpSpPr>
          <p:grpSpPr>
            <a:xfrm>
              <a:off x="4080" y="0"/>
              <a:ext cx="1748" cy="1551"/>
              <a:chOff x="2918" y="18"/>
              <a:chExt cx="2958" cy="2699"/>
            </a:xfrm>
          </p:grpSpPr>
          <p:sp>
            <p:nvSpPr>
              <p:cNvPr id="116971" name="Freeform 235"/>
              <p:cNvSpPr/>
              <p:nvPr/>
            </p:nvSpPr>
            <p:spPr bwMode="auto">
              <a:xfrm>
                <a:off x="3060" y="18"/>
                <a:ext cx="490" cy="187"/>
              </a:xfrm>
              <a:custGeom>
                <a:avLst/>
                <a:gdLst/>
                <a:ahLst/>
                <a:cxnLst>
                  <a:cxn ang="0">
                    <a:pos x="71" y="25"/>
                  </a:cxn>
                  <a:cxn ang="0">
                    <a:pos x="91" y="20"/>
                  </a:cxn>
                  <a:cxn ang="0">
                    <a:pos x="92" y="17"/>
                  </a:cxn>
                  <a:cxn ang="0">
                    <a:pos x="88" y="0"/>
                  </a:cxn>
                  <a:cxn ang="0">
                    <a:pos x="25" y="0"/>
                  </a:cxn>
                  <a:cxn ang="0">
                    <a:pos x="10" y="22"/>
                  </a:cxn>
                  <a:cxn ang="0">
                    <a:pos x="71" y="25"/>
                  </a:cxn>
                </a:cxnLst>
                <a:rect l="0" t="0" r="r" b="b"/>
                <a:pathLst>
                  <a:path w="97" h="37">
                    <a:moveTo>
                      <a:pt x="71" y="25"/>
                    </a:moveTo>
                    <a:cubicBezTo>
                      <a:pt x="81" y="22"/>
                      <a:pt x="87" y="21"/>
                      <a:pt x="91" y="20"/>
                    </a:cubicBezTo>
                    <a:cubicBezTo>
                      <a:pt x="91" y="19"/>
                      <a:pt x="91" y="19"/>
                      <a:pt x="92" y="17"/>
                    </a:cubicBezTo>
                    <a:cubicBezTo>
                      <a:pt x="97" y="11"/>
                      <a:pt x="95" y="4"/>
                      <a:pt x="88" y="0"/>
                    </a:cubicBezTo>
                    <a:lnTo>
                      <a:pt x="25" y="0"/>
                    </a:lnTo>
                    <a:cubicBezTo>
                      <a:pt x="10" y="3"/>
                      <a:pt x="0" y="10"/>
                      <a:pt x="10" y="22"/>
                    </a:cubicBezTo>
                    <a:cubicBezTo>
                      <a:pt x="10" y="22"/>
                      <a:pt x="28" y="37"/>
                      <a:pt x="71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6972" name="Freeform 236"/>
              <p:cNvSpPr>
                <a:spLocks noEditPoints="1"/>
              </p:cNvSpPr>
              <p:nvPr/>
            </p:nvSpPr>
            <p:spPr bwMode="auto">
              <a:xfrm>
                <a:off x="2918" y="18"/>
                <a:ext cx="2958" cy="2699"/>
              </a:xfrm>
              <a:custGeom>
                <a:avLst/>
                <a:gdLst/>
                <a:ahLst/>
                <a:cxnLst>
                  <a:cxn ang="0">
                    <a:pos x="504" y="1"/>
                  </a:cxn>
                  <a:cxn ang="0">
                    <a:pos x="157" y="0"/>
                  </a:cxn>
                  <a:cxn ang="0">
                    <a:pos x="225" y="21"/>
                  </a:cxn>
                  <a:cxn ang="0">
                    <a:pos x="174" y="39"/>
                  </a:cxn>
                  <a:cxn ang="0">
                    <a:pos x="207" y="71"/>
                  </a:cxn>
                  <a:cxn ang="0">
                    <a:pos x="74" y="60"/>
                  </a:cxn>
                  <a:cxn ang="0">
                    <a:pos x="26" y="63"/>
                  </a:cxn>
                  <a:cxn ang="0">
                    <a:pos x="199" y="487"/>
                  </a:cxn>
                  <a:cxn ang="0">
                    <a:pos x="144" y="341"/>
                  </a:cxn>
                  <a:cxn ang="0">
                    <a:pos x="105" y="376"/>
                  </a:cxn>
                  <a:cxn ang="0">
                    <a:pos x="94" y="435"/>
                  </a:cxn>
                  <a:cxn ang="0">
                    <a:pos x="124" y="265"/>
                  </a:cxn>
                  <a:cxn ang="0">
                    <a:pos x="153" y="228"/>
                  </a:cxn>
                  <a:cxn ang="0">
                    <a:pos x="209" y="237"/>
                  </a:cxn>
                  <a:cxn ang="0">
                    <a:pos x="188" y="306"/>
                  </a:cxn>
                  <a:cxn ang="0">
                    <a:pos x="192" y="395"/>
                  </a:cxn>
                  <a:cxn ang="0">
                    <a:pos x="515" y="483"/>
                  </a:cxn>
                  <a:cxn ang="0">
                    <a:pos x="454" y="427"/>
                  </a:cxn>
                  <a:cxn ang="0">
                    <a:pos x="425" y="345"/>
                  </a:cxn>
                  <a:cxn ang="0">
                    <a:pos x="396" y="270"/>
                  </a:cxn>
                  <a:cxn ang="0">
                    <a:pos x="460" y="256"/>
                  </a:cxn>
                  <a:cxn ang="0">
                    <a:pos x="407" y="223"/>
                  </a:cxn>
                  <a:cxn ang="0">
                    <a:pos x="439" y="226"/>
                  </a:cxn>
                  <a:cxn ang="0">
                    <a:pos x="438" y="209"/>
                  </a:cxn>
                  <a:cxn ang="0">
                    <a:pos x="376" y="211"/>
                  </a:cxn>
                  <a:cxn ang="0">
                    <a:pos x="357" y="343"/>
                  </a:cxn>
                  <a:cxn ang="0">
                    <a:pos x="347" y="230"/>
                  </a:cxn>
                  <a:cxn ang="0">
                    <a:pos x="331" y="182"/>
                  </a:cxn>
                  <a:cxn ang="0">
                    <a:pos x="347" y="136"/>
                  </a:cxn>
                  <a:cxn ang="0">
                    <a:pos x="339" y="99"/>
                  </a:cxn>
                  <a:cxn ang="0">
                    <a:pos x="331" y="62"/>
                  </a:cxn>
                  <a:cxn ang="0">
                    <a:pos x="369" y="103"/>
                  </a:cxn>
                  <a:cxn ang="0">
                    <a:pos x="415" y="47"/>
                  </a:cxn>
                  <a:cxn ang="0">
                    <a:pos x="409" y="95"/>
                  </a:cxn>
                  <a:cxn ang="0">
                    <a:pos x="401" y="130"/>
                  </a:cxn>
                  <a:cxn ang="0">
                    <a:pos x="401" y="181"/>
                  </a:cxn>
                  <a:cxn ang="0">
                    <a:pos x="558" y="181"/>
                  </a:cxn>
                  <a:cxn ang="0">
                    <a:pos x="554" y="76"/>
                  </a:cxn>
                  <a:cxn ang="0">
                    <a:pos x="249" y="69"/>
                  </a:cxn>
                  <a:cxn ang="0">
                    <a:pos x="293" y="93"/>
                  </a:cxn>
                  <a:cxn ang="0">
                    <a:pos x="171" y="195"/>
                  </a:cxn>
                  <a:cxn ang="0">
                    <a:pos x="69" y="98"/>
                  </a:cxn>
                  <a:cxn ang="0">
                    <a:pos x="191" y="106"/>
                  </a:cxn>
                  <a:cxn ang="0">
                    <a:pos x="220" y="105"/>
                  </a:cxn>
                  <a:cxn ang="0">
                    <a:pos x="302" y="121"/>
                  </a:cxn>
                  <a:cxn ang="0">
                    <a:pos x="276" y="256"/>
                  </a:cxn>
                  <a:cxn ang="0">
                    <a:pos x="260" y="137"/>
                  </a:cxn>
                  <a:cxn ang="0">
                    <a:pos x="171" y="195"/>
                  </a:cxn>
                  <a:cxn ang="0">
                    <a:pos x="223" y="225"/>
                  </a:cxn>
                  <a:cxn ang="0">
                    <a:pos x="247" y="158"/>
                  </a:cxn>
                  <a:cxn ang="0">
                    <a:pos x="326" y="292"/>
                  </a:cxn>
                  <a:cxn ang="0">
                    <a:pos x="215" y="321"/>
                  </a:cxn>
                  <a:cxn ang="0">
                    <a:pos x="309" y="277"/>
                  </a:cxn>
                  <a:cxn ang="0">
                    <a:pos x="318" y="133"/>
                  </a:cxn>
                  <a:cxn ang="0">
                    <a:pos x="313" y="213"/>
                  </a:cxn>
                  <a:cxn ang="0">
                    <a:pos x="299" y="144"/>
                  </a:cxn>
                  <a:cxn ang="0">
                    <a:pos x="507" y="179"/>
                  </a:cxn>
                  <a:cxn ang="0">
                    <a:pos x="461" y="162"/>
                  </a:cxn>
                </a:cxnLst>
                <a:rect l="0" t="0" r="r" b="b"/>
                <a:pathLst>
                  <a:path w="585" h="534">
                    <a:moveTo>
                      <a:pt x="554" y="76"/>
                    </a:moveTo>
                    <a:cubicBezTo>
                      <a:pt x="551" y="32"/>
                      <a:pt x="543" y="9"/>
                      <a:pt x="504" y="1"/>
                    </a:cubicBezTo>
                    <a:cubicBezTo>
                      <a:pt x="500" y="1"/>
                      <a:pt x="494" y="0"/>
                      <a:pt x="486" y="0"/>
                    </a:cubicBezTo>
                    <a:lnTo>
                      <a:pt x="157" y="0"/>
                    </a:lnTo>
                    <a:cubicBezTo>
                      <a:pt x="156" y="5"/>
                      <a:pt x="153" y="17"/>
                      <a:pt x="158" y="17"/>
                    </a:cubicBezTo>
                    <a:cubicBezTo>
                      <a:pt x="171" y="17"/>
                      <a:pt x="223" y="21"/>
                      <a:pt x="225" y="21"/>
                    </a:cubicBezTo>
                    <a:cubicBezTo>
                      <a:pt x="226" y="21"/>
                      <a:pt x="250" y="16"/>
                      <a:pt x="237" y="28"/>
                    </a:cubicBezTo>
                    <a:cubicBezTo>
                      <a:pt x="223" y="41"/>
                      <a:pt x="192" y="41"/>
                      <a:pt x="174" y="39"/>
                    </a:cubicBezTo>
                    <a:cubicBezTo>
                      <a:pt x="131" y="36"/>
                      <a:pt x="152" y="56"/>
                      <a:pt x="168" y="56"/>
                    </a:cubicBezTo>
                    <a:cubicBezTo>
                      <a:pt x="218" y="56"/>
                      <a:pt x="228" y="68"/>
                      <a:pt x="207" y="71"/>
                    </a:cubicBezTo>
                    <a:cubicBezTo>
                      <a:pt x="186" y="74"/>
                      <a:pt x="182" y="73"/>
                      <a:pt x="162" y="76"/>
                    </a:cubicBezTo>
                    <a:cubicBezTo>
                      <a:pt x="7" y="101"/>
                      <a:pt x="59" y="60"/>
                      <a:pt x="74" y="60"/>
                    </a:cubicBezTo>
                    <a:cubicBezTo>
                      <a:pt x="139" y="59"/>
                      <a:pt x="123" y="37"/>
                      <a:pt x="107" y="42"/>
                    </a:cubicBezTo>
                    <a:cubicBezTo>
                      <a:pt x="91" y="46"/>
                      <a:pt x="34" y="27"/>
                      <a:pt x="26" y="63"/>
                    </a:cubicBezTo>
                    <a:cubicBezTo>
                      <a:pt x="19" y="100"/>
                      <a:pt x="42" y="282"/>
                      <a:pt x="36" y="317"/>
                    </a:cubicBezTo>
                    <a:cubicBezTo>
                      <a:pt x="0" y="534"/>
                      <a:pt x="199" y="487"/>
                      <a:pt x="199" y="487"/>
                    </a:cubicBezTo>
                    <a:cubicBezTo>
                      <a:pt x="156" y="453"/>
                      <a:pt x="174" y="421"/>
                      <a:pt x="171" y="403"/>
                    </a:cubicBezTo>
                    <a:cubicBezTo>
                      <a:pt x="161" y="345"/>
                      <a:pt x="154" y="337"/>
                      <a:pt x="144" y="341"/>
                    </a:cubicBezTo>
                    <a:cubicBezTo>
                      <a:pt x="121" y="352"/>
                      <a:pt x="123" y="358"/>
                      <a:pt x="126" y="367"/>
                    </a:cubicBezTo>
                    <a:cubicBezTo>
                      <a:pt x="142" y="416"/>
                      <a:pt x="105" y="376"/>
                      <a:pt x="105" y="376"/>
                    </a:cubicBezTo>
                    <a:cubicBezTo>
                      <a:pt x="98" y="380"/>
                      <a:pt x="95" y="390"/>
                      <a:pt x="99" y="399"/>
                    </a:cubicBezTo>
                    <a:cubicBezTo>
                      <a:pt x="131" y="463"/>
                      <a:pt x="101" y="446"/>
                      <a:pt x="94" y="435"/>
                    </a:cubicBezTo>
                    <a:cubicBezTo>
                      <a:pt x="61" y="390"/>
                      <a:pt x="92" y="366"/>
                      <a:pt x="88" y="352"/>
                    </a:cubicBezTo>
                    <a:cubicBezTo>
                      <a:pt x="75" y="295"/>
                      <a:pt x="118" y="274"/>
                      <a:pt x="124" y="265"/>
                    </a:cubicBezTo>
                    <a:cubicBezTo>
                      <a:pt x="130" y="256"/>
                      <a:pt x="127" y="253"/>
                      <a:pt x="129" y="234"/>
                    </a:cubicBezTo>
                    <a:cubicBezTo>
                      <a:pt x="136" y="195"/>
                      <a:pt x="155" y="216"/>
                      <a:pt x="153" y="228"/>
                    </a:cubicBezTo>
                    <a:cubicBezTo>
                      <a:pt x="148" y="274"/>
                      <a:pt x="176" y="242"/>
                      <a:pt x="186" y="228"/>
                    </a:cubicBezTo>
                    <a:cubicBezTo>
                      <a:pt x="218" y="186"/>
                      <a:pt x="214" y="229"/>
                      <a:pt x="209" y="237"/>
                    </a:cubicBezTo>
                    <a:cubicBezTo>
                      <a:pt x="203" y="244"/>
                      <a:pt x="198" y="255"/>
                      <a:pt x="200" y="260"/>
                    </a:cubicBezTo>
                    <a:cubicBezTo>
                      <a:pt x="208" y="283"/>
                      <a:pt x="193" y="305"/>
                      <a:pt x="188" y="306"/>
                    </a:cubicBezTo>
                    <a:cubicBezTo>
                      <a:pt x="184" y="308"/>
                      <a:pt x="170" y="314"/>
                      <a:pt x="170" y="332"/>
                    </a:cubicBezTo>
                    <a:cubicBezTo>
                      <a:pt x="171" y="350"/>
                      <a:pt x="192" y="382"/>
                      <a:pt x="192" y="395"/>
                    </a:cubicBezTo>
                    <a:cubicBezTo>
                      <a:pt x="193" y="492"/>
                      <a:pt x="236" y="499"/>
                      <a:pt x="255" y="497"/>
                    </a:cubicBezTo>
                    <a:cubicBezTo>
                      <a:pt x="275" y="496"/>
                      <a:pt x="445" y="490"/>
                      <a:pt x="515" y="483"/>
                    </a:cubicBezTo>
                    <a:cubicBezTo>
                      <a:pt x="585" y="477"/>
                      <a:pt x="538" y="458"/>
                      <a:pt x="518" y="458"/>
                    </a:cubicBezTo>
                    <a:cubicBezTo>
                      <a:pt x="467" y="458"/>
                      <a:pt x="454" y="427"/>
                      <a:pt x="454" y="427"/>
                    </a:cubicBezTo>
                    <a:cubicBezTo>
                      <a:pt x="454" y="427"/>
                      <a:pt x="453" y="405"/>
                      <a:pt x="431" y="400"/>
                    </a:cubicBezTo>
                    <a:cubicBezTo>
                      <a:pt x="376" y="385"/>
                      <a:pt x="411" y="353"/>
                      <a:pt x="425" y="345"/>
                    </a:cubicBezTo>
                    <a:cubicBezTo>
                      <a:pt x="438" y="338"/>
                      <a:pt x="430" y="335"/>
                      <a:pt x="420" y="329"/>
                    </a:cubicBezTo>
                    <a:cubicBezTo>
                      <a:pt x="398" y="316"/>
                      <a:pt x="394" y="300"/>
                      <a:pt x="396" y="270"/>
                    </a:cubicBezTo>
                    <a:cubicBezTo>
                      <a:pt x="397" y="240"/>
                      <a:pt x="416" y="249"/>
                      <a:pt x="416" y="249"/>
                    </a:cubicBezTo>
                    <a:cubicBezTo>
                      <a:pt x="416" y="249"/>
                      <a:pt x="448" y="262"/>
                      <a:pt x="460" y="256"/>
                    </a:cubicBezTo>
                    <a:cubicBezTo>
                      <a:pt x="472" y="250"/>
                      <a:pt x="467" y="239"/>
                      <a:pt x="461" y="244"/>
                    </a:cubicBezTo>
                    <a:cubicBezTo>
                      <a:pt x="455" y="248"/>
                      <a:pt x="412" y="244"/>
                      <a:pt x="407" y="223"/>
                    </a:cubicBezTo>
                    <a:cubicBezTo>
                      <a:pt x="403" y="202"/>
                      <a:pt x="418" y="213"/>
                      <a:pt x="422" y="214"/>
                    </a:cubicBezTo>
                    <a:cubicBezTo>
                      <a:pt x="427" y="216"/>
                      <a:pt x="427" y="220"/>
                      <a:pt x="439" y="226"/>
                    </a:cubicBezTo>
                    <a:cubicBezTo>
                      <a:pt x="468" y="241"/>
                      <a:pt x="454" y="224"/>
                      <a:pt x="454" y="224"/>
                    </a:cubicBezTo>
                    <a:cubicBezTo>
                      <a:pt x="454" y="224"/>
                      <a:pt x="454" y="224"/>
                      <a:pt x="438" y="209"/>
                    </a:cubicBezTo>
                    <a:cubicBezTo>
                      <a:pt x="423" y="194"/>
                      <a:pt x="406" y="199"/>
                      <a:pt x="389" y="199"/>
                    </a:cubicBezTo>
                    <a:cubicBezTo>
                      <a:pt x="373" y="199"/>
                      <a:pt x="376" y="211"/>
                      <a:pt x="376" y="211"/>
                    </a:cubicBezTo>
                    <a:cubicBezTo>
                      <a:pt x="376" y="211"/>
                      <a:pt x="373" y="242"/>
                      <a:pt x="370" y="291"/>
                    </a:cubicBezTo>
                    <a:cubicBezTo>
                      <a:pt x="368" y="341"/>
                      <a:pt x="360" y="347"/>
                      <a:pt x="357" y="343"/>
                    </a:cubicBezTo>
                    <a:cubicBezTo>
                      <a:pt x="354" y="338"/>
                      <a:pt x="350" y="313"/>
                      <a:pt x="350" y="305"/>
                    </a:cubicBezTo>
                    <a:cubicBezTo>
                      <a:pt x="350" y="298"/>
                      <a:pt x="345" y="264"/>
                      <a:pt x="347" y="230"/>
                    </a:cubicBezTo>
                    <a:cubicBezTo>
                      <a:pt x="350" y="195"/>
                      <a:pt x="356" y="210"/>
                      <a:pt x="334" y="201"/>
                    </a:cubicBezTo>
                    <a:cubicBezTo>
                      <a:pt x="311" y="192"/>
                      <a:pt x="323" y="182"/>
                      <a:pt x="331" y="182"/>
                    </a:cubicBezTo>
                    <a:cubicBezTo>
                      <a:pt x="338" y="182"/>
                      <a:pt x="350" y="189"/>
                      <a:pt x="352" y="181"/>
                    </a:cubicBezTo>
                    <a:cubicBezTo>
                      <a:pt x="356" y="160"/>
                      <a:pt x="359" y="141"/>
                      <a:pt x="347" y="136"/>
                    </a:cubicBezTo>
                    <a:cubicBezTo>
                      <a:pt x="322" y="127"/>
                      <a:pt x="332" y="121"/>
                      <a:pt x="341" y="118"/>
                    </a:cubicBezTo>
                    <a:cubicBezTo>
                      <a:pt x="350" y="115"/>
                      <a:pt x="352" y="94"/>
                      <a:pt x="339" y="99"/>
                    </a:cubicBezTo>
                    <a:cubicBezTo>
                      <a:pt x="313" y="107"/>
                      <a:pt x="316" y="85"/>
                      <a:pt x="321" y="82"/>
                    </a:cubicBezTo>
                    <a:cubicBezTo>
                      <a:pt x="325" y="79"/>
                      <a:pt x="334" y="83"/>
                      <a:pt x="331" y="62"/>
                    </a:cubicBezTo>
                    <a:cubicBezTo>
                      <a:pt x="328" y="41"/>
                      <a:pt x="347" y="34"/>
                      <a:pt x="351" y="53"/>
                    </a:cubicBezTo>
                    <a:cubicBezTo>
                      <a:pt x="354" y="73"/>
                      <a:pt x="363" y="112"/>
                      <a:pt x="369" y="103"/>
                    </a:cubicBezTo>
                    <a:cubicBezTo>
                      <a:pt x="375" y="94"/>
                      <a:pt x="385" y="57"/>
                      <a:pt x="395" y="41"/>
                    </a:cubicBezTo>
                    <a:cubicBezTo>
                      <a:pt x="406" y="24"/>
                      <a:pt x="418" y="38"/>
                      <a:pt x="415" y="47"/>
                    </a:cubicBezTo>
                    <a:cubicBezTo>
                      <a:pt x="401" y="88"/>
                      <a:pt x="426" y="90"/>
                      <a:pt x="426" y="90"/>
                    </a:cubicBezTo>
                    <a:cubicBezTo>
                      <a:pt x="426" y="90"/>
                      <a:pt x="423" y="96"/>
                      <a:pt x="409" y="95"/>
                    </a:cubicBezTo>
                    <a:cubicBezTo>
                      <a:pt x="382" y="92"/>
                      <a:pt x="393" y="110"/>
                      <a:pt x="405" y="115"/>
                    </a:cubicBezTo>
                    <a:cubicBezTo>
                      <a:pt x="431" y="124"/>
                      <a:pt x="414" y="130"/>
                      <a:pt x="401" y="130"/>
                    </a:cubicBezTo>
                    <a:cubicBezTo>
                      <a:pt x="387" y="130"/>
                      <a:pt x="381" y="134"/>
                      <a:pt x="378" y="148"/>
                    </a:cubicBezTo>
                    <a:cubicBezTo>
                      <a:pt x="369" y="191"/>
                      <a:pt x="401" y="181"/>
                      <a:pt x="401" y="181"/>
                    </a:cubicBezTo>
                    <a:cubicBezTo>
                      <a:pt x="452" y="195"/>
                      <a:pt x="528" y="188"/>
                      <a:pt x="528" y="188"/>
                    </a:cubicBezTo>
                    <a:cubicBezTo>
                      <a:pt x="543" y="192"/>
                      <a:pt x="552" y="189"/>
                      <a:pt x="558" y="181"/>
                    </a:cubicBezTo>
                    <a:lnTo>
                      <a:pt x="558" y="103"/>
                    </a:lnTo>
                    <a:cubicBezTo>
                      <a:pt x="556" y="93"/>
                      <a:pt x="555" y="84"/>
                      <a:pt x="554" y="76"/>
                    </a:cubicBezTo>
                    <a:close/>
                    <a:moveTo>
                      <a:pt x="231" y="77"/>
                    </a:moveTo>
                    <a:cubicBezTo>
                      <a:pt x="233" y="65"/>
                      <a:pt x="249" y="69"/>
                      <a:pt x="249" y="69"/>
                    </a:cubicBezTo>
                    <a:cubicBezTo>
                      <a:pt x="249" y="69"/>
                      <a:pt x="278" y="79"/>
                      <a:pt x="290" y="78"/>
                    </a:cubicBezTo>
                    <a:cubicBezTo>
                      <a:pt x="301" y="76"/>
                      <a:pt x="318" y="93"/>
                      <a:pt x="293" y="93"/>
                    </a:cubicBezTo>
                    <a:cubicBezTo>
                      <a:pt x="267" y="93"/>
                      <a:pt x="228" y="104"/>
                      <a:pt x="231" y="77"/>
                    </a:cubicBezTo>
                    <a:close/>
                    <a:moveTo>
                      <a:pt x="171" y="195"/>
                    </a:moveTo>
                    <a:cubicBezTo>
                      <a:pt x="153" y="195"/>
                      <a:pt x="46" y="237"/>
                      <a:pt x="45" y="128"/>
                    </a:cubicBezTo>
                    <a:cubicBezTo>
                      <a:pt x="45" y="104"/>
                      <a:pt x="39" y="83"/>
                      <a:pt x="69" y="98"/>
                    </a:cubicBezTo>
                    <a:cubicBezTo>
                      <a:pt x="99" y="112"/>
                      <a:pt x="72" y="111"/>
                      <a:pt x="137" y="108"/>
                    </a:cubicBezTo>
                    <a:cubicBezTo>
                      <a:pt x="137" y="108"/>
                      <a:pt x="184" y="110"/>
                      <a:pt x="191" y="106"/>
                    </a:cubicBezTo>
                    <a:cubicBezTo>
                      <a:pt x="199" y="101"/>
                      <a:pt x="192" y="91"/>
                      <a:pt x="207" y="91"/>
                    </a:cubicBezTo>
                    <a:cubicBezTo>
                      <a:pt x="222" y="90"/>
                      <a:pt x="220" y="105"/>
                      <a:pt x="220" y="105"/>
                    </a:cubicBezTo>
                    <a:cubicBezTo>
                      <a:pt x="220" y="105"/>
                      <a:pt x="207" y="124"/>
                      <a:pt x="305" y="111"/>
                    </a:cubicBezTo>
                    <a:cubicBezTo>
                      <a:pt x="317" y="109"/>
                      <a:pt x="327" y="121"/>
                      <a:pt x="302" y="121"/>
                    </a:cubicBezTo>
                    <a:cubicBezTo>
                      <a:pt x="290" y="122"/>
                      <a:pt x="272" y="128"/>
                      <a:pt x="278" y="143"/>
                    </a:cubicBezTo>
                    <a:cubicBezTo>
                      <a:pt x="284" y="158"/>
                      <a:pt x="276" y="256"/>
                      <a:pt x="276" y="256"/>
                    </a:cubicBezTo>
                    <a:cubicBezTo>
                      <a:pt x="276" y="256"/>
                      <a:pt x="271" y="274"/>
                      <a:pt x="262" y="245"/>
                    </a:cubicBezTo>
                    <a:cubicBezTo>
                      <a:pt x="259" y="235"/>
                      <a:pt x="262" y="144"/>
                      <a:pt x="260" y="137"/>
                    </a:cubicBezTo>
                    <a:cubicBezTo>
                      <a:pt x="259" y="129"/>
                      <a:pt x="217" y="122"/>
                      <a:pt x="215" y="154"/>
                    </a:cubicBezTo>
                    <a:cubicBezTo>
                      <a:pt x="214" y="185"/>
                      <a:pt x="205" y="195"/>
                      <a:pt x="171" y="195"/>
                    </a:cubicBezTo>
                    <a:close/>
                    <a:moveTo>
                      <a:pt x="237" y="231"/>
                    </a:moveTo>
                    <a:cubicBezTo>
                      <a:pt x="230" y="240"/>
                      <a:pt x="219" y="247"/>
                      <a:pt x="223" y="225"/>
                    </a:cubicBezTo>
                    <a:cubicBezTo>
                      <a:pt x="228" y="202"/>
                      <a:pt x="232" y="170"/>
                      <a:pt x="232" y="155"/>
                    </a:cubicBezTo>
                    <a:cubicBezTo>
                      <a:pt x="232" y="155"/>
                      <a:pt x="244" y="135"/>
                      <a:pt x="247" y="158"/>
                    </a:cubicBezTo>
                    <a:cubicBezTo>
                      <a:pt x="250" y="181"/>
                      <a:pt x="244" y="221"/>
                      <a:pt x="237" y="231"/>
                    </a:cubicBezTo>
                    <a:close/>
                    <a:moveTo>
                      <a:pt x="326" y="292"/>
                    </a:moveTo>
                    <a:cubicBezTo>
                      <a:pt x="327" y="320"/>
                      <a:pt x="355" y="400"/>
                      <a:pt x="286" y="399"/>
                    </a:cubicBezTo>
                    <a:cubicBezTo>
                      <a:pt x="217" y="398"/>
                      <a:pt x="214" y="409"/>
                      <a:pt x="215" y="321"/>
                    </a:cubicBezTo>
                    <a:cubicBezTo>
                      <a:pt x="216" y="236"/>
                      <a:pt x="225" y="253"/>
                      <a:pt x="230" y="264"/>
                    </a:cubicBezTo>
                    <a:cubicBezTo>
                      <a:pt x="230" y="264"/>
                      <a:pt x="253" y="318"/>
                      <a:pt x="309" y="277"/>
                    </a:cubicBezTo>
                    <a:cubicBezTo>
                      <a:pt x="319" y="269"/>
                      <a:pt x="324" y="263"/>
                      <a:pt x="326" y="292"/>
                    </a:cubicBezTo>
                    <a:close/>
                    <a:moveTo>
                      <a:pt x="318" y="133"/>
                    </a:moveTo>
                    <a:cubicBezTo>
                      <a:pt x="338" y="148"/>
                      <a:pt x="316" y="165"/>
                      <a:pt x="316" y="165"/>
                    </a:cubicBezTo>
                    <a:cubicBezTo>
                      <a:pt x="316" y="165"/>
                      <a:pt x="302" y="189"/>
                      <a:pt x="313" y="213"/>
                    </a:cubicBezTo>
                    <a:cubicBezTo>
                      <a:pt x="324" y="237"/>
                      <a:pt x="324" y="265"/>
                      <a:pt x="301" y="239"/>
                    </a:cubicBezTo>
                    <a:cubicBezTo>
                      <a:pt x="279" y="214"/>
                      <a:pt x="293" y="156"/>
                      <a:pt x="299" y="144"/>
                    </a:cubicBezTo>
                    <a:cubicBezTo>
                      <a:pt x="299" y="144"/>
                      <a:pt x="299" y="118"/>
                      <a:pt x="318" y="133"/>
                    </a:cubicBezTo>
                    <a:close/>
                    <a:moveTo>
                      <a:pt x="507" y="179"/>
                    </a:moveTo>
                    <a:cubicBezTo>
                      <a:pt x="498" y="185"/>
                      <a:pt x="507" y="179"/>
                      <a:pt x="465" y="177"/>
                    </a:cubicBezTo>
                    <a:cubicBezTo>
                      <a:pt x="423" y="176"/>
                      <a:pt x="461" y="162"/>
                      <a:pt x="461" y="162"/>
                    </a:cubicBezTo>
                    <a:cubicBezTo>
                      <a:pt x="565" y="166"/>
                      <a:pt x="516" y="173"/>
                      <a:pt x="507" y="179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6973" name="Freeform 237"/>
              <p:cNvSpPr/>
              <p:nvPr/>
            </p:nvSpPr>
            <p:spPr bwMode="auto">
              <a:xfrm>
                <a:off x="3621" y="1286"/>
                <a:ext cx="237" cy="283"/>
              </a:xfrm>
              <a:custGeom>
                <a:avLst/>
                <a:gdLst/>
                <a:ahLst/>
                <a:cxnLst>
                  <a:cxn ang="0">
                    <a:pos x="40" y="15"/>
                  </a:cxn>
                  <a:cxn ang="0">
                    <a:pos x="27" y="56"/>
                  </a:cxn>
                  <a:cxn ang="0">
                    <a:pos x="40" y="15"/>
                  </a:cxn>
                </a:cxnLst>
                <a:rect l="0" t="0" r="r" b="b"/>
                <a:pathLst>
                  <a:path w="47" h="56">
                    <a:moveTo>
                      <a:pt x="40" y="15"/>
                    </a:moveTo>
                    <a:cubicBezTo>
                      <a:pt x="37" y="0"/>
                      <a:pt x="0" y="23"/>
                      <a:pt x="27" y="56"/>
                    </a:cubicBezTo>
                    <a:cubicBezTo>
                      <a:pt x="27" y="56"/>
                      <a:pt x="47" y="49"/>
                      <a:pt x="40" y="15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6974" name="Freeform 238"/>
              <p:cNvSpPr/>
              <p:nvPr/>
            </p:nvSpPr>
            <p:spPr bwMode="auto">
              <a:xfrm>
                <a:off x="3402" y="1403"/>
                <a:ext cx="209" cy="379"/>
              </a:xfrm>
              <a:custGeom>
                <a:avLst/>
                <a:gdLst/>
                <a:ahLst/>
                <a:cxnLst>
                  <a:cxn ang="0">
                    <a:pos x="19" y="27"/>
                  </a:cxn>
                  <a:cxn ang="0">
                    <a:pos x="12" y="69"/>
                  </a:cxn>
                  <a:cxn ang="0">
                    <a:pos x="40" y="45"/>
                  </a:cxn>
                  <a:cxn ang="0">
                    <a:pos x="37" y="24"/>
                  </a:cxn>
                  <a:cxn ang="0">
                    <a:pos x="19" y="27"/>
                  </a:cxn>
                </a:cxnLst>
                <a:rect l="0" t="0" r="r" b="b"/>
                <a:pathLst>
                  <a:path w="41" h="75">
                    <a:moveTo>
                      <a:pt x="19" y="27"/>
                    </a:moveTo>
                    <a:cubicBezTo>
                      <a:pt x="0" y="54"/>
                      <a:pt x="6" y="63"/>
                      <a:pt x="12" y="69"/>
                    </a:cubicBezTo>
                    <a:cubicBezTo>
                      <a:pt x="18" y="75"/>
                      <a:pt x="30" y="74"/>
                      <a:pt x="40" y="45"/>
                    </a:cubicBezTo>
                    <a:cubicBezTo>
                      <a:pt x="40" y="45"/>
                      <a:pt x="32" y="31"/>
                      <a:pt x="37" y="24"/>
                    </a:cubicBezTo>
                    <a:cubicBezTo>
                      <a:pt x="41" y="16"/>
                      <a:pt x="38" y="0"/>
                      <a:pt x="19" y="27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6975" name="Freeform 239"/>
              <p:cNvSpPr/>
              <p:nvPr/>
            </p:nvSpPr>
            <p:spPr bwMode="auto">
              <a:xfrm>
                <a:off x="3273" y="645"/>
                <a:ext cx="683" cy="319"/>
              </a:xfrm>
              <a:custGeom>
                <a:avLst/>
                <a:gdLst/>
                <a:ahLst/>
                <a:cxnLst>
                  <a:cxn ang="0">
                    <a:pos x="112" y="4"/>
                  </a:cxn>
                  <a:cxn ang="0">
                    <a:pos x="24" y="4"/>
                  </a:cxn>
                  <a:cxn ang="0">
                    <a:pos x="2" y="25"/>
                  </a:cxn>
                  <a:cxn ang="0">
                    <a:pos x="60" y="58"/>
                  </a:cxn>
                  <a:cxn ang="0">
                    <a:pos x="96" y="54"/>
                  </a:cxn>
                  <a:cxn ang="0">
                    <a:pos x="113" y="53"/>
                  </a:cxn>
                  <a:cxn ang="0">
                    <a:pos x="112" y="4"/>
                  </a:cxn>
                </a:cxnLst>
                <a:rect l="0" t="0" r="r" b="b"/>
                <a:pathLst>
                  <a:path w="135" h="63">
                    <a:moveTo>
                      <a:pt x="112" y="4"/>
                    </a:moveTo>
                    <a:cubicBezTo>
                      <a:pt x="105" y="9"/>
                      <a:pt x="24" y="4"/>
                      <a:pt x="24" y="4"/>
                    </a:cubicBezTo>
                    <a:cubicBezTo>
                      <a:pt x="15" y="4"/>
                      <a:pt x="3" y="1"/>
                      <a:pt x="2" y="25"/>
                    </a:cubicBezTo>
                    <a:cubicBezTo>
                      <a:pt x="0" y="63"/>
                      <a:pt x="48" y="58"/>
                      <a:pt x="60" y="58"/>
                    </a:cubicBezTo>
                    <a:cubicBezTo>
                      <a:pt x="72" y="58"/>
                      <a:pt x="84" y="48"/>
                      <a:pt x="96" y="54"/>
                    </a:cubicBezTo>
                    <a:cubicBezTo>
                      <a:pt x="96" y="54"/>
                      <a:pt x="107" y="63"/>
                      <a:pt x="113" y="53"/>
                    </a:cubicBezTo>
                    <a:cubicBezTo>
                      <a:pt x="135" y="13"/>
                      <a:pt x="120" y="0"/>
                      <a:pt x="112" y="4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6976" name="Freeform 240"/>
              <p:cNvSpPr/>
              <p:nvPr/>
            </p:nvSpPr>
            <p:spPr bwMode="auto">
              <a:xfrm>
                <a:off x="4046" y="1544"/>
                <a:ext cx="490" cy="517"/>
              </a:xfrm>
              <a:custGeom>
                <a:avLst/>
                <a:gdLst/>
                <a:ahLst/>
                <a:cxnLst>
                  <a:cxn ang="0">
                    <a:pos x="67" y="5"/>
                  </a:cxn>
                  <a:cxn ang="0">
                    <a:pos x="31" y="5"/>
                  </a:cxn>
                  <a:cxn ang="0">
                    <a:pos x="12" y="57"/>
                  </a:cxn>
                  <a:cxn ang="0">
                    <a:pos x="79" y="62"/>
                  </a:cxn>
                  <a:cxn ang="0">
                    <a:pos x="67" y="5"/>
                  </a:cxn>
                </a:cxnLst>
                <a:rect l="0" t="0" r="r" b="b"/>
                <a:pathLst>
                  <a:path w="97" h="102">
                    <a:moveTo>
                      <a:pt x="67" y="5"/>
                    </a:moveTo>
                    <a:cubicBezTo>
                      <a:pt x="55" y="10"/>
                      <a:pt x="31" y="5"/>
                      <a:pt x="31" y="5"/>
                    </a:cubicBezTo>
                    <a:cubicBezTo>
                      <a:pt x="0" y="6"/>
                      <a:pt x="16" y="39"/>
                      <a:pt x="12" y="57"/>
                    </a:cubicBezTo>
                    <a:cubicBezTo>
                      <a:pt x="8" y="76"/>
                      <a:pt x="63" y="102"/>
                      <a:pt x="79" y="62"/>
                    </a:cubicBezTo>
                    <a:cubicBezTo>
                      <a:pt x="97" y="20"/>
                      <a:pt x="79" y="0"/>
                      <a:pt x="67" y="5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6977" name="Freeform 241"/>
              <p:cNvSpPr/>
              <p:nvPr/>
            </p:nvSpPr>
            <p:spPr bwMode="auto">
              <a:xfrm>
                <a:off x="5173" y="1024"/>
                <a:ext cx="500" cy="9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40" y="15"/>
                  </a:cxn>
                  <a:cxn ang="0">
                    <a:pos x="15" y="0"/>
                  </a:cxn>
                </a:cxnLst>
                <a:rect l="0" t="0" r="r" b="b"/>
                <a:pathLst>
                  <a:path w="99" h="19">
                    <a:moveTo>
                      <a:pt x="15" y="0"/>
                    </a:moveTo>
                    <a:cubicBezTo>
                      <a:pt x="0" y="0"/>
                      <a:pt x="19" y="19"/>
                      <a:pt x="40" y="15"/>
                    </a:cubicBezTo>
                    <a:cubicBezTo>
                      <a:pt x="99" y="1"/>
                      <a:pt x="15" y="0"/>
                      <a:pt x="1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6978" name="Freeform 242"/>
              <p:cNvSpPr/>
              <p:nvPr/>
            </p:nvSpPr>
            <p:spPr bwMode="auto">
              <a:xfrm>
                <a:off x="5339" y="1003"/>
                <a:ext cx="385" cy="237"/>
              </a:xfrm>
              <a:custGeom>
                <a:avLst/>
                <a:gdLst/>
                <a:ahLst/>
                <a:cxnLst>
                  <a:cxn ang="0">
                    <a:pos x="21" y="37"/>
                  </a:cxn>
                  <a:cxn ang="0">
                    <a:pos x="70" y="17"/>
                  </a:cxn>
                  <a:cxn ang="0">
                    <a:pos x="48" y="3"/>
                  </a:cxn>
                  <a:cxn ang="0">
                    <a:pos x="19" y="32"/>
                  </a:cxn>
                  <a:cxn ang="0">
                    <a:pos x="21" y="37"/>
                  </a:cxn>
                </a:cxnLst>
                <a:rect l="0" t="0" r="r" b="b"/>
                <a:pathLst>
                  <a:path w="76" h="47">
                    <a:moveTo>
                      <a:pt x="21" y="37"/>
                    </a:moveTo>
                    <a:cubicBezTo>
                      <a:pt x="21" y="37"/>
                      <a:pt x="50" y="47"/>
                      <a:pt x="70" y="17"/>
                    </a:cubicBezTo>
                    <a:cubicBezTo>
                      <a:pt x="76" y="7"/>
                      <a:pt x="65" y="0"/>
                      <a:pt x="48" y="3"/>
                    </a:cubicBezTo>
                    <a:cubicBezTo>
                      <a:pt x="39" y="5"/>
                      <a:pt x="39" y="32"/>
                      <a:pt x="19" y="32"/>
                    </a:cubicBezTo>
                    <a:cubicBezTo>
                      <a:pt x="0" y="32"/>
                      <a:pt x="21" y="37"/>
                      <a:pt x="21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6979" name="Freeform 243"/>
              <p:cNvSpPr/>
              <p:nvPr/>
            </p:nvSpPr>
            <p:spPr bwMode="auto">
              <a:xfrm>
                <a:off x="5325" y="1201"/>
                <a:ext cx="415" cy="187"/>
              </a:xfrm>
              <a:custGeom>
                <a:avLst/>
                <a:gdLst/>
                <a:ahLst/>
                <a:cxnLst>
                  <a:cxn ang="0">
                    <a:pos x="72" y="6"/>
                  </a:cxn>
                  <a:cxn ang="0">
                    <a:pos x="24" y="17"/>
                  </a:cxn>
                  <a:cxn ang="0">
                    <a:pos x="17" y="26"/>
                  </a:cxn>
                  <a:cxn ang="0">
                    <a:pos x="76" y="23"/>
                  </a:cxn>
                  <a:cxn ang="0">
                    <a:pos x="82" y="20"/>
                  </a:cxn>
                  <a:cxn ang="0">
                    <a:pos x="82" y="0"/>
                  </a:cxn>
                  <a:cxn ang="0">
                    <a:pos x="72" y="6"/>
                  </a:cxn>
                </a:cxnLst>
                <a:rect l="0" t="0" r="r" b="b"/>
                <a:pathLst>
                  <a:path w="82" h="37">
                    <a:moveTo>
                      <a:pt x="72" y="6"/>
                    </a:moveTo>
                    <a:cubicBezTo>
                      <a:pt x="57" y="23"/>
                      <a:pt x="24" y="17"/>
                      <a:pt x="24" y="17"/>
                    </a:cubicBezTo>
                    <a:cubicBezTo>
                      <a:pt x="24" y="17"/>
                      <a:pt x="0" y="16"/>
                      <a:pt x="17" y="26"/>
                    </a:cubicBezTo>
                    <a:cubicBezTo>
                      <a:pt x="33" y="37"/>
                      <a:pt x="53" y="32"/>
                      <a:pt x="76" y="23"/>
                    </a:cubicBezTo>
                    <a:cubicBezTo>
                      <a:pt x="78" y="22"/>
                      <a:pt x="80" y="21"/>
                      <a:pt x="82" y="20"/>
                    </a:cubicBezTo>
                    <a:lnTo>
                      <a:pt x="82" y="0"/>
                    </a:lnTo>
                    <a:cubicBezTo>
                      <a:pt x="79" y="1"/>
                      <a:pt x="75" y="2"/>
                      <a:pt x="72" y="6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6980" name="Freeform 244"/>
              <p:cNvSpPr/>
              <p:nvPr/>
            </p:nvSpPr>
            <p:spPr bwMode="auto">
              <a:xfrm>
                <a:off x="5001" y="1378"/>
                <a:ext cx="699" cy="167"/>
              </a:xfrm>
              <a:custGeom>
                <a:avLst/>
                <a:gdLst/>
                <a:ahLst/>
                <a:cxnLst>
                  <a:cxn ang="0">
                    <a:pos x="21" y="1"/>
                  </a:cxn>
                  <a:cxn ang="0">
                    <a:pos x="8" y="14"/>
                  </a:cxn>
                  <a:cxn ang="0">
                    <a:pos x="57" y="22"/>
                  </a:cxn>
                  <a:cxn ang="0">
                    <a:pos x="117" y="23"/>
                  </a:cxn>
                  <a:cxn ang="0">
                    <a:pos x="114" y="8"/>
                  </a:cxn>
                  <a:cxn ang="0">
                    <a:pos x="82" y="3"/>
                  </a:cxn>
                  <a:cxn ang="0">
                    <a:pos x="21" y="1"/>
                  </a:cxn>
                </a:cxnLst>
                <a:rect l="0" t="0" r="r" b="b"/>
                <a:pathLst>
                  <a:path w="138" h="33">
                    <a:moveTo>
                      <a:pt x="21" y="1"/>
                    </a:moveTo>
                    <a:cubicBezTo>
                      <a:pt x="21" y="1"/>
                      <a:pt x="0" y="8"/>
                      <a:pt x="8" y="14"/>
                    </a:cubicBezTo>
                    <a:cubicBezTo>
                      <a:pt x="15" y="20"/>
                      <a:pt x="48" y="22"/>
                      <a:pt x="57" y="22"/>
                    </a:cubicBezTo>
                    <a:cubicBezTo>
                      <a:pt x="66" y="22"/>
                      <a:pt x="96" y="33"/>
                      <a:pt x="117" y="23"/>
                    </a:cubicBezTo>
                    <a:cubicBezTo>
                      <a:pt x="138" y="12"/>
                      <a:pt x="123" y="9"/>
                      <a:pt x="114" y="8"/>
                    </a:cubicBezTo>
                    <a:cubicBezTo>
                      <a:pt x="105" y="6"/>
                      <a:pt x="102" y="0"/>
                      <a:pt x="82" y="3"/>
                    </a:cubicBezTo>
                    <a:cubicBezTo>
                      <a:pt x="37" y="11"/>
                      <a:pt x="21" y="1"/>
                      <a:pt x="21" y="1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6981" name="Freeform 245"/>
              <p:cNvSpPr/>
              <p:nvPr/>
            </p:nvSpPr>
            <p:spPr bwMode="auto">
              <a:xfrm>
                <a:off x="5078" y="1540"/>
                <a:ext cx="565" cy="146"/>
              </a:xfrm>
              <a:custGeom>
                <a:avLst/>
                <a:gdLst/>
                <a:ahLst/>
                <a:cxnLst>
                  <a:cxn ang="0">
                    <a:pos x="98" y="19"/>
                  </a:cxn>
                  <a:cxn ang="0">
                    <a:pos x="103" y="4"/>
                  </a:cxn>
                  <a:cxn ang="0">
                    <a:pos x="74" y="10"/>
                  </a:cxn>
                  <a:cxn ang="0">
                    <a:pos x="36" y="6"/>
                  </a:cxn>
                  <a:cxn ang="0">
                    <a:pos x="2" y="4"/>
                  </a:cxn>
                  <a:cxn ang="0">
                    <a:pos x="98" y="19"/>
                  </a:cxn>
                </a:cxnLst>
                <a:rect l="0" t="0" r="r" b="b"/>
                <a:pathLst>
                  <a:path w="112" h="29">
                    <a:moveTo>
                      <a:pt x="98" y="19"/>
                    </a:moveTo>
                    <a:cubicBezTo>
                      <a:pt x="112" y="13"/>
                      <a:pt x="111" y="0"/>
                      <a:pt x="103" y="4"/>
                    </a:cubicBezTo>
                    <a:cubicBezTo>
                      <a:pt x="96" y="9"/>
                      <a:pt x="83" y="10"/>
                      <a:pt x="74" y="10"/>
                    </a:cubicBezTo>
                    <a:cubicBezTo>
                      <a:pt x="65" y="11"/>
                      <a:pt x="45" y="3"/>
                      <a:pt x="36" y="6"/>
                    </a:cubicBezTo>
                    <a:cubicBezTo>
                      <a:pt x="27" y="9"/>
                      <a:pt x="2" y="4"/>
                      <a:pt x="2" y="4"/>
                    </a:cubicBezTo>
                    <a:cubicBezTo>
                      <a:pt x="0" y="29"/>
                      <a:pt x="83" y="25"/>
                      <a:pt x="98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6982" name="Freeform 246"/>
              <p:cNvSpPr/>
              <p:nvPr/>
            </p:nvSpPr>
            <p:spPr bwMode="auto">
              <a:xfrm>
                <a:off x="5041" y="1657"/>
                <a:ext cx="581" cy="479"/>
              </a:xfrm>
              <a:custGeom>
                <a:avLst/>
                <a:gdLst/>
                <a:ahLst/>
                <a:cxnLst>
                  <a:cxn ang="0">
                    <a:pos x="3" y="53"/>
                  </a:cxn>
                  <a:cxn ang="0">
                    <a:pos x="26" y="54"/>
                  </a:cxn>
                  <a:cxn ang="0">
                    <a:pos x="50" y="77"/>
                  </a:cxn>
                  <a:cxn ang="0">
                    <a:pos x="59" y="84"/>
                  </a:cxn>
                  <a:cxn ang="0">
                    <a:pos x="81" y="52"/>
                  </a:cxn>
                  <a:cxn ang="0">
                    <a:pos x="111" y="52"/>
                  </a:cxn>
                  <a:cxn ang="0">
                    <a:pos x="79" y="27"/>
                  </a:cxn>
                  <a:cxn ang="0">
                    <a:pos x="37" y="16"/>
                  </a:cxn>
                  <a:cxn ang="0">
                    <a:pos x="12" y="41"/>
                  </a:cxn>
                  <a:cxn ang="0">
                    <a:pos x="3" y="53"/>
                  </a:cxn>
                </a:cxnLst>
                <a:rect l="0" t="0" r="r" b="b"/>
                <a:pathLst>
                  <a:path w="115" h="95">
                    <a:moveTo>
                      <a:pt x="3" y="53"/>
                    </a:moveTo>
                    <a:cubicBezTo>
                      <a:pt x="5" y="60"/>
                      <a:pt x="14" y="68"/>
                      <a:pt x="26" y="54"/>
                    </a:cubicBezTo>
                    <a:cubicBezTo>
                      <a:pt x="48" y="29"/>
                      <a:pt x="48" y="72"/>
                      <a:pt x="50" y="77"/>
                    </a:cubicBezTo>
                    <a:cubicBezTo>
                      <a:pt x="51" y="81"/>
                      <a:pt x="54" y="95"/>
                      <a:pt x="59" y="84"/>
                    </a:cubicBezTo>
                    <a:cubicBezTo>
                      <a:pt x="63" y="74"/>
                      <a:pt x="70" y="39"/>
                      <a:pt x="81" y="52"/>
                    </a:cubicBezTo>
                    <a:cubicBezTo>
                      <a:pt x="100" y="76"/>
                      <a:pt x="115" y="54"/>
                      <a:pt x="111" y="52"/>
                    </a:cubicBezTo>
                    <a:cubicBezTo>
                      <a:pt x="106" y="51"/>
                      <a:pt x="79" y="37"/>
                      <a:pt x="79" y="27"/>
                    </a:cubicBezTo>
                    <a:cubicBezTo>
                      <a:pt x="79" y="16"/>
                      <a:pt x="42" y="0"/>
                      <a:pt x="37" y="16"/>
                    </a:cubicBezTo>
                    <a:cubicBezTo>
                      <a:pt x="33" y="33"/>
                      <a:pt x="12" y="41"/>
                      <a:pt x="12" y="41"/>
                    </a:cubicBezTo>
                    <a:cubicBezTo>
                      <a:pt x="0" y="44"/>
                      <a:pt x="2" y="45"/>
                      <a:pt x="3" y="53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6983" name="Freeform 247"/>
              <p:cNvSpPr/>
              <p:nvPr/>
            </p:nvSpPr>
            <p:spPr bwMode="auto">
              <a:xfrm>
                <a:off x="5420" y="1463"/>
                <a:ext cx="330" cy="854"/>
              </a:xfrm>
              <a:custGeom>
                <a:avLst/>
                <a:gdLst/>
                <a:ahLst/>
                <a:cxnLst>
                  <a:cxn ang="0">
                    <a:pos x="51" y="40"/>
                  </a:cxn>
                  <a:cxn ang="0">
                    <a:pos x="22" y="49"/>
                  </a:cxn>
                  <a:cxn ang="0">
                    <a:pos x="22" y="59"/>
                  </a:cxn>
                  <a:cxn ang="0">
                    <a:pos x="50" y="90"/>
                  </a:cxn>
                  <a:cxn ang="0">
                    <a:pos x="34" y="118"/>
                  </a:cxn>
                  <a:cxn ang="0">
                    <a:pos x="0" y="148"/>
                  </a:cxn>
                  <a:cxn ang="0">
                    <a:pos x="17" y="155"/>
                  </a:cxn>
                  <a:cxn ang="0">
                    <a:pos x="47" y="166"/>
                  </a:cxn>
                  <a:cxn ang="0">
                    <a:pos x="63" y="162"/>
                  </a:cxn>
                  <a:cxn ang="0">
                    <a:pos x="65" y="0"/>
                  </a:cxn>
                  <a:cxn ang="0">
                    <a:pos x="51" y="40"/>
                  </a:cxn>
                </a:cxnLst>
                <a:rect l="0" t="0" r="r" b="b"/>
                <a:pathLst>
                  <a:path w="65" h="169">
                    <a:moveTo>
                      <a:pt x="51" y="40"/>
                    </a:moveTo>
                    <a:cubicBezTo>
                      <a:pt x="44" y="46"/>
                      <a:pt x="30" y="49"/>
                      <a:pt x="22" y="49"/>
                    </a:cubicBezTo>
                    <a:cubicBezTo>
                      <a:pt x="13" y="48"/>
                      <a:pt x="14" y="56"/>
                      <a:pt x="22" y="59"/>
                    </a:cubicBezTo>
                    <a:cubicBezTo>
                      <a:pt x="30" y="62"/>
                      <a:pt x="49" y="75"/>
                      <a:pt x="50" y="90"/>
                    </a:cubicBezTo>
                    <a:cubicBezTo>
                      <a:pt x="50" y="104"/>
                      <a:pt x="51" y="115"/>
                      <a:pt x="34" y="118"/>
                    </a:cubicBezTo>
                    <a:cubicBezTo>
                      <a:pt x="18" y="122"/>
                      <a:pt x="3" y="124"/>
                      <a:pt x="0" y="148"/>
                    </a:cubicBezTo>
                    <a:cubicBezTo>
                      <a:pt x="0" y="148"/>
                      <a:pt x="10" y="154"/>
                      <a:pt x="17" y="155"/>
                    </a:cubicBezTo>
                    <a:cubicBezTo>
                      <a:pt x="23" y="155"/>
                      <a:pt x="42" y="163"/>
                      <a:pt x="47" y="166"/>
                    </a:cubicBezTo>
                    <a:cubicBezTo>
                      <a:pt x="51" y="169"/>
                      <a:pt x="58" y="167"/>
                      <a:pt x="63" y="162"/>
                    </a:cubicBezTo>
                    <a:lnTo>
                      <a:pt x="65" y="0"/>
                    </a:lnTo>
                    <a:cubicBezTo>
                      <a:pt x="64" y="8"/>
                      <a:pt x="58" y="36"/>
                      <a:pt x="51" y="4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2296" name="Rectangle 248"/>
          <p:cNvSpPr>
            <a:spLocks noGrp="1" noRot="1"/>
          </p:cNvSpPr>
          <p:nvPr>
            <p:ph type="title"/>
          </p:nvPr>
        </p:nvSpPr>
        <p:spPr>
          <a:xfrm>
            <a:off x="298450" y="228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297" name="Rectangle 249"/>
          <p:cNvSpPr>
            <a:spLocks noGrp="1" noRot="1"/>
          </p:cNvSpPr>
          <p:nvPr>
            <p:ph type="body"/>
          </p:nvPr>
        </p:nvSpPr>
        <p:spPr>
          <a:xfrm>
            <a:off x="609600" y="1600200"/>
            <a:ext cx="8153400" cy="44989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6986" name="Rectangle 25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845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kumimoji="0" sz="14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6987" name="Rectangle 25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1025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kumimoji="0" sz="140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6988" name="Rectangle 25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Ø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 2" panose="05020102010507070707" pitchFamily="18" charset="2"/>
        <a:buChar char="¡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anose="05000000000000000000" pitchFamily="2" charset="2"/>
        <a:buChar char="Ø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Rectangle 3"/>
          <p:cNvSpPr>
            <a:spLocks noGrp="1"/>
          </p:cNvSpPr>
          <p:nvPr>
            <p:ph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oleObject" Target="../embeddings/oleObject1.bin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6.GIF"/><Relationship Id="rId1" Type="http://schemas.openxmlformats.org/officeDocument/2006/relationships/slide" Target="slide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3635375" y="1700213"/>
            <a:ext cx="5029200" cy="1035050"/>
          </a:xfrm>
          <a:prstGeom prst="rect">
            <a:avLst/>
          </a:prstGeom>
          <a:noFill/>
          <a:ln w="28575">
            <a:solidFill>
              <a:srgbClr val="003366"/>
            </a:solidFill>
            <a:miter lim="800000"/>
          </a:ln>
          <a:effectLst>
            <a:prstShdw prst="shdw18" dist="17961" dir="13500000">
              <a:srgbClr val="003366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1" lang="zh-CN" altLang="en-US" sz="6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送东阳马生序</a:t>
            </a:r>
            <a:endParaRPr kumimoji="1" lang="zh-CN" altLang="en-US" sz="60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5122" name="Text Box 3"/>
          <p:cNvSpPr txBox="1"/>
          <p:nvPr/>
        </p:nvSpPr>
        <p:spPr>
          <a:xfrm>
            <a:off x="6011863" y="4221163"/>
            <a:ext cx="1589087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u="sng" dirty="0">
                <a:solidFill>
                  <a:srgbClr val="003399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宋濂</a:t>
            </a:r>
            <a:endParaRPr lang="zh-CN" altLang="en-US" sz="4000" b="1" u="sng" dirty="0">
              <a:solidFill>
                <a:srgbClr val="003399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pic>
        <p:nvPicPr>
          <p:cNvPr id="5123" name="Picture 5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924175" cy="68627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1618" name="Rectangle 2"/>
          <p:cNvSpPr/>
          <p:nvPr/>
        </p:nvSpPr>
        <p:spPr>
          <a:xfrm>
            <a:off x="179388" y="620713"/>
            <a:ext cx="8820150" cy="59404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既加冠，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益慕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圣贤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之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道。又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患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无硕师名人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与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游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，尝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趋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百里外，从乡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之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先达执经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叩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问。先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达德隆望尊，门人弟子填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其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室，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未尝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稍降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辞色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余立侍左右，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援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疑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质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理，俯身倾耳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以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请；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或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遇其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叱咄，色愈恭，礼愈至，不敢出一言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以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复；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俟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其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欣悦，则又请焉。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故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余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虽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愚，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卒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获有所闻。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619" name="Text Box 3"/>
          <p:cNvSpPr txBox="1"/>
          <p:nvPr/>
        </p:nvSpPr>
        <p:spPr>
          <a:xfrm>
            <a:off x="2339975" y="188913"/>
            <a:ext cx="14478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更加仰慕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620" name="Text Box 4"/>
          <p:cNvSpPr txBox="1"/>
          <p:nvPr/>
        </p:nvSpPr>
        <p:spPr>
          <a:xfrm>
            <a:off x="4067175" y="188913"/>
            <a:ext cx="9906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621" name="Text Box 5"/>
          <p:cNvSpPr txBox="1"/>
          <p:nvPr/>
        </p:nvSpPr>
        <p:spPr>
          <a:xfrm>
            <a:off x="5715000" y="228600"/>
            <a:ext cx="9144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担心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622" name="Text Box 6"/>
          <p:cNvSpPr txBox="1"/>
          <p:nvPr/>
        </p:nvSpPr>
        <p:spPr>
          <a:xfrm>
            <a:off x="533400" y="1295400"/>
            <a:ext cx="9144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交往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623" name="Text Box 7"/>
          <p:cNvSpPr txBox="1"/>
          <p:nvPr/>
        </p:nvSpPr>
        <p:spPr>
          <a:xfrm>
            <a:off x="1752600" y="1295400"/>
            <a:ext cx="145097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快走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624" name="Text Box 8"/>
          <p:cNvSpPr txBox="1"/>
          <p:nvPr/>
        </p:nvSpPr>
        <p:spPr>
          <a:xfrm>
            <a:off x="4572000" y="1371600"/>
            <a:ext cx="6858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625" name="Text Box 9"/>
          <p:cNvSpPr txBox="1"/>
          <p:nvPr/>
        </p:nvSpPr>
        <p:spPr>
          <a:xfrm>
            <a:off x="6516688" y="1196975"/>
            <a:ext cx="15843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请教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626" name="Text Box 10"/>
          <p:cNvSpPr txBox="1"/>
          <p:nvPr/>
        </p:nvSpPr>
        <p:spPr>
          <a:xfrm>
            <a:off x="3779838" y="2133600"/>
            <a:ext cx="23463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他的，代先达的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627" name="Text Box 11"/>
          <p:cNvSpPr txBox="1"/>
          <p:nvPr/>
        </p:nvSpPr>
        <p:spPr>
          <a:xfrm>
            <a:off x="6019800" y="2209800"/>
            <a:ext cx="9144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不曾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628" name="Text Box 12"/>
          <p:cNvSpPr txBox="1"/>
          <p:nvPr/>
        </p:nvSpPr>
        <p:spPr>
          <a:xfrm>
            <a:off x="7239000" y="22098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言语和脸色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629" name="Text Box 13"/>
          <p:cNvSpPr txBox="1"/>
          <p:nvPr/>
        </p:nvSpPr>
        <p:spPr>
          <a:xfrm>
            <a:off x="2124075" y="3213100"/>
            <a:ext cx="24384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引、提出    询问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630" name="Text Box 14"/>
          <p:cNvSpPr txBox="1"/>
          <p:nvPr/>
        </p:nvSpPr>
        <p:spPr>
          <a:xfrm>
            <a:off x="6300788" y="3213100"/>
            <a:ext cx="7207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1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来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631" name="Text Box 15"/>
          <p:cNvSpPr txBox="1"/>
          <p:nvPr/>
        </p:nvSpPr>
        <p:spPr>
          <a:xfrm>
            <a:off x="7543800" y="3244850"/>
            <a:ext cx="9906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有时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632" name="Text Box 16"/>
          <p:cNvSpPr txBox="1"/>
          <p:nvPr/>
        </p:nvSpPr>
        <p:spPr>
          <a:xfrm>
            <a:off x="6659563" y="4076700"/>
            <a:ext cx="6858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来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633" name="Text Box 17"/>
          <p:cNvSpPr txBox="1"/>
          <p:nvPr/>
        </p:nvSpPr>
        <p:spPr>
          <a:xfrm>
            <a:off x="7812088" y="4149725"/>
            <a:ext cx="9144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等待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634" name="Text Box 18"/>
          <p:cNvSpPr txBox="1"/>
          <p:nvPr/>
        </p:nvSpPr>
        <p:spPr>
          <a:xfrm>
            <a:off x="3132138" y="5084763"/>
            <a:ext cx="22320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所以     虽然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635" name="Text Box 19"/>
          <p:cNvSpPr txBox="1"/>
          <p:nvPr/>
        </p:nvSpPr>
        <p:spPr>
          <a:xfrm>
            <a:off x="5364163" y="5157788"/>
            <a:ext cx="13176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最终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1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1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1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1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/>
      <p:bldP spid="111619" grpId="0"/>
      <p:bldP spid="111620" grpId="0"/>
      <p:bldP spid="111621" grpId="0"/>
      <p:bldP spid="111622" grpId="0"/>
      <p:bldP spid="111623" grpId="0"/>
      <p:bldP spid="111624" grpId="0"/>
      <p:bldP spid="111625" grpId="0"/>
      <p:bldP spid="111626" grpId="0"/>
      <p:bldP spid="111627" grpId="0"/>
      <p:bldP spid="111628" grpId="0"/>
      <p:bldP spid="111629" grpId="0"/>
      <p:bldP spid="111630" grpId="0"/>
      <p:bldP spid="111631" grpId="0"/>
      <p:bldP spid="111632" grpId="0"/>
      <p:bldP spid="111633" grpId="0"/>
      <p:bldP spid="111634" grpId="0"/>
      <p:bldP spid="1116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Text Box 2"/>
          <p:cNvSpPr txBox="1"/>
          <p:nvPr/>
        </p:nvSpPr>
        <p:spPr>
          <a:xfrm>
            <a:off x="193675" y="61913"/>
            <a:ext cx="8751888" cy="61864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到了成年以后，更加仰慕古代圣贤的学说，又担心没有才学渊博的老师和名人相交往（请教），曾经跑到百里以外向同乡有名望的前辈拿着书请教。前辈道德、声望高，高人弟子挤满了他的屋子，他从来没有把语言放委婉些，把脸色放温和些。我恭敬地站在他旁边。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提出疑难，询问道理，弯着身子侧着耳朵请教。有时遇到他斥责人，（我的）表情更加恭顺，礼节更加周到，一句话不敢回答；等到他高兴了，就又请教。所以我虽很笨，终于获得许多教益</a:t>
            </a:r>
            <a:r>
              <a:rPr lang="zh-CN" altLang="en-US" sz="36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42" name="Rectangle 2"/>
          <p:cNvSpPr/>
          <p:nvPr/>
        </p:nvSpPr>
        <p:spPr>
          <a:xfrm>
            <a:off x="684213" y="1052513"/>
            <a:ext cx="7848600" cy="3321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当余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之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从师也，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负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箧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曳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屣行深山巨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谷中，穷冬烈风，大雪深数尺，足肤皲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裂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而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不知。至舍，四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支僵劲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不能动，媵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2000" b="1" dirty="0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人持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汤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沃灌，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以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衾拥覆，久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而乃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和。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43" name="Text Box 3"/>
          <p:cNvSpPr txBox="1"/>
          <p:nvPr/>
        </p:nvSpPr>
        <p:spPr>
          <a:xfrm>
            <a:off x="755650" y="685800"/>
            <a:ext cx="358775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取消句子独立性，无实义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44" name="Text Box 4"/>
          <p:cNvSpPr txBox="1"/>
          <p:nvPr/>
        </p:nvSpPr>
        <p:spPr>
          <a:xfrm>
            <a:off x="4356100" y="762000"/>
            <a:ext cx="20447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背     拖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45" name="Text Box 5"/>
          <p:cNvSpPr txBox="1"/>
          <p:nvPr/>
        </p:nvSpPr>
        <p:spPr>
          <a:xfrm>
            <a:off x="971550" y="2636838"/>
            <a:ext cx="11430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但是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46" name="Text Box 6"/>
          <p:cNvSpPr txBox="1"/>
          <p:nvPr/>
        </p:nvSpPr>
        <p:spPr>
          <a:xfrm>
            <a:off x="4067175" y="2636838"/>
            <a:ext cx="22860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通肢    僵硬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47" name="Text Box 7"/>
          <p:cNvSpPr txBox="1"/>
          <p:nvPr/>
        </p:nvSpPr>
        <p:spPr>
          <a:xfrm>
            <a:off x="1476375" y="3500438"/>
            <a:ext cx="9144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热水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48" name="Text Box 8"/>
          <p:cNvSpPr txBox="1"/>
          <p:nvPr/>
        </p:nvSpPr>
        <p:spPr>
          <a:xfrm>
            <a:off x="3132138" y="3500438"/>
            <a:ext cx="6096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用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49" name="Text Box 9"/>
          <p:cNvSpPr txBox="1"/>
          <p:nvPr/>
        </p:nvSpPr>
        <p:spPr>
          <a:xfrm>
            <a:off x="5364163" y="3500438"/>
            <a:ext cx="15240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无义  才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/>
      <p:bldP spid="112643" grpId="0"/>
      <p:bldP spid="112644" grpId="0"/>
      <p:bldP spid="112645" grpId="0"/>
      <p:bldP spid="112646" grpId="0"/>
      <p:bldP spid="112647" grpId="0"/>
      <p:bldP spid="112648" grpId="0"/>
      <p:bldP spid="1126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Text Box 2"/>
          <p:cNvSpPr txBox="1"/>
          <p:nvPr/>
        </p:nvSpPr>
        <p:spPr>
          <a:xfrm>
            <a:off x="857250" y="642938"/>
            <a:ext cx="6842125" cy="4522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当我去求师的时候，背着书籍，拖着鞋子，在深山大谷中奔走，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深冬刮着凛冽的寒风，大雪有几尺深，脚上的皮肤冻裂了不知道。等走到旅舍，四肢冻僵了不能动弹，服侍的人拿来热水（给我）洗手暖脚，拿被子（给我）盖上，过很久才暖和过来。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3666" name="Rectangle 2"/>
          <p:cNvSpPr/>
          <p:nvPr/>
        </p:nvSpPr>
        <p:spPr>
          <a:xfrm>
            <a:off x="395288" y="476250"/>
            <a:ext cx="8137525" cy="54530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寓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逆旅</a:t>
            </a:r>
            <a:r>
              <a:rPr lang="en-US" altLang="zh-CN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主人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日再食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，无鲜肥滋味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之</a:t>
            </a:r>
            <a:endParaRPr lang="zh-CN" altLang="en-US" sz="3200" b="1" dirty="0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享。同舍生皆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被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绮绣，戴朱缨宝饰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之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帽，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腰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白玉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之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环，左佩刀，右备容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臭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烨然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若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神人；余则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缊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袍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敝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衣处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其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间，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略无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慕艳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意，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以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中有足乐者，不知口体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之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奉不若人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也。盖余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之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勤且艰若此。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667" name="Text Box 3"/>
          <p:cNvSpPr txBox="1"/>
          <p:nvPr/>
        </p:nvSpPr>
        <p:spPr>
          <a:xfrm>
            <a:off x="1042988" y="115888"/>
            <a:ext cx="6858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住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668" name="Text Box 4"/>
          <p:cNvSpPr txBox="1"/>
          <p:nvPr/>
        </p:nvSpPr>
        <p:spPr>
          <a:xfrm>
            <a:off x="3419475" y="188913"/>
            <a:ext cx="23590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每天，吃两次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669" name="Text Box 5"/>
          <p:cNvSpPr txBox="1"/>
          <p:nvPr/>
        </p:nvSpPr>
        <p:spPr>
          <a:xfrm>
            <a:off x="7308850" y="0"/>
            <a:ext cx="4572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670" name="Text Box 6"/>
          <p:cNvSpPr txBox="1"/>
          <p:nvPr/>
        </p:nvSpPr>
        <p:spPr>
          <a:xfrm>
            <a:off x="2667000" y="11430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通“披”，穿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671" name="Text Box 7"/>
          <p:cNvSpPr txBox="1"/>
          <p:nvPr/>
        </p:nvSpPr>
        <p:spPr>
          <a:xfrm>
            <a:off x="6516688" y="1125538"/>
            <a:ext cx="6858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672" name="Text Box 8"/>
          <p:cNvSpPr txBox="1"/>
          <p:nvPr/>
        </p:nvSpPr>
        <p:spPr>
          <a:xfrm>
            <a:off x="381000" y="2125663"/>
            <a:ext cx="9906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腰佩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673" name="Text Box 9"/>
          <p:cNvSpPr txBox="1"/>
          <p:nvPr/>
        </p:nvSpPr>
        <p:spPr>
          <a:xfrm>
            <a:off x="1619250" y="2060575"/>
            <a:ext cx="3048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674" name="Text Box 10"/>
          <p:cNvSpPr txBox="1"/>
          <p:nvPr/>
        </p:nvSpPr>
        <p:spPr>
          <a:xfrm>
            <a:off x="5292725" y="2060575"/>
            <a:ext cx="13176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香气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675" name="Text Box 11"/>
          <p:cNvSpPr txBox="1"/>
          <p:nvPr/>
        </p:nvSpPr>
        <p:spPr>
          <a:xfrm>
            <a:off x="6300788" y="2060575"/>
            <a:ext cx="2563812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光彩照人的样子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676" name="Text Box 12"/>
          <p:cNvSpPr txBox="1"/>
          <p:nvPr/>
        </p:nvSpPr>
        <p:spPr>
          <a:xfrm>
            <a:off x="2124075" y="3068638"/>
            <a:ext cx="52038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旧     破      代词，他们的</a:t>
            </a:r>
            <a:endParaRPr lang="zh-CN" altLang="en-US" sz="20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677" name="Text Box 13"/>
          <p:cNvSpPr txBox="1"/>
          <p:nvPr/>
        </p:nvSpPr>
        <p:spPr>
          <a:xfrm>
            <a:off x="6084888" y="3068638"/>
            <a:ext cx="11430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毫无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678" name="Text Box 14"/>
          <p:cNvSpPr txBox="1"/>
          <p:nvPr/>
        </p:nvSpPr>
        <p:spPr>
          <a:xfrm>
            <a:off x="1187450" y="4076700"/>
            <a:ext cx="9144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因为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679" name="Text Box 15"/>
          <p:cNvSpPr txBox="1"/>
          <p:nvPr/>
        </p:nvSpPr>
        <p:spPr>
          <a:xfrm>
            <a:off x="5724525" y="4076700"/>
            <a:ext cx="6096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680" name="Text Box 16"/>
          <p:cNvSpPr txBox="1"/>
          <p:nvPr/>
        </p:nvSpPr>
        <p:spPr>
          <a:xfrm>
            <a:off x="2051050" y="4941888"/>
            <a:ext cx="6096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3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3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3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3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3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3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3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3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/>
      <p:bldP spid="113667" grpId="0"/>
      <p:bldP spid="113668" grpId="0"/>
      <p:bldP spid="113669" grpId="0"/>
      <p:bldP spid="113670" grpId="0"/>
      <p:bldP spid="113671" grpId="0"/>
      <p:bldP spid="113672" grpId="0"/>
      <p:bldP spid="113673" grpId="0"/>
      <p:bldP spid="113674" grpId="0"/>
      <p:bldP spid="113675" grpId="0"/>
      <p:bldP spid="113676" grpId="0"/>
      <p:bldP spid="113677" grpId="0"/>
      <p:bldP spid="113678" grpId="0"/>
      <p:bldP spid="113679" grpId="0"/>
      <p:bldP spid="1136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Text Box 2"/>
          <p:cNvSpPr txBox="1"/>
          <p:nvPr/>
        </p:nvSpPr>
        <p:spPr>
          <a:xfrm>
            <a:off x="46038" y="65088"/>
            <a:ext cx="8910637" cy="74787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在旅馆里，每天只吃两顿饭，没有鲜美的食物可以享受，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一起住在旅馆的同学们，都穿着华美的衣服戴着红缨和宝石装饰的帽子，腰上佩带白玉环，左边佩着刀，右边挂着香袋，闪光耀眼好像仙人。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而我却穿着破棉祆旧衣衫生活在他们中间，毫无羡慕的心思。因为我心中有自己的乐趣（读书），不感到吃穿的享受不如别人了。我求学时的勤恳艰辛情况大体如此。 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文本框 1"/>
          <p:cNvSpPr txBox="1"/>
          <p:nvPr/>
        </p:nvSpPr>
        <p:spPr>
          <a:xfrm>
            <a:off x="365125" y="857250"/>
            <a:ext cx="8027988" cy="48307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400">
                <a:latin typeface="Times New Roman" panose="02020603050405020304" pitchFamily="18" charset="0"/>
                <a:ea typeface="宋体" panose="02010600030101010101" pitchFamily="2" charset="-122"/>
              </a:rPr>
              <a:t>今虽</a:t>
            </a: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耄老</a:t>
            </a:r>
            <a:r>
              <a:rPr lang="zh-CN" altLang="en-US" sz="4400">
                <a:latin typeface="Times New Roman" panose="02020603050405020304" pitchFamily="18" charset="0"/>
                <a:ea typeface="宋体" panose="02010600030101010101" pitchFamily="2" charset="-122"/>
              </a:rPr>
              <a:t>，未有所成，犹</a:t>
            </a: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幸预</a:t>
            </a:r>
            <a:r>
              <a:rPr lang="zh-CN" altLang="en-US" sz="44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君</a:t>
            </a:r>
            <a:endParaRPr lang="zh-CN" altLang="en-US" sz="440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440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44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子</a:t>
            </a:r>
            <a:r>
              <a:rPr lang="zh-CN" altLang="en-US" sz="4400">
                <a:latin typeface="Times New Roman" panose="02020603050405020304" pitchFamily="18" charset="0"/>
                <a:ea typeface="宋体" panose="02010600030101010101" pitchFamily="2" charset="-122"/>
              </a:rPr>
              <a:t>之列，而承天子之</a:t>
            </a: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宠光</a:t>
            </a:r>
            <a:r>
              <a:rPr lang="zh-CN" altLang="en-US" sz="440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缀</a:t>
            </a:r>
            <a:r>
              <a:rPr lang="zh-CN" altLang="en-US" sz="4400">
                <a:latin typeface="Times New Roman" panose="02020603050405020304" pitchFamily="18" charset="0"/>
                <a:ea typeface="宋体" panose="02010600030101010101" pitchFamily="2" charset="-122"/>
              </a:rPr>
              <a:t>公</a:t>
            </a:r>
            <a:endParaRPr lang="zh-CN" altLang="en-US" sz="44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44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4400">
                <a:latin typeface="Times New Roman" panose="02020603050405020304" pitchFamily="18" charset="0"/>
                <a:ea typeface="宋体" panose="02010600030101010101" pitchFamily="2" charset="-122"/>
              </a:rPr>
              <a:t>卿之后，日侍坐</a:t>
            </a:r>
            <a:r>
              <a:rPr lang="zh-CN" altLang="en-US" sz="44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备</a:t>
            </a: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顾问</a:t>
            </a:r>
            <a:r>
              <a:rPr lang="zh-CN" altLang="en-US" sz="4400">
                <a:latin typeface="Times New Roman" panose="02020603050405020304" pitchFamily="18" charset="0"/>
                <a:ea typeface="宋体" panose="02010600030101010101" pitchFamily="2" charset="-122"/>
              </a:rPr>
              <a:t>，四海亦</a:t>
            </a:r>
            <a:endParaRPr lang="zh-CN" altLang="en-US" sz="44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4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谬</a:t>
            </a:r>
            <a:r>
              <a:rPr lang="zh-CN" altLang="en-US" sz="4400">
                <a:latin typeface="Times New Roman" panose="02020603050405020304" pitchFamily="18" charset="0"/>
                <a:ea typeface="宋体" panose="02010600030101010101" pitchFamily="2" charset="-122"/>
              </a:rPr>
              <a:t>称其氏名，</a:t>
            </a: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况</a:t>
            </a:r>
            <a:r>
              <a:rPr lang="zh-CN" altLang="en-US" sz="4400">
                <a:latin typeface="Times New Roman" panose="02020603050405020304" pitchFamily="18" charset="0"/>
                <a:ea typeface="宋体" panose="02010600030101010101" pitchFamily="2" charset="-122"/>
              </a:rPr>
              <a:t>才之</a:t>
            </a: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过</a:t>
            </a:r>
            <a:r>
              <a:rPr lang="zh-CN" altLang="en-US" sz="4400">
                <a:latin typeface="Times New Roman" panose="02020603050405020304" pitchFamily="18" charset="0"/>
                <a:ea typeface="宋体" panose="02010600030101010101" pitchFamily="2" charset="-122"/>
              </a:rPr>
              <a:t>于余者乎？</a:t>
            </a:r>
            <a:endParaRPr lang="zh-CN" altLang="en-US" sz="4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87500" y="293688"/>
            <a:ext cx="16891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年老</a:t>
            </a:r>
            <a:endParaRPr lang="zh-CN" altLang="en-US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88100" y="404813"/>
            <a:ext cx="8477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有幸</a:t>
            </a:r>
            <a:endParaRPr lang="zh-CN" altLang="en-US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93000" y="404813"/>
            <a:ext cx="90011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参与</a:t>
            </a:r>
            <a:endParaRPr lang="zh-CN" altLang="en-US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90550" y="1879600"/>
            <a:ext cx="25050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指有官位的人</a:t>
            </a:r>
            <a:endParaRPr lang="zh-CN" altLang="en-US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00700" y="1835150"/>
            <a:ext cx="180181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恩宠光耀</a:t>
            </a:r>
            <a:endParaRPr lang="zh-CN" altLang="en-US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96150" y="1835150"/>
            <a:ext cx="109696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跟随</a:t>
            </a:r>
            <a:endParaRPr lang="zh-CN" altLang="en-US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13200" y="3211513"/>
            <a:ext cx="1036638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准备</a:t>
            </a:r>
            <a:endParaRPr lang="zh-CN" altLang="en-US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49838" y="3211513"/>
            <a:ext cx="1443037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垂顾询问</a:t>
            </a:r>
            <a:endParaRPr lang="zh-CN" altLang="en-US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84213" y="4508500"/>
            <a:ext cx="11779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错误地</a:t>
            </a:r>
            <a:endParaRPr lang="zh-CN" altLang="en-US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667125" y="4581525"/>
            <a:ext cx="9048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何况</a:t>
            </a:r>
            <a:endParaRPr lang="zh-CN" altLang="en-US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64175" y="4508500"/>
            <a:ext cx="117316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超过</a:t>
            </a:r>
            <a:endParaRPr lang="zh-CN" altLang="en-US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文本框 1"/>
          <p:cNvSpPr txBox="1"/>
          <p:nvPr/>
        </p:nvSpPr>
        <p:spPr>
          <a:xfrm>
            <a:off x="488950" y="909638"/>
            <a:ext cx="8324850" cy="48307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4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现在我虽已年老，没有什么成就，但所幸还得以置身于君子的行列中</a:t>
            </a:r>
            <a:r>
              <a:rPr lang="en-US" altLang="zh-CN" sz="44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en-US" sz="44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做了官），承受着天子的恩宠荣耀，追随在公卿之后，每天陪侍着皇上，听候询问，天底下也不适当地称颂自己的姓名，更何况才能超过我的人呢？</a:t>
            </a:r>
            <a:endParaRPr lang="zh-CN" altLang="en-US" sz="440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TextBox 1"/>
          <p:cNvSpPr txBox="1"/>
          <p:nvPr/>
        </p:nvSpPr>
        <p:spPr>
          <a:xfrm>
            <a:off x="31750" y="19050"/>
            <a:ext cx="8988425" cy="7354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今诸生学于太学，县官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日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有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禀稍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之供，父母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岁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有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裘葛之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遗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，无冻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馁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患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矣；坐大厦之下而诵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《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诗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》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《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书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》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，无奔走之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劳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矣；有司业、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博士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为之师，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未有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问而不告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，求而不得者也；凡所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宜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有之书皆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集于此，不必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若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余之手录，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假诸人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而后见也。其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业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有不精，德有不成者，非天质之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卑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，则心不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若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余之专耳，岂他人之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过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哉？ </a:t>
            </a:r>
            <a:b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</a:br>
            <a:b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　　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57625" y="620713"/>
            <a:ext cx="51625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每天        公家按时供给的粮食    每年</a:t>
            </a:r>
            <a:endParaRPr lang="zh-CN" altLang="en-US" b="1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5013" y="1670050"/>
            <a:ext cx="585311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zh-CN" altLang="en-US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给予                饥饿       担忧</a:t>
            </a:r>
            <a:endParaRPr lang="zh-CN" altLang="en-US" b="1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30475" y="2565400"/>
            <a:ext cx="618331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</a:t>
            </a:r>
            <a:r>
              <a:rPr lang="zh-CN" altLang="en-US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辛劳                             掌管经书的学官</a:t>
            </a:r>
            <a:endParaRPr lang="zh-CN" altLang="en-US" b="1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08038" y="3497263"/>
            <a:ext cx="6859587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询问却不告知                                                     应该</a:t>
            </a:r>
            <a:endParaRPr lang="zh-CN" altLang="en-US" b="1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84375" y="4581525"/>
            <a:ext cx="4891088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      </a:t>
            </a:r>
            <a:r>
              <a:rPr lang="en-US" altLang="zh-CN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像                             向别人借</a:t>
            </a:r>
            <a:endParaRPr lang="zh-CN" altLang="en-US" b="1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6050" y="5586413"/>
            <a:ext cx="8745538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学业                  德行                                         低下         如，比得上</a:t>
            </a:r>
            <a:endParaRPr lang="zh-CN" altLang="en-US" b="1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38563" y="6457950"/>
            <a:ext cx="1049337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过错</a:t>
            </a:r>
            <a:endParaRPr lang="zh-CN" altLang="en-US" b="1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0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charRg st="0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charRg st="0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charRg st="0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charRg st="0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Rectangle 2"/>
          <p:cNvSpPr>
            <a:spLocks noGrp="1"/>
          </p:cNvSpPr>
          <p:nvPr>
            <p:ph idx="1"/>
          </p:nvPr>
        </p:nvSpPr>
        <p:spPr>
          <a:xfrm>
            <a:off x="-19050" y="544513"/>
            <a:ext cx="9001125" cy="5248275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sz="2800" dirty="0"/>
              <a:t>    </a:t>
            </a:r>
            <a:r>
              <a:rPr lang="zh-CN" altLang="en-US" sz="3600" b="1" dirty="0">
                <a:solidFill>
                  <a:srgbClr val="0000FF"/>
                </a:solidFill>
              </a:rPr>
              <a:t>现在各位学生在太学里读书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天天有朝廷供给的公粮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年年有父母寄来的衣服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没有挨饿受冻的忧虑</a:t>
            </a:r>
            <a:r>
              <a:rPr lang="en-US" altLang="zh-CN" sz="3600" b="1" dirty="0">
                <a:solidFill>
                  <a:srgbClr val="0000FF"/>
                </a:solidFill>
              </a:rPr>
              <a:t>;</a:t>
            </a:r>
            <a:r>
              <a:rPr lang="zh-CN" altLang="en-US" sz="3600" b="1" dirty="0">
                <a:solidFill>
                  <a:srgbClr val="0000FF"/>
                </a:solidFill>
              </a:rPr>
              <a:t>坐在大厦底下读著</a:t>
            </a:r>
            <a:r>
              <a:rPr lang="en-US" altLang="zh-CN" sz="3600" b="1" dirty="0">
                <a:solidFill>
                  <a:srgbClr val="0000FF"/>
                </a:solidFill>
              </a:rPr>
              <a:t>《</a:t>
            </a:r>
            <a:r>
              <a:rPr lang="zh-CN" altLang="en-US" sz="3600" b="1" dirty="0">
                <a:solidFill>
                  <a:srgbClr val="0000FF"/>
                </a:solidFill>
              </a:rPr>
              <a:t>诗</a:t>
            </a:r>
            <a:r>
              <a:rPr lang="en-US" altLang="zh-CN" sz="3600" b="1" dirty="0">
                <a:solidFill>
                  <a:srgbClr val="0000FF"/>
                </a:solidFill>
              </a:rPr>
              <a:t>》</a:t>
            </a:r>
            <a:r>
              <a:rPr lang="zh-CN" altLang="en-US" sz="3600" b="1" dirty="0">
                <a:solidFill>
                  <a:srgbClr val="0000FF"/>
                </a:solidFill>
              </a:rPr>
              <a:t>、</a:t>
            </a:r>
            <a:r>
              <a:rPr lang="en-US" altLang="zh-CN" sz="3600" b="1" dirty="0">
                <a:solidFill>
                  <a:srgbClr val="0000FF"/>
                </a:solidFill>
              </a:rPr>
              <a:t>《</a:t>
            </a:r>
            <a:r>
              <a:rPr lang="zh-CN" altLang="en-US" sz="3600" b="1" dirty="0">
                <a:solidFill>
                  <a:srgbClr val="0000FF"/>
                </a:solidFill>
              </a:rPr>
              <a:t>书</a:t>
            </a:r>
            <a:r>
              <a:rPr lang="en-US" altLang="zh-CN" sz="3600" b="1" dirty="0">
                <a:solidFill>
                  <a:srgbClr val="0000FF"/>
                </a:solidFill>
              </a:rPr>
              <a:t>》,</a:t>
            </a:r>
            <a:r>
              <a:rPr lang="zh-CN" altLang="en-US" sz="3600" b="1" dirty="0">
                <a:solidFill>
                  <a:srgbClr val="0000FF"/>
                </a:solidFill>
              </a:rPr>
              <a:t>不再有奔走的辛劳了</a:t>
            </a:r>
            <a:r>
              <a:rPr lang="en-US" altLang="zh-CN" sz="3600" b="1" dirty="0">
                <a:solidFill>
                  <a:srgbClr val="0000FF"/>
                </a:solidFill>
              </a:rPr>
              <a:t>;</a:t>
            </a:r>
            <a:r>
              <a:rPr lang="zh-CN" altLang="en-US" sz="3600" b="1" dirty="0">
                <a:solidFill>
                  <a:srgbClr val="0000FF"/>
                </a:solidFill>
              </a:rPr>
              <a:t>有司业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博士做老师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没有问了不告诉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求了得不到的事情了</a:t>
            </a:r>
            <a:r>
              <a:rPr lang="en-US" altLang="zh-CN" sz="3600" b="1" dirty="0">
                <a:solidFill>
                  <a:srgbClr val="0000FF"/>
                </a:solidFill>
              </a:rPr>
              <a:t>;</a:t>
            </a:r>
            <a:r>
              <a:rPr lang="zh-CN" altLang="en-US" sz="3600" b="1" dirty="0">
                <a:solidFill>
                  <a:srgbClr val="0000FF"/>
                </a:solidFill>
              </a:rPr>
              <a:t>凡该有的书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都已搜集在这里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不必像我那样亲手抄录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向别人借书然后才读得到</a:t>
            </a:r>
            <a:r>
              <a:rPr lang="en-US" altLang="zh-CN" sz="3600" b="1" dirty="0">
                <a:solidFill>
                  <a:srgbClr val="0000FF"/>
                </a:solidFill>
              </a:rPr>
              <a:t>.</a:t>
            </a:r>
            <a:r>
              <a:rPr lang="zh-CN" altLang="en-US" sz="3600" b="1" dirty="0">
                <a:solidFill>
                  <a:srgbClr val="0000FF"/>
                </a:solidFill>
              </a:rPr>
              <a:t>如果有学业不够精进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修养没成功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那么若非天资低劣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便是不如我这么专心罢了</a:t>
            </a:r>
            <a:r>
              <a:rPr lang="en-US" altLang="zh-CN" sz="3600" b="1" dirty="0">
                <a:solidFill>
                  <a:srgbClr val="0000FF"/>
                </a:solidFill>
              </a:rPr>
              <a:t>.</a:t>
            </a:r>
            <a:r>
              <a:rPr lang="zh-CN" altLang="en-US" sz="3600" b="1" dirty="0">
                <a:solidFill>
                  <a:srgbClr val="0000FF"/>
                </a:solidFill>
              </a:rPr>
              <a:t>哪里是别人的过失呢</a:t>
            </a:r>
            <a:r>
              <a:rPr lang="en-US" altLang="zh-CN" sz="3600" b="1" dirty="0">
                <a:solidFill>
                  <a:srgbClr val="0000FF"/>
                </a:solidFill>
              </a:rPr>
              <a:t>! </a:t>
            </a:r>
            <a:endParaRPr lang="en-US" altLang="zh-CN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Picture 2" descr="P1000495_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48263" y="333375"/>
            <a:ext cx="3995737" cy="10080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6146" name="Object 3"/>
          <p:cNvGraphicFramePr/>
          <p:nvPr/>
        </p:nvGraphicFramePr>
        <p:xfrm>
          <a:off x="5580063" y="1676400"/>
          <a:ext cx="3106737" cy="451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2419350" imgH="3981450" progId="Paint.Picture">
                  <p:embed/>
                </p:oleObj>
              </mc:Choice>
              <mc:Fallback>
                <p:oleObj name="" r:id="rId2" imgW="2419350" imgH="3981450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580063" y="1676400"/>
                        <a:ext cx="3106737" cy="4514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611188" y="549275"/>
            <a:ext cx="3889375" cy="54530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3200" b="1" kern="1200" cap="none" spc="0" normalizeH="0" baseline="0" noProof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        </a:t>
            </a:r>
            <a:r>
              <a:rPr kumimoji="1" lang="zh-CN" altLang="en-US" sz="3200" b="1" kern="1200" cap="none" spc="0" normalizeH="0" baseline="0" noProof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宋濂</a:t>
            </a:r>
            <a:r>
              <a:rPr kumimoji="1" lang="en-US" altLang="zh-CN" sz="3200" b="1" kern="1200" cap="none" spc="0" normalizeH="0" baseline="0" noProof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(1310</a:t>
            </a:r>
            <a:r>
              <a:rPr kumimoji="1" lang="en-US" altLang="zh-CN" sz="3200" b="1" kern="1200" cap="none" spc="0" normalizeH="0" baseline="0" noProof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华文细黑" panose="02010600040101010101" pitchFamily="2" charset="-122"/>
                <a:cs typeface="+mn-cs"/>
              </a:rPr>
              <a:t>—</a:t>
            </a:r>
            <a:r>
              <a:rPr kumimoji="1" lang="en-US" altLang="zh-CN" sz="3200" b="1" kern="1200" cap="none" spc="0" normalizeH="0" baseline="0" noProof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1381)</a:t>
            </a:r>
            <a:r>
              <a:rPr kumimoji="1" lang="zh-CN" altLang="en-US" sz="3200" b="1" kern="1200" cap="none" spc="0" normalizeH="0" baseline="0" noProof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，字景濂， 浦江</a:t>
            </a:r>
            <a:r>
              <a:rPr kumimoji="1" lang="en-US" altLang="zh-CN" sz="3200" b="1" kern="1200" cap="none" spc="0" normalizeH="0" baseline="0" noProof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(</a:t>
            </a:r>
            <a:r>
              <a:rPr kumimoji="1" lang="zh-CN" altLang="en-US" sz="3200" b="1" kern="1200" cap="none" spc="0" normalizeH="0" baseline="0" noProof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在今浙江义乌县西北</a:t>
            </a:r>
            <a:r>
              <a:rPr kumimoji="1" lang="en-US" altLang="zh-CN" sz="3200" b="1" kern="1200" cap="none" spc="0" normalizeH="0" baseline="0" noProof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)</a:t>
            </a:r>
            <a:r>
              <a:rPr kumimoji="1" lang="zh-CN" altLang="en-US" sz="3200" b="1" kern="1200" cap="none" spc="0" normalizeH="0" baseline="0" noProof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人。元末明初文学家。 学识渊博，工散文，文字简练朴素，与刘基、高启并列为明初诗文三大家。宋濂很受朱元璋器重，为明代</a:t>
            </a:r>
            <a:r>
              <a:rPr kumimoji="1" lang="zh-CN" altLang="en-US" sz="3200" b="1" kern="1200" cap="none" spc="0" normalizeH="0" baseline="0" noProof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华文细黑" panose="02010600040101010101" pitchFamily="2" charset="-122"/>
                <a:cs typeface="+mn-cs"/>
              </a:rPr>
              <a:t>“</a:t>
            </a:r>
            <a:r>
              <a:rPr kumimoji="1" lang="zh-CN" altLang="en-US" sz="3200" b="1" kern="1200" cap="none" spc="0" normalizeH="0" baseline="0" noProof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开国文臣之首</a:t>
            </a:r>
            <a:r>
              <a:rPr kumimoji="1" lang="zh-CN" altLang="en-US" sz="3200" b="1" kern="1200" cap="none" spc="0" normalizeH="0" baseline="0" noProof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华文细黑" panose="02010600040101010101" pitchFamily="2" charset="-122"/>
                <a:cs typeface="+mn-cs"/>
              </a:rPr>
              <a:t>”</a:t>
            </a:r>
            <a:r>
              <a:rPr kumimoji="1" lang="zh-CN" altLang="en-US" sz="3200" b="1" kern="1200" cap="none" spc="0" normalizeH="0" baseline="0" noProof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。  </a:t>
            </a:r>
            <a:endParaRPr kumimoji="1" lang="zh-CN" altLang="en-US" sz="3200" b="1" kern="1200" cap="none" spc="0" normalizeH="0" baseline="0" noProof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6248400" y="381000"/>
            <a:ext cx="251460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40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方正舒体" panose="02010601030101010101" pitchFamily="2" charset="-122"/>
                <a:cs typeface="+mn-cs"/>
              </a:rPr>
              <a:t>作者简介</a:t>
            </a:r>
            <a:endParaRPr kumimoji="1" lang="zh-CN" altLang="en-US" sz="40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方正舒体" panose="02010601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文本框 3"/>
          <p:cNvSpPr txBox="1"/>
          <p:nvPr/>
        </p:nvSpPr>
        <p:spPr>
          <a:xfrm>
            <a:off x="207963" y="188913"/>
            <a:ext cx="8710612" cy="6492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东阳马生君则在太学已二年，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流辈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甚称其贤。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余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朝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京师，生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以乡人子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谒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余。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撰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长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书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以为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贽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辞甚畅达。与之论辨，言和而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色夷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。自谓少时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用心于学甚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劳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。是可谓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善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学者矣。其将归见其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亲也，余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故道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为学之难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以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告之。.谓余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勉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乡人以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学者,余之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志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也；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诋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我夸际遇之盛而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骄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乡人者,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岂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知余者哉!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51450" y="815975"/>
            <a:ext cx="162401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同辈</a:t>
            </a:r>
            <a:endParaRPr lang="zh-CN" altLang="en-US" b="1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5275" y="1771650"/>
            <a:ext cx="878046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朝见        用同乡后辈的身份   拜见     写        信    </a:t>
            </a:r>
            <a:r>
              <a:rPr lang="zh-CN" altLang="en-US" sz="2000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初次见长辈的礼物</a:t>
            </a:r>
            <a:endParaRPr lang="zh-CN" altLang="en-US" sz="2000" b="1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3375" y="2706688"/>
            <a:ext cx="1716088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脸色平和</a:t>
            </a:r>
            <a:endParaRPr lang="zh-CN" altLang="en-US" b="1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581" name="文本框 1"/>
          <p:cNvSpPr txBox="1"/>
          <p:nvPr/>
        </p:nvSpPr>
        <p:spPr>
          <a:xfrm>
            <a:off x="2347913" y="3800475"/>
            <a:ext cx="32321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84413" y="3770313"/>
            <a:ext cx="380841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刻苦                      善于</a:t>
            </a:r>
            <a:r>
              <a:rPr lang="en-US" altLang="zh-CN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‘</a:t>
            </a:r>
            <a:r>
              <a:rPr lang="zh-CN" altLang="en-US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擅长</a:t>
            </a:r>
            <a:endParaRPr lang="zh-CN" altLang="en-US" b="1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68500" y="4702175"/>
            <a:ext cx="6388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noProof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所以   说                    来                            勉励</a:t>
            </a:r>
            <a:endParaRPr lang="zh-CN" altLang="en-US" b="1" noProof="1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68500" y="5638800"/>
            <a:ext cx="72104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志向        诋毁                                   显示骄傲        哪里</a:t>
            </a:r>
            <a:endParaRPr lang="zh-CN" altLang="en-US" b="1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charRg st="0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charRg st="0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charRg st="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charRg st="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charRg st="0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charRg st="0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Rectangle 2"/>
          <p:cNvSpPr>
            <a:spLocks noGrp="1"/>
          </p:cNvSpPr>
          <p:nvPr>
            <p:ph idx="1"/>
          </p:nvPr>
        </p:nvSpPr>
        <p:spPr>
          <a:xfrm>
            <a:off x="160338" y="528638"/>
            <a:ext cx="8823325" cy="5006975"/>
          </a:xfrm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90000"/>
              </a:lnSpc>
              <a:buNone/>
            </a:pPr>
            <a:r>
              <a:rPr lang="en-US" altLang="zh-CN" sz="2800" dirty="0"/>
              <a:t>    </a:t>
            </a:r>
            <a:r>
              <a:rPr lang="zh-CN" altLang="en-US" sz="3600" b="1" dirty="0">
                <a:solidFill>
                  <a:srgbClr val="0000FF"/>
                </a:solidFill>
              </a:rPr>
              <a:t>东阳的学生马君则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在太学读书已经二年了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同辈的人都夸他优秀</a:t>
            </a:r>
            <a:r>
              <a:rPr lang="en-US" altLang="zh-CN" sz="3600" b="1" dirty="0">
                <a:solidFill>
                  <a:srgbClr val="0000FF"/>
                </a:solidFill>
              </a:rPr>
              <a:t>.</a:t>
            </a:r>
            <a:r>
              <a:rPr lang="zh-CN" altLang="en-US" sz="3600" b="1" dirty="0">
                <a:solidFill>
                  <a:srgbClr val="0000FF"/>
                </a:solidFill>
              </a:rPr>
              <a:t>我进京朝见皇帝时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他以同乡晚辈的身份来拜见我</a:t>
            </a:r>
            <a:r>
              <a:rPr lang="en-US" altLang="zh-CN" sz="3600" b="1" dirty="0">
                <a:solidFill>
                  <a:srgbClr val="0000FF"/>
                </a:solidFill>
              </a:rPr>
              <a:t>.</a:t>
            </a:r>
            <a:r>
              <a:rPr lang="zh-CN" altLang="en-US" sz="3600" b="1" dirty="0">
                <a:solidFill>
                  <a:srgbClr val="0000FF"/>
                </a:solidFill>
              </a:rPr>
              <a:t>写了一篇长信来当见面礼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信里的文辞很畅达</a:t>
            </a:r>
            <a:r>
              <a:rPr lang="en-US" altLang="zh-CN" sz="3600" b="1" dirty="0">
                <a:solidFill>
                  <a:srgbClr val="0000FF"/>
                </a:solidFill>
              </a:rPr>
              <a:t>.</a:t>
            </a:r>
            <a:r>
              <a:rPr lang="zh-CN" altLang="en-US" sz="3600" b="1" dirty="0">
                <a:solidFill>
                  <a:srgbClr val="0000FF"/>
                </a:solidFill>
              </a:rPr>
              <a:t>我和他讨论学问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他的言谈温和脸色平夷</a:t>
            </a:r>
            <a:r>
              <a:rPr lang="en-US" altLang="zh-CN" sz="3600" b="1" dirty="0">
                <a:solidFill>
                  <a:srgbClr val="0000FF"/>
                </a:solidFill>
              </a:rPr>
              <a:t>;</a:t>
            </a:r>
            <a:r>
              <a:rPr lang="zh-CN" altLang="en-US" sz="3600" b="1" dirty="0">
                <a:solidFill>
                  <a:srgbClr val="0000FF"/>
                </a:solidFill>
              </a:rPr>
              <a:t>他自己说少年时读书很用心</a:t>
            </a:r>
            <a:r>
              <a:rPr lang="en-US" altLang="zh-CN" sz="3600" b="1" dirty="0">
                <a:solidFill>
                  <a:srgbClr val="0000FF"/>
                </a:solidFill>
              </a:rPr>
              <a:t>.</a:t>
            </a:r>
            <a:r>
              <a:rPr lang="zh-CN" altLang="en-US" sz="3600" b="1" dirty="0">
                <a:solidFill>
                  <a:srgbClr val="0000FF"/>
                </a:solidFill>
              </a:rPr>
              <a:t>这可以说是很会求学的人了</a:t>
            </a:r>
            <a:r>
              <a:rPr lang="en-US" altLang="zh-CN" sz="3600" b="1" dirty="0">
                <a:solidFill>
                  <a:srgbClr val="0000FF"/>
                </a:solidFill>
              </a:rPr>
              <a:t>!</a:t>
            </a:r>
            <a:r>
              <a:rPr lang="zh-CN" altLang="en-US" sz="3600" b="1" dirty="0">
                <a:solidFill>
                  <a:srgbClr val="0000FF"/>
                </a:solidFill>
              </a:rPr>
              <a:t>他现在要回家去省亲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因此我把求学的困难告诉他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如果有人说我这是勉励同乡读书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这正是我的用意</a:t>
            </a:r>
            <a:r>
              <a:rPr lang="en-US" altLang="zh-CN" sz="3600" b="1" dirty="0">
                <a:solidFill>
                  <a:srgbClr val="0000FF"/>
                </a:solidFill>
              </a:rPr>
              <a:t>;</a:t>
            </a:r>
            <a:r>
              <a:rPr lang="zh-CN" altLang="en-US" sz="3600" b="1" dirty="0">
                <a:solidFill>
                  <a:srgbClr val="0000FF"/>
                </a:solidFill>
              </a:rPr>
              <a:t>如果有人说我这是向同乡夸耀自己际遇畅顺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荣升大官的话</a:t>
            </a:r>
            <a:r>
              <a:rPr lang="en-US" altLang="zh-CN" sz="3600" b="1" dirty="0">
                <a:solidFill>
                  <a:srgbClr val="0000FF"/>
                </a:solidFill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</a:rPr>
              <a:t>那怎能算是了解我呢</a:t>
            </a:r>
            <a:r>
              <a:rPr lang="en-US" altLang="zh-CN" sz="3600" b="1" dirty="0">
                <a:solidFill>
                  <a:srgbClr val="0000FF"/>
                </a:solidFill>
              </a:rPr>
              <a:t>! </a:t>
            </a:r>
            <a:endParaRPr lang="en-US" altLang="zh-CN" sz="3600" b="1" dirty="0">
              <a:solidFill>
                <a:srgbClr val="0000FF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altLang="zh-CN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TextBox 1"/>
          <p:cNvSpPr txBox="1"/>
          <p:nvPr/>
        </p:nvSpPr>
        <p:spPr>
          <a:xfrm>
            <a:off x="928688" y="1000125"/>
            <a:ext cx="742950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全文能概括宋濂读书的是哪一句？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88" y="1857375"/>
            <a:ext cx="7000875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盖余之勤且艰若此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4278" y="0"/>
            <a:ext cx="157607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54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思考</a:t>
            </a:r>
            <a:endParaRPr kumimoji="1" lang="zh-CN" altLang="en-US" sz="54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203325" y="2528888"/>
          <a:ext cx="6096000" cy="3505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032000"/>
                <a:gridCol w="2032000"/>
                <a:gridCol w="2032000"/>
              </a:tblGrid>
              <a:tr h="701040">
                <a:tc>
                  <a:txBody>
                    <a:bodyPr/>
                    <a:lstStyle/>
                    <a:p>
                      <a:r>
                        <a:rPr lang="zh-CN" altLang="en-US" sz="4000" dirty="0" smtClean="0"/>
                        <a:t>艰</a:t>
                      </a:r>
                      <a:endParaRPr lang="zh-CN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4000" dirty="0" smtClean="0"/>
                        <a:t>勤</a:t>
                      </a:r>
                      <a:endParaRPr lang="zh-CN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4000" dirty="0" smtClean="0"/>
                        <a:t>结果</a:t>
                      </a:r>
                      <a:endParaRPr lang="zh-CN" alt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28750" y="3786188"/>
            <a:ext cx="1428750" cy="461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无书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3714750"/>
            <a:ext cx="1571625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抄书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9250" y="3714750"/>
            <a:ext cx="142875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遍观群书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313" y="4429125"/>
            <a:ext cx="142875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无师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1813" y="4500563"/>
            <a:ext cx="2357437" cy="3698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1800" dirty="0">
                <a:latin typeface="Times New Roman" panose="02020603050405020304" pitchFamily="18" charset="0"/>
                <a:ea typeface="宋体" panose="02010600030101010101" pitchFamily="2" charset="-122"/>
              </a:rPr>
              <a:t>趋百里外，叩问先达</a:t>
            </a:r>
            <a:endParaRPr lang="zh-CN" altLang="en-US" sz="1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57813" y="4500563"/>
            <a:ext cx="1857375" cy="461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卒或有所闻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00188" y="5214938"/>
            <a:ext cx="1357312" cy="461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无车马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57313" y="5786438"/>
            <a:ext cx="1643062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无鲜肥、无华服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86125" y="5500688"/>
            <a:ext cx="1785938" cy="461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略无慕艳意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29250" y="5572125"/>
            <a:ext cx="1785938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有今天成就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6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49" name="Picture 9" descr="P1000495_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5563"/>
            <a:ext cx="3124200" cy="13922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81000" y="304800"/>
            <a:ext cx="2425700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方正舒体" panose="02010601030101010101" pitchFamily="2" charset="-122"/>
                <a:cs typeface="+mn-cs"/>
              </a:rPr>
              <a:t>讨论探究</a:t>
            </a:r>
            <a:endParaRPr kumimoji="1" lang="zh-CN" altLang="en-US" sz="4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方正舒体" panose="02010601030101010101" pitchFamily="2" charset="-122"/>
              <a:cs typeface="+mn-cs"/>
            </a:endParaRPr>
          </a:p>
        </p:txBody>
      </p:sp>
      <p:sp>
        <p:nvSpPr>
          <p:cNvPr id="26630" name="Text Box 6"/>
          <p:cNvSpPr txBox="1"/>
          <p:nvPr/>
        </p:nvSpPr>
        <p:spPr>
          <a:xfrm>
            <a:off x="304800" y="1125538"/>
            <a:ext cx="8839200" cy="5257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(1)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作者在求学过程中遇到了哪些困难？他是如何克服的？（可引用原文的词语或者句子回答）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困难：无书、无师、家贫（生活艰苦）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(2)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作者为什么能克服种种困难，而“卒获有所闻”？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依靠精神的力量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以中有足乐者。 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(3) 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作者写自己艰苦求学的经历的目的是什么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?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勉励马生勤奋学习，成为德才兼备的人才。 </a:t>
            </a:r>
            <a:endParaRPr lang="zh-CN" altLang="en-US" sz="32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0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0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charRg st="44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30">
                                            <p:txEl>
                                              <p:charRg st="44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30">
                                            <p:txEl>
                                              <p:charRg st="44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charRg st="71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0">
                                            <p:txEl>
                                              <p:charRg st="71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0">
                                            <p:txEl>
                                              <p:charRg st="71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charRg st="114" end="1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0">
                                            <p:txEl>
                                              <p:charRg st="114" end="1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30">
                                            <p:txEl>
                                              <p:charRg st="114" end="1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charRg st="138" end="1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30">
                                            <p:txEl>
                                              <p:charRg st="138" end="16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30">
                                            <p:txEl>
                                              <p:charRg st="138" end="16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4" name="Text Box 6"/>
          <p:cNvSpPr txBox="1"/>
          <p:nvPr/>
        </p:nvSpPr>
        <p:spPr>
          <a:xfrm>
            <a:off x="76200" y="0"/>
            <a:ext cx="8915400" cy="671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(4)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作者为什么要写同舍生的衣饰豪华的情节？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通过对比写自己生活的艰苦，突出学习勤奋。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(5)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作者成年求学时对老师是什么态度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?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态度：毕恭毕敬，不敢出言。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）本文作者勉励马生勤奋学习，并不讲大道理，却直接以自身经历相告，这样写有什么好处？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以自身经历相告，现身说法，晓之以理，动之以情，态度恳切，易于接受。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charRg st="23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4">
                                            <p:txEl>
                                              <p:charRg st="23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4">
                                            <p:txEl>
                                              <p:charRg st="23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charRg st="49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4">
                                            <p:txEl>
                                              <p:charRg st="49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4">
                                            <p:txEl>
                                              <p:charRg st="49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charRg st="70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4">
                                            <p:txEl>
                                              <p:charRg st="70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4">
                                            <p:txEl>
                                              <p:charRg st="70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charRg st="88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4">
                                            <p:txEl>
                                              <p:charRg st="88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4">
                                            <p:txEl>
                                              <p:charRg st="88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charRg st="132" end="1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54">
                                            <p:txEl>
                                              <p:charRg st="132" end="17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654">
                                            <p:txEl>
                                              <p:charRg st="132" end="17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1296988" cy="1143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3800" b="1" dirty="0">
                <a:solidFill>
                  <a:srgbClr val="0000FF"/>
                </a:solidFill>
              </a:rPr>
              <a:t>写作特点</a:t>
            </a:r>
            <a:endParaRPr lang="zh-CN" altLang="en-US" sz="3800" b="1" dirty="0">
              <a:solidFill>
                <a:srgbClr val="0000FF"/>
              </a:solidFill>
            </a:endParaRPr>
          </a:p>
        </p:txBody>
      </p:sp>
      <p:sp>
        <p:nvSpPr>
          <p:cNvPr id="137219" name="Rectangle 3"/>
          <p:cNvSpPr>
            <a:spLocks noGrp="1"/>
          </p:cNvSpPr>
          <p:nvPr>
            <p:ph idx="1"/>
          </p:nvPr>
        </p:nvSpPr>
        <p:spPr>
          <a:xfrm>
            <a:off x="0" y="620713"/>
            <a:ext cx="9144000" cy="5903912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sz="2400" b="1" dirty="0"/>
              <a:t>                </a:t>
            </a:r>
            <a:endParaRPr lang="en-US" altLang="zh-CN" sz="3700" b="1" dirty="0"/>
          </a:p>
          <a:p>
            <a:pPr eaLnBrk="1" hangingPunct="1">
              <a:buNone/>
            </a:pPr>
            <a:r>
              <a:rPr lang="en-US" altLang="zh-CN" sz="3700" b="1" dirty="0"/>
              <a:t>              </a:t>
            </a:r>
            <a:endParaRPr lang="en-US" altLang="zh-CN" sz="3700" b="1" dirty="0"/>
          </a:p>
          <a:p>
            <a:pPr eaLnBrk="1" hangingPunct="1">
              <a:buNone/>
            </a:pPr>
            <a:r>
              <a:rPr lang="en-US" altLang="zh-CN" sz="3700" b="1" dirty="0"/>
              <a:t>      </a:t>
            </a:r>
            <a:r>
              <a:rPr lang="zh-CN" altLang="en-US" sz="3300" b="1" dirty="0">
                <a:ea typeface="仿宋_GB2312" pitchFamily="49" charset="-122"/>
              </a:rPr>
              <a:t>本文以记叙为主，笔法简洁。有些地方适当地加以渲染和描绘，使文章增添了文采，显得更加生动具体。比如，</a:t>
            </a:r>
            <a:r>
              <a:rPr lang="zh-CN" altLang="en-US" sz="3300" b="1" dirty="0">
                <a:solidFill>
                  <a:srgbClr val="FF0000"/>
                </a:solidFill>
                <a:ea typeface="仿宋_GB2312" pitchFamily="49" charset="-122"/>
              </a:rPr>
              <a:t>写到百里之外向硕师名人求教的情景，写了周围的环境，写了“先达”的表现，写了自己求教时的谦虚恭谨</a:t>
            </a:r>
            <a:r>
              <a:rPr lang="zh-CN" altLang="en-US" sz="3300" b="1" dirty="0">
                <a:ea typeface="仿宋_GB2312" pitchFamily="49" charset="-122"/>
              </a:rPr>
              <a:t>。文字简洁，而人物神情跃然纸上。又如写奔走途中的艰难，寥寥数语，情态毕现。写同舍诸生的服饰华贵，采取了细节描写的方法，更衬托出作者的朴素与艰苦。</a:t>
            </a:r>
            <a:endParaRPr lang="zh-CN" altLang="en-US" sz="3300" b="1" dirty="0">
              <a:ea typeface="仿宋_GB2312" pitchFamily="49" charset="-122"/>
            </a:endParaRPr>
          </a:p>
        </p:txBody>
      </p:sp>
      <p:sp>
        <p:nvSpPr>
          <p:cNvPr id="29699" name="Rectangle 4"/>
          <p:cNvSpPr/>
          <p:nvPr/>
        </p:nvSpPr>
        <p:spPr>
          <a:xfrm>
            <a:off x="1476375" y="333375"/>
            <a:ext cx="656272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0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记叙、描写二者的自然结合</a:t>
            </a:r>
            <a:endParaRPr lang="zh-CN" altLang="en-US" sz="40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7219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charRg st="17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7219">
                                            <p:txEl>
                                              <p:charRg st="17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charRg st="32" end="2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7219">
                                            <p:txEl>
                                              <p:charRg st="32" end="20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8242" name="AutoShape 2"/>
          <p:cNvSpPr>
            <a:spLocks noChangeArrowheads="1"/>
          </p:cNvSpPr>
          <p:nvPr/>
        </p:nvSpPr>
        <p:spPr bwMode="auto">
          <a:xfrm>
            <a:off x="2411413" y="260350"/>
            <a:ext cx="3816350" cy="2160588"/>
          </a:xfrm>
          <a:prstGeom prst="irregularSeal2">
            <a:avLst/>
          </a:prstGeom>
          <a:noFill/>
          <a:ln w="47625">
            <a:solidFill>
              <a:srgbClr val="993300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、对比</a:t>
            </a:r>
            <a:endParaRPr kumimoji="0" lang="zh-CN" altLang="en-US" sz="54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8243" name="Text Box 3"/>
          <p:cNvSpPr txBox="1"/>
          <p:nvPr/>
        </p:nvSpPr>
        <p:spPr>
          <a:xfrm>
            <a:off x="900113" y="2420938"/>
            <a:ext cx="6480175" cy="41544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 dirty="0"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zh-CN" altLang="en-US" sz="4400" b="1" dirty="0">
                <a:latin typeface="仿宋_GB2312" pitchFamily="49" charset="-122"/>
                <a:ea typeface="仿宋_GB2312" pitchFamily="49" charset="-122"/>
              </a:rPr>
              <a:t>、 </a:t>
            </a:r>
            <a:r>
              <a:rPr lang="zh-CN" altLang="en-US" sz="4400" b="1" dirty="0"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sz="4400" b="1" dirty="0">
                <a:latin typeface="仿宋_GB2312" pitchFamily="49" charset="-122"/>
                <a:ea typeface="仿宋_GB2312" pitchFamily="49" charset="-122"/>
              </a:rPr>
              <a:t>先达</a:t>
            </a:r>
            <a:r>
              <a:rPr lang="zh-CN" altLang="en-US" sz="4400" b="1" dirty="0"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4400" b="1" dirty="0">
                <a:latin typeface="仿宋_GB2312" pitchFamily="49" charset="-122"/>
                <a:ea typeface="仿宋_GB2312" pitchFamily="49" charset="-122"/>
              </a:rPr>
              <a:t>的严肃和作者的谦恭</a:t>
            </a:r>
            <a:endParaRPr lang="zh-CN" altLang="en-US" sz="4400" b="1" dirty="0">
              <a:latin typeface="仿宋_GB2312" pitchFamily="49" charset="-122"/>
              <a:ea typeface="仿宋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400" b="1" dirty="0"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zh-CN" altLang="en-US" sz="4400" b="1" dirty="0">
                <a:latin typeface="仿宋_GB2312" pitchFamily="49" charset="-122"/>
                <a:ea typeface="仿宋_GB2312" pitchFamily="49" charset="-122"/>
              </a:rPr>
              <a:t>、同舍生的富华生活与自己的贫困生活</a:t>
            </a:r>
            <a:endParaRPr lang="zh-CN" altLang="en-US" sz="4400" b="1" dirty="0">
              <a:latin typeface="仿宋_GB2312" pitchFamily="49" charset="-122"/>
              <a:ea typeface="仿宋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400" b="1" dirty="0">
                <a:latin typeface="仿宋_GB2312" pitchFamily="49" charset="-122"/>
                <a:ea typeface="仿宋_GB2312" pitchFamily="49" charset="-122"/>
              </a:rPr>
              <a:t>3</a:t>
            </a:r>
            <a:r>
              <a:rPr lang="zh-CN" altLang="en-US" sz="4400" b="1" dirty="0">
                <a:latin typeface="仿宋_GB2312" pitchFamily="49" charset="-122"/>
                <a:ea typeface="仿宋_GB2312" pitchFamily="49" charset="-122"/>
              </a:rPr>
              <a:t>、太学生与自己对比</a:t>
            </a:r>
            <a:endParaRPr lang="zh-CN" altLang="en-US" sz="4400" b="1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30723" name="AutoShape 4">
            <a:hlinkClick r:id="" action="ppaction://hlinkshowjump?jump=previousslide"/>
          </p:cNvPr>
          <p:cNvSpPr/>
          <p:nvPr/>
        </p:nvSpPr>
        <p:spPr>
          <a:xfrm>
            <a:off x="7956550" y="6497638"/>
            <a:ext cx="360363" cy="360362"/>
          </a:xfrm>
          <a:prstGeom prst="actionButtonReturn">
            <a:avLst/>
          </a:prstGeom>
          <a:solidFill>
            <a:srgbClr val="FF99CC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24" name="AutoShape 5">
            <a:hlinkClick r:id="" action="ppaction://hlinkshowjump?jump=nextslide"/>
          </p:cNvPr>
          <p:cNvSpPr/>
          <p:nvPr/>
        </p:nvSpPr>
        <p:spPr>
          <a:xfrm>
            <a:off x="8604250" y="6497638"/>
            <a:ext cx="360363" cy="360362"/>
          </a:xfrm>
          <a:prstGeom prst="actionButtonBlank">
            <a:avLst/>
          </a:prstGeom>
          <a:solidFill>
            <a:srgbClr val="FF99CC"/>
          </a:solidFill>
          <a:ln w="9525">
            <a:noFill/>
          </a:ln>
        </p:spPr>
        <p:txBody>
          <a:bodyPr wrap="none" anchor="ctr"/>
          <a:p>
            <a:pPr algn="ctr"/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下一页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8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 animBg="1"/>
      <p:bldP spid="13824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557213" y="576263"/>
            <a:ext cx="7543800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对比的使用有何作用？作者通过对比，想说明什么道理？</a:t>
            </a:r>
            <a:endParaRPr kumimoji="0" lang="zh-CN" altLang="en-US" sz="40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14288" y="1841500"/>
            <a:ext cx="9115425" cy="50165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　   </a:t>
            </a:r>
            <a:r>
              <a:rPr kumimoji="0" lang="zh-CN" altLang="en-US" sz="4000" b="1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</a:rPr>
              <a:t>更形象鲜明、更有说服力</a:t>
            </a:r>
            <a:endParaRPr kumimoji="0" lang="zh-CN" altLang="en-US" sz="4000" b="1" kern="1200" cap="none" spc="0" normalizeH="0" baseline="0" noProof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仿宋_GB2312" pitchFamily="49" charset="-122"/>
              <a:ea typeface="仿宋_GB2312" pitchFamily="49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</a:rPr>
              <a:t>   </a:t>
            </a: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</a:rPr>
              <a:t>通过对比，作者说明了学习条件的好坏，对学习效果没有决定性的影响。成功的重要因素是求学者的态度：要</a:t>
            </a: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仿宋_GB2312" pitchFamily="49" charset="-122"/>
                <a:cs typeface="+mn-cs"/>
              </a:rPr>
              <a:t>“</a:t>
            </a: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</a:rPr>
              <a:t>勤且艰</a:t>
            </a: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仿宋_GB2312" pitchFamily="49" charset="-122"/>
                <a:cs typeface="+mn-cs"/>
              </a:rPr>
              <a:t>”</a:t>
            </a: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</a:rPr>
              <a:t>，要勤奋，要舍得吃苦，要有恒心。</a:t>
            </a:r>
            <a:r>
              <a:rPr lang="zh-CN" altLang="en-US" sz="4000" b="1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  <a:sym typeface="+mn-ea"/>
              </a:rPr>
              <a:t>劝勉当时的太学生不要辜负良好条件，要</a:t>
            </a:r>
            <a:endParaRPr lang="zh-CN" altLang="en-US" sz="4000" b="1" noProof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lang="zh-CN" altLang="en-US" sz="4000" b="1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  <a:sym typeface="+mn-ea"/>
              </a:rPr>
              <a:t>刻苦读书，以期有成。</a:t>
            </a:r>
            <a:endParaRPr kumimoji="0" lang="zh-CN" altLang="en-US" sz="40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仿宋_GB2312" pitchFamily="49" charset="-122"/>
              <a:ea typeface="仿宋_GB2312" pitchFamily="49" charset="-122"/>
              <a:cs typeface="+mn-cs"/>
            </a:endParaRPr>
          </a:p>
        </p:txBody>
      </p:sp>
      <p:sp>
        <p:nvSpPr>
          <p:cNvPr id="31747" name="Text Box 4"/>
          <p:cNvSpPr txBox="1"/>
          <p:nvPr/>
        </p:nvSpPr>
        <p:spPr>
          <a:xfrm>
            <a:off x="250825" y="0"/>
            <a:ext cx="3690938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思考：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31748" name="AutoShape 5">
            <a:hlinkClick r:id="" action="ppaction://hlinkshowjump?jump=nextslide"/>
          </p:cNvPr>
          <p:cNvSpPr/>
          <p:nvPr/>
        </p:nvSpPr>
        <p:spPr>
          <a:xfrm>
            <a:off x="7740650" y="6497638"/>
            <a:ext cx="360363" cy="360362"/>
          </a:xfrm>
          <a:prstGeom prst="actionButtonBlank">
            <a:avLst/>
          </a:prstGeom>
          <a:solidFill>
            <a:srgbClr val="CCFFFF"/>
          </a:solidFill>
          <a:ln w="9525">
            <a:noFill/>
          </a:ln>
        </p:spPr>
        <p:txBody>
          <a:bodyPr wrap="none" anchor="ctr"/>
          <a:p>
            <a:pPr algn="ctr"/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下一页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1749" name="AutoShape 6">
            <a:hlinkClick r:id="" action="ppaction://hlinkshowjump?jump=previousslide"/>
          </p:cNvPr>
          <p:cNvSpPr/>
          <p:nvPr/>
        </p:nvSpPr>
        <p:spPr>
          <a:xfrm>
            <a:off x="7092950" y="6497638"/>
            <a:ext cx="360363" cy="360362"/>
          </a:xfrm>
          <a:prstGeom prst="actionButtonReturn">
            <a:avLst/>
          </a:prstGeom>
          <a:solidFill>
            <a:srgbClr val="CCFFFF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Rectangle 2"/>
          <p:cNvSpPr/>
          <p:nvPr/>
        </p:nvSpPr>
        <p:spPr>
          <a:xfrm>
            <a:off x="1116013" y="346075"/>
            <a:ext cx="7559675" cy="11906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269875"/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（</a:t>
            </a:r>
            <a:r>
              <a:rPr lang="en-US" altLang="zh-CN" sz="3600" b="1" dirty="0">
                <a:latin typeface="Arial" panose="020B0604020202020204" pitchFamily="34" charset="0"/>
                <a:ea typeface="楷体_GB2312" pitchFamily="49" charset="-122"/>
              </a:rPr>
              <a:t>7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）作者写这篇赠序的原因是什么？ 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6387" name="Rectangle 3"/>
          <p:cNvSpPr/>
          <p:nvPr/>
        </p:nvSpPr>
        <p:spPr>
          <a:xfrm>
            <a:off x="539750" y="1289050"/>
            <a:ext cx="7991475" cy="50927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269875">
              <a:lnSpc>
                <a:spcPct val="130000"/>
              </a:lnSpc>
            </a:pPr>
            <a:r>
              <a:rPr lang="en-US" altLang="zh-CN" sz="3600" b="1" dirty="0">
                <a:solidFill>
                  <a:srgbClr val="660066"/>
                </a:solidFill>
                <a:latin typeface="楷体_GB2312" pitchFamily="49" charset="-122"/>
                <a:ea typeface="楷体_GB2312" pitchFamily="49" charset="-122"/>
              </a:rPr>
              <a:t>   a</a:t>
            </a:r>
            <a:r>
              <a:rPr lang="zh-CN" altLang="en-US" sz="3600" b="1" dirty="0">
                <a:solidFill>
                  <a:srgbClr val="660066"/>
                </a:solidFill>
                <a:latin typeface="楷体_GB2312" pitchFamily="49" charset="-122"/>
                <a:ea typeface="楷体_GB2312" pitchFamily="49" charset="-122"/>
              </a:rPr>
              <a:t>马君则在太学已二年，流辈甚称其贤。</a:t>
            </a:r>
            <a:endParaRPr lang="zh-CN" altLang="en-US" sz="3600" b="1" dirty="0">
              <a:solidFill>
                <a:srgbClr val="660066"/>
              </a:solidFill>
              <a:latin typeface="楷体_GB2312" pitchFamily="49" charset="-122"/>
              <a:ea typeface="楷体_GB2312" pitchFamily="49" charset="-122"/>
            </a:endParaRPr>
          </a:p>
          <a:p>
            <a:pPr indent="269875">
              <a:lnSpc>
                <a:spcPct val="130000"/>
              </a:lnSpc>
            </a:pPr>
            <a:r>
              <a:rPr lang="zh-CN" altLang="en-US" sz="3600" b="1" dirty="0">
                <a:solidFill>
                  <a:srgbClr val="660066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en-US" altLang="zh-CN" sz="3600" b="1" dirty="0">
                <a:solidFill>
                  <a:srgbClr val="660066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3600" b="1" dirty="0">
                <a:solidFill>
                  <a:srgbClr val="660066"/>
                </a:solidFill>
                <a:latin typeface="楷体_GB2312" pitchFamily="49" charset="-122"/>
                <a:ea typeface="楷体_GB2312" pitchFamily="49" charset="-122"/>
              </a:rPr>
              <a:t>同乡关系，</a:t>
            </a:r>
            <a:r>
              <a:rPr lang="zh-CN" altLang="en-US" sz="3600" b="1" dirty="0">
                <a:solidFill>
                  <a:srgbClr val="660066"/>
                </a:solidFill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600" b="1" dirty="0">
                <a:solidFill>
                  <a:srgbClr val="660066"/>
                </a:solidFill>
                <a:latin typeface="楷体_GB2312" pitchFamily="49" charset="-122"/>
                <a:ea typeface="楷体_GB2312" pitchFamily="49" charset="-122"/>
              </a:rPr>
              <a:t>以乡人子谒余</a:t>
            </a:r>
            <a:r>
              <a:rPr lang="zh-CN" altLang="en-US" sz="3600" b="1" dirty="0">
                <a:solidFill>
                  <a:srgbClr val="660066"/>
                </a:solidFill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3600" b="1" dirty="0">
                <a:solidFill>
                  <a:srgbClr val="660066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3600" b="1" dirty="0">
              <a:solidFill>
                <a:srgbClr val="660066"/>
              </a:solidFill>
              <a:latin typeface="楷体_GB2312" pitchFamily="49" charset="-122"/>
              <a:ea typeface="楷体_GB2312" pitchFamily="49" charset="-122"/>
            </a:endParaRPr>
          </a:p>
          <a:p>
            <a:pPr indent="269875">
              <a:lnSpc>
                <a:spcPct val="130000"/>
              </a:lnSpc>
            </a:pPr>
            <a:r>
              <a:rPr lang="zh-CN" altLang="en-US" sz="3600" b="1" dirty="0">
                <a:solidFill>
                  <a:srgbClr val="660066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en-US" altLang="zh-CN" sz="3600" b="1" dirty="0">
                <a:solidFill>
                  <a:srgbClr val="660066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zh-CN" altLang="en-US" sz="3600" b="1" dirty="0">
                <a:solidFill>
                  <a:srgbClr val="660066"/>
                </a:solidFill>
                <a:latin typeface="楷体_GB2312" pitchFamily="49" charset="-122"/>
                <a:ea typeface="楷体_GB2312" pitchFamily="49" charset="-122"/>
              </a:rPr>
              <a:t>撰长书，辞甚畅达，与之论辩，言和而色夷。</a:t>
            </a:r>
            <a:endParaRPr lang="zh-CN" altLang="en-US" sz="3600" b="1" dirty="0">
              <a:solidFill>
                <a:srgbClr val="660066"/>
              </a:solidFill>
              <a:latin typeface="楷体_GB2312" pitchFamily="49" charset="-122"/>
              <a:ea typeface="楷体_GB2312" pitchFamily="49" charset="-122"/>
            </a:endParaRPr>
          </a:p>
          <a:p>
            <a:pPr indent="269875">
              <a:lnSpc>
                <a:spcPct val="130000"/>
              </a:lnSpc>
            </a:pPr>
            <a:r>
              <a:rPr lang="zh-CN" altLang="en-US" sz="3600" b="1" dirty="0">
                <a:solidFill>
                  <a:srgbClr val="660066"/>
                </a:solidFill>
                <a:latin typeface="楷体_GB2312" pitchFamily="49" charset="-122"/>
                <a:ea typeface="楷体_GB2312" pitchFamily="49" charset="-122"/>
              </a:rPr>
              <a:t>   总之，</a:t>
            </a:r>
            <a:r>
              <a:rPr lang="zh-CN" altLang="en-US" sz="3600" b="1" dirty="0">
                <a:solidFill>
                  <a:srgbClr val="660066"/>
                </a:solidFill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600" b="1" dirty="0">
                <a:solidFill>
                  <a:srgbClr val="660066"/>
                </a:solidFill>
                <a:latin typeface="楷体_GB2312" pitchFamily="49" charset="-122"/>
                <a:ea typeface="楷体_GB2312" pitchFamily="49" charset="-122"/>
              </a:rPr>
              <a:t>是可谓善学者</a:t>
            </a:r>
            <a:r>
              <a:rPr lang="zh-CN" altLang="en-US" sz="3600" b="1" dirty="0">
                <a:solidFill>
                  <a:srgbClr val="660066"/>
                </a:solidFill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3600" b="1" dirty="0">
                <a:solidFill>
                  <a:srgbClr val="660066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r>
              <a:rPr lang="zh-CN" altLang="en-US" sz="3600" b="1" dirty="0">
                <a:solidFill>
                  <a:srgbClr val="660066"/>
                </a:solidFill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600" b="1" dirty="0">
                <a:solidFill>
                  <a:srgbClr val="660066"/>
                </a:solidFill>
                <a:latin typeface="楷体_GB2312" pitchFamily="49" charset="-122"/>
                <a:ea typeface="楷体_GB2312" pitchFamily="49" charset="-122"/>
              </a:rPr>
              <a:t>其将归见其亲</a:t>
            </a:r>
            <a:r>
              <a:rPr lang="zh-CN" altLang="en-US" sz="3600" b="1" dirty="0">
                <a:solidFill>
                  <a:srgbClr val="660066"/>
                </a:solidFill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3600" b="1" dirty="0">
                <a:solidFill>
                  <a:srgbClr val="660066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 sz="3600" b="1" dirty="0">
                <a:solidFill>
                  <a:srgbClr val="660066"/>
                </a:solidFill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600" b="1" dirty="0">
                <a:solidFill>
                  <a:srgbClr val="660066"/>
                </a:solidFill>
                <a:latin typeface="楷体_GB2312" pitchFamily="49" charset="-122"/>
                <a:ea typeface="楷体_GB2312" pitchFamily="49" charset="-122"/>
              </a:rPr>
              <a:t>故道为学之难</a:t>
            </a:r>
            <a:r>
              <a:rPr lang="zh-CN" altLang="en-US" sz="3600" b="1" dirty="0">
                <a:solidFill>
                  <a:srgbClr val="660066"/>
                </a:solidFill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3600" b="1" dirty="0">
                <a:solidFill>
                  <a:srgbClr val="660066"/>
                </a:solidFill>
                <a:latin typeface="楷体_GB2312" pitchFamily="49" charset="-122"/>
                <a:ea typeface="楷体_GB2312" pitchFamily="49" charset="-122"/>
              </a:rPr>
              <a:t>来勉励他。 </a:t>
            </a:r>
            <a:endParaRPr lang="zh-CN" altLang="en-US" sz="3600" b="1" dirty="0">
              <a:solidFill>
                <a:srgbClr val="660066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22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41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66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文本框 1"/>
          <p:cNvSpPr txBox="1"/>
          <p:nvPr/>
        </p:nvSpPr>
        <p:spPr>
          <a:xfrm>
            <a:off x="527050" y="146050"/>
            <a:ext cx="8451850" cy="6740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600" b="1">
                <a:solidFill>
                  <a:srgbClr val="66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文章浑然天成，内在结构却十分严密而紧凑。本来文章所赠送的对象是一篇之主体。然而文章却偏把主体抛在一边，先从自己谈起，从容道来，由己及人，至最后才谈及赠送的对象。看似漫不经心，实则匠心独运。在文章的深层结构中，主宾之间有一种紧密的内在联系，时时针对着主，处处照应到主，而却避免了一般赠序文章直露生硬的缺点，使文章委婉含蓄，意味深长。在写作中又成功地运用了对比映衬的手法，使左右有对比，前后有照应，文章于宽闲中显示严整</a:t>
            </a:r>
            <a:endParaRPr lang="zh-CN" altLang="en-US" sz="3600" b="1">
              <a:solidFill>
                <a:srgbClr val="66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文本框 1"/>
          <p:cNvSpPr txBox="1"/>
          <p:nvPr/>
        </p:nvSpPr>
        <p:spPr>
          <a:xfrm>
            <a:off x="133350" y="198438"/>
            <a:ext cx="6780213" cy="60007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>
                <a:latin typeface="Times New Roman" panose="02020603050405020304" pitchFamily="18" charset="0"/>
                <a:ea typeface="宋体" panose="02010600030101010101" pitchFamily="2" charset="-122"/>
              </a:rPr>
              <a:t>宋濂自幼多病，且家境贫寒，但他聪敏好学，号称"神童"。曾受业于闻人梦吉、吴莱、柳贯、黄溍等人。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元末辞朝廷征命，修道著书。</a:t>
            </a:r>
            <a:r>
              <a:rPr lang="zh-CN" altLang="en-US" sz="3200">
                <a:latin typeface="Times New Roman" panose="02020603050405020304" pitchFamily="18" charset="0"/>
                <a:ea typeface="宋体" panose="02010600030101010101" pitchFamily="2" charset="-122"/>
              </a:rPr>
              <a:t>明初时受朱元璋礼聘，被尊为"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五经"师</a:t>
            </a:r>
            <a:r>
              <a:rPr lang="zh-CN" altLang="en-US" sz="3200">
                <a:latin typeface="Times New Roman" panose="02020603050405020304" pitchFamily="18" charset="0"/>
                <a:ea typeface="宋体" panose="02010600030101010101" pitchFamily="2" charset="-122"/>
              </a:rPr>
              <a:t>，为太子朱标讲经。洪武二年(1369年)，奉命主修《元史》。累官至翰林学士承旨、知制诰，时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朝廷礼仪多为其制定</a:t>
            </a:r>
            <a:r>
              <a:rPr lang="zh-CN" altLang="en-US" sz="3200">
                <a:latin typeface="Times New Roman" panose="02020603050405020304" pitchFamily="18" charset="0"/>
                <a:ea typeface="宋体" panose="02010600030101010101" pitchFamily="2" charset="-122"/>
              </a:rPr>
              <a:t>。洪武十年(1377年)以年老辞官还乡，后因长孙宋慎牵连胡惟庸案而被流放茂州，途中于夔州病逝，年七十二。明武宗时追谥"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文宪</a:t>
            </a:r>
            <a:r>
              <a:rPr lang="zh-CN" altLang="en-US" sz="3200">
                <a:latin typeface="Times New Roman" panose="02020603050405020304" pitchFamily="18" charset="0"/>
                <a:ea typeface="宋体" panose="02010600030101010101" pitchFamily="2" charset="-122"/>
              </a:rPr>
              <a:t>"，故称"宋文宪"。</a:t>
            </a:r>
            <a:endParaRPr lang="zh-CN" altLang="en-US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717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19888" y="1254125"/>
            <a:ext cx="2379662" cy="3759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Rectangle 2"/>
          <p:cNvSpPr/>
          <p:nvPr/>
        </p:nvSpPr>
        <p:spPr>
          <a:xfrm>
            <a:off x="1258888" y="0"/>
            <a:ext cx="4464050" cy="6413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269875"/>
            <a:r>
              <a:rPr lang="en-US" altLang="zh-CN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1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、古今异义 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4818" name="Rectangle 3"/>
          <p:cNvSpPr/>
          <p:nvPr/>
        </p:nvSpPr>
        <p:spPr>
          <a:xfrm>
            <a:off x="755650" y="825500"/>
            <a:ext cx="7993063" cy="57785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269875">
              <a:lnSpc>
                <a:spcPct val="115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汤    媵人持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汤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沃灌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15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古义：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15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今义：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15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走    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走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送之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15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古义：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15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今义：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15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趋    尝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趋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百里外从乡之先达执经叩问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15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古义：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15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今义：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4452" name="Rectangle 4"/>
          <p:cNvSpPr/>
          <p:nvPr/>
        </p:nvSpPr>
        <p:spPr>
          <a:xfrm>
            <a:off x="2484438" y="1484313"/>
            <a:ext cx="1423987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热水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4453" name="Rectangle 5"/>
          <p:cNvSpPr/>
          <p:nvPr/>
        </p:nvSpPr>
        <p:spPr>
          <a:xfrm>
            <a:off x="2411413" y="2133600"/>
            <a:ext cx="1368425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菜汤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4454" name="Rectangle 6"/>
          <p:cNvSpPr/>
          <p:nvPr/>
        </p:nvSpPr>
        <p:spPr>
          <a:xfrm>
            <a:off x="2528888" y="3363913"/>
            <a:ext cx="125095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跑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4455" name="Rectangle 7"/>
          <p:cNvSpPr/>
          <p:nvPr/>
        </p:nvSpPr>
        <p:spPr>
          <a:xfrm>
            <a:off x="2484438" y="4076700"/>
            <a:ext cx="1935162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行走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4456" name="Rectangle 8"/>
          <p:cNvSpPr/>
          <p:nvPr/>
        </p:nvSpPr>
        <p:spPr>
          <a:xfrm>
            <a:off x="2425700" y="5300663"/>
            <a:ext cx="2362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快步走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4457" name="Rectangle 9"/>
          <p:cNvSpPr/>
          <p:nvPr/>
        </p:nvSpPr>
        <p:spPr>
          <a:xfrm>
            <a:off x="2411413" y="5949950"/>
            <a:ext cx="1449387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趋势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4825" name="AutoShape 10"/>
          <p:cNvSpPr/>
          <p:nvPr/>
        </p:nvSpPr>
        <p:spPr>
          <a:xfrm>
            <a:off x="900113" y="1844675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4826" name="AutoShape 11"/>
          <p:cNvSpPr/>
          <p:nvPr/>
        </p:nvSpPr>
        <p:spPr>
          <a:xfrm>
            <a:off x="900113" y="3716338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4827" name="AutoShape 12"/>
          <p:cNvSpPr/>
          <p:nvPr/>
        </p:nvSpPr>
        <p:spPr>
          <a:xfrm>
            <a:off x="900113" y="5589588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500"/>
                                        <p:tgtEl>
                                          <p:spTgt spid="104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5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/>
      <p:bldP spid="104453" grpId="0"/>
      <p:bldP spid="104454" grpId="0"/>
      <p:bldP spid="104455" grpId="0"/>
      <p:bldP spid="104456" grpId="0"/>
      <p:bldP spid="10445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1" name="Rectangle 2"/>
          <p:cNvSpPr/>
          <p:nvPr/>
        </p:nvSpPr>
        <p:spPr>
          <a:xfrm>
            <a:off x="827088" y="274638"/>
            <a:ext cx="6049962" cy="61341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269875"/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或   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 或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遇其叱咄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/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古义：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/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今义：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/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/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卒    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卒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获有所闻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/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古义：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/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今义：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/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/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假    以是人多以书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假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余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/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古义：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/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今义：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5475" name="Rectangle 3"/>
          <p:cNvSpPr/>
          <p:nvPr/>
        </p:nvSpPr>
        <p:spPr>
          <a:xfrm>
            <a:off x="2411413" y="836613"/>
            <a:ext cx="1512887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有时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5476" name="Rectangle 4"/>
          <p:cNvSpPr/>
          <p:nvPr/>
        </p:nvSpPr>
        <p:spPr>
          <a:xfrm>
            <a:off x="2411413" y="1484313"/>
            <a:ext cx="198755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或者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5477" name="Rectangle 5"/>
          <p:cNvSpPr/>
          <p:nvPr/>
        </p:nvSpPr>
        <p:spPr>
          <a:xfrm>
            <a:off x="2268538" y="3068638"/>
            <a:ext cx="1547812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最终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5478" name="Rectangle 6"/>
          <p:cNvSpPr/>
          <p:nvPr/>
        </p:nvSpPr>
        <p:spPr>
          <a:xfrm>
            <a:off x="2268538" y="3716338"/>
            <a:ext cx="1666875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士兵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5481" name="Rectangle 9"/>
          <p:cNvSpPr/>
          <p:nvPr/>
        </p:nvSpPr>
        <p:spPr>
          <a:xfrm>
            <a:off x="2484438" y="5157788"/>
            <a:ext cx="1443037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借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5482" name="Rectangle 10"/>
          <p:cNvSpPr/>
          <p:nvPr/>
        </p:nvSpPr>
        <p:spPr>
          <a:xfrm>
            <a:off x="2411413" y="5876925"/>
            <a:ext cx="1601787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虚假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35848" name="Picture 11" descr="28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488" y="6288088"/>
            <a:ext cx="2195512" cy="569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9" name="AutoShape 13"/>
          <p:cNvSpPr/>
          <p:nvPr/>
        </p:nvSpPr>
        <p:spPr>
          <a:xfrm>
            <a:off x="900113" y="836613"/>
            <a:ext cx="142875" cy="771525"/>
          </a:xfrm>
          <a:prstGeom prst="leftBrace">
            <a:avLst>
              <a:gd name="adj1" fmla="val 45000"/>
              <a:gd name="adj2" fmla="val 50000"/>
            </a:avLst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5850" name="AutoShape 14"/>
          <p:cNvSpPr/>
          <p:nvPr/>
        </p:nvSpPr>
        <p:spPr>
          <a:xfrm>
            <a:off x="971550" y="3284538"/>
            <a:ext cx="142875" cy="771525"/>
          </a:xfrm>
          <a:prstGeom prst="leftBrace">
            <a:avLst>
              <a:gd name="adj1" fmla="val 45000"/>
              <a:gd name="adj2" fmla="val 50000"/>
            </a:avLst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5851" name="AutoShape 17"/>
          <p:cNvSpPr/>
          <p:nvPr/>
        </p:nvSpPr>
        <p:spPr>
          <a:xfrm>
            <a:off x="971550" y="5445125"/>
            <a:ext cx="142875" cy="771525"/>
          </a:xfrm>
          <a:prstGeom prst="leftBrace">
            <a:avLst>
              <a:gd name="adj1" fmla="val 45000"/>
              <a:gd name="adj2" fmla="val 50000"/>
            </a:avLst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4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54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54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5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5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/>
      <p:bldP spid="105476" grpId="0"/>
      <p:bldP spid="105477" grpId="0"/>
      <p:bldP spid="105478" grpId="0"/>
      <p:bldP spid="105481" grpId="0"/>
      <p:bldP spid="10548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Text Box 2"/>
          <p:cNvSpPr txBox="1"/>
          <p:nvPr/>
        </p:nvSpPr>
        <p:spPr>
          <a:xfrm>
            <a:off x="996950" y="1412875"/>
            <a:ext cx="4727575" cy="4629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弗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怠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走送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益慕圣贤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道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盖余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勤且艰若此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6866" name="AutoShape 3"/>
          <p:cNvSpPr/>
          <p:nvPr/>
        </p:nvSpPr>
        <p:spPr>
          <a:xfrm>
            <a:off x="1042988" y="1628775"/>
            <a:ext cx="287337" cy="4103688"/>
          </a:xfrm>
          <a:prstGeom prst="leftBrace">
            <a:avLst>
              <a:gd name="adj1" fmla="val 118684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6867" name="Rectangle 4"/>
          <p:cNvSpPr/>
          <p:nvPr/>
        </p:nvSpPr>
        <p:spPr>
          <a:xfrm>
            <a:off x="395288" y="3017838"/>
            <a:ext cx="744537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endParaRPr lang="zh-CN" altLang="en-US" sz="4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8005" name="Rectangle 5"/>
          <p:cNvSpPr/>
          <p:nvPr/>
        </p:nvSpPr>
        <p:spPr>
          <a:xfrm>
            <a:off x="3419475" y="1412875"/>
            <a:ext cx="5040313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  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代“抄书”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8006" name="Rectangle 6"/>
          <p:cNvSpPr/>
          <p:nvPr/>
        </p:nvSpPr>
        <p:spPr>
          <a:xfrm>
            <a:off x="3851275" y="2708275"/>
            <a:ext cx="38528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代词，指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书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8007" name="Rectangle 7"/>
          <p:cNvSpPr/>
          <p:nvPr/>
        </p:nvSpPr>
        <p:spPr>
          <a:xfrm>
            <a:off x="4716463" y="4076700"/>
            <a:ext cx="273367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结构助词，的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8008" name="Rectangle 8"/>
          <p:cNvSpPr/>
          <p:nvPr/>
        </p:nvSpPr>
        <p:spPr>
          <a:xfrm>
            <a:off x="5219700" y="5373688"/>
            <a:ext cx="3267075" cy="549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结构助词，的</a:t>
            </a: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4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6872" name="Rectangle 9"/>
          <p:cNvSpPr/>
          <p:nvPr/>
        </p:nvSpPr>
        <p:spPr>
          <a:xfrm>
            <a:off x="539750" y="404813"/>
            <a:ext cx="3552825" cy="8239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、一词多义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6873" name="AutoShape 10">
            <a:hlinkClick r:id="" action="ppaction://hlinkshowjump?jump=previousslide"/>
          </p:cNvPr>
          <p:cNvSpPr/>
          <p:nvPr/>
        </p:nvSpPr>
        <p:spPr>
          <a:xfrm>
            <a:off x="6588125" y="6497638"/>
            <a:ext cx="360363" cy="360362"/>
          </a:xfrm>
          <a:prstGeom prst="actionButtonReturn">
            <a:avLst/>
          </a:prstGeom>
          <a:solidFill>
            <a:srgbClr val="00CCFF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6874" name="AutoShape 11">
            <a:hlinkClick r:id="" action="ppaction://hlinkshowjump?jump=nextslide"/>
          </p:cNvPr>
          <p:cNvSpPr/>
          <p:nvPr/>
        </p:nvSpPr>
        <p:spPr>
          <a:xfrm>
            <a:off x="7308850" y="6497638"/>
            <a:ext cx="360363" cy="360362"/>
          </a:xfrm>
          <a:prstGeom prst="actionButtonBlank">
            <a:avLst/>
          </a:prstGeom>
          <a:solidFill>
            <a:srgbClr val="00CCFF"/>
          </a:solidFill>
          <a:ln w="9525">
            <a:noFill/>
          </a:ln>
        </p:spPr>
        <p:txBody>
          <a:bodyPr wrap="none" anchor="ctr"/>
          <a:p>
            <a:pPr algn="ctr"/>
            <a:r>
              <a:rPr lang="zh-CN" altLang="en-US" sz="1200" dirty="0">
                <a:latin typeface="Times New Roman" panose="02020603050405020304" pitchFamily="18" charset="0"/>
                <a:ea typeface="宋体" panose="02010600030101010101" pitchFamily="2" charset="-122"/>
              </a:rPr>
              <a:t>下一页</a:t>
            </a:r>
            <a:endParaRPr lang="zh-CN" altLang="en-US" sz="12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8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8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8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8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5" grpId="0"/>
      <p:bldP spid="128006" grpId="0"/>
      <p:bldP spid="128007" grpId="0"/>
      <p:bldP spid="12800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9026" name="Rectangle 2"/>
          <p:cNvSpPr/>
          <p:nvPr/>
        </p:nvSpPr>
        <p:spPr>
          <a:xfrm>
            <a:off x="0" y="3644900"/>
            <a:ext cx="8964613" cy="247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礼愈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至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：周到    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以中有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足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乐者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：足够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至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足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至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舍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：到达           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足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肤皲裂而不知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：脚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7890" name="Rectangle 3"/>
          <p:cNvSpPr/>
          <p:nvPr/>
        </p:nvSpPr>
        <p:spPr>
          <a:xfrm>
            <a:off x="755650" y="404813"/>
            <a:ext cx="7596188" cy="283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无从致书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计日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还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是人多以书假余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中有足乐者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衾拥覆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7891" name="AutoShape 4"/>
          <p:cNvSpPr/>
          <p:nvPr/>
        </p:nvSpPr>
        <p:spPr>
          <a:xfrm>
            <a:off x="755650" y="620713"/>
            <a:ext cx="76200" cy="2667000"/>
          </a:xfrm>
          <a:prstGeom prst="leftBrace">
            <a:avLst>
              <a:gd name="adj1" fmla="val 290856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7892" name="Rectangle 5"/>
          <p:cNvSpPr/>
          <p:nvPr/>
        </p:nvSpPr>
        <p:spPr>
          <a:xfrm>
            <a:off x="0" y="1773238"/>
            <a:ext cx="642938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9030" name="Rectangle 6"/>
          <p:cNvSpPr/>
          <p:nvPr/>
        </p:nvSpPr>
        <p:spPr>
          <a:xfrm>
            <a:off x="4427538" y="404813"/>
            <a:ext cx="3400425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连词，表目的，来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9031" name="Rectangle 7"/>
          <p:cNvSpPr/>
          <p:nvPr/>
        </p:nvSpPr>
        <p:spPr>
          <a:xfrm>
            <a:off x="4716463" y="1052513"/>
            <a:ext cx="2327275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表修饰，不译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9032" name="Rectangle 8"/>
          <p:cNvSpPr/>
          <p:nvPr/>
        </p:nvSpPr>
        <p:spPr>
          <a:xfrm>
            <a:off x="4133850" y="1557338"/>
            <a:ext cx="4398963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因为，介词  把，介词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9033" name="Rectangle 9"/>
          <p:cNvSpPr/>
          <p:nvPr/>
        </p:nvSpPr>
        <p:spPr>
          <a:xfrm>
            <a:off x="4716463" y="2133600"/>
            <a:ext cx="1970087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因为，连词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9034" name="Rectangle 10"/>
          <p:cNvSpPr/>
          <p:nvPr/>
        </p:nvSpPr>
        <p:spPr>
          <a:xfrm>
            <a:off x="4787900" y="2636838"/>
            <a:ext cx="161290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介词，用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7898" name="AutoShape 11"/>
          <p:cNvSpPr/>
          <p:nvPr/>
        </p:nvSpPr>
        <p:spPr>
          <a:xfrm>
            <a:off x="755650" y="3789363"/>
            <a:ext cx="76200" cy="2667000"/>
          </a:xfrm>
          <a:prstGeom prst="leftBrace">
            <a:avLst>
              <a:gd name="adj1" fmla="val 290856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7899" name="AutoShape 12"/>
          <p:cNvSpPr/>
          <p:nvPr/>
        </p:nvSpPr>
        <p:spPr>
          <a:xfrm>
            <a:off x="4356100" y="3789363"/>
            <a:ext cx="76200" cy="2667000"/>
          </a:xfrm>
          <a:prstGeom prst="leftBrace">
            <a:avLst>
              <a:gd name="adj1" fmla="val 290856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9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9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9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9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9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9026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>
                                            <p:txEl>
                                              <p:charRg st="50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9026">
                                            <p:txEl>
                                              <p:charRg st="50" end="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0" grpId="0"/>
      <p:bldP spid="129031" grpId="0"/>
      <p:bldP spid="129032" grpId="0"/>
      <p:bldP spid="129033" grpId="0"/>
      <p:bldP spid="12903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0050" name="Rectangle 2"/>
          <p:cNvSpPr>
            <a:spLocks noGrp="1"/>
          </p:cNvSpPr>
          <p:nvPr>
            <p:ph idx="1"/>
          </p:nvPr>
        </p:nvSpPr>
        <p:spPr>
          <a:xfrm>
            <a:off x="395288" y="0"/>
            <a:ext cx="8497887" cy="6237288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sz="3600" b="1" dirty="0">
                <a:solidFill>
                  <a:srgbClr val="0000FF"/>
                </a:solidFill>
              </a:rPr>
              <a:t>3</a:t>
            </a:r>
            <a:r>
              <a:rPr lang="zh-CN" altLang="en-US" sz="3600" b="1" dirty="0">
                <a:solidFill>
                  <a:srgbClr val="0000FF"/>
                </a:solidFill>
              </a:rPr>
              <a:t>、词类活用：</a:t>
            </a:r>
            <a:endParaRPr lang="zh-CN" altLang="en-US" sz="3600" b="1" dirty="0">
              <a:solidFill>
                <a:srgbClr val="0000FF"/>
              </a:solidFill>
            </a:endParaRP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①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手</a:t>
            </a:r>
            <a:r>
              <a:rPr lang="zh-CN" altLang="en-US" b="1" dirty="0">
                <a:latin typeface="宋体" panose="02010600030101010101" pitchFamily="2" charset="-122"/>
              </a:rPr>
              <a:t>自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笔</a:t>
            </a:r>
            <a:r>
              <a:rPr lang="zh-CN" altLang="en-US" b="1" dirty="0">
                <a:latin typeface="宋体" panose="02010600030101010101" pitchFamily="2" charset="-122"/>
              </a:rPr>
              <a:t>录：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手</a:t>
            </a:r>
            <a:r>
              <a:rPr lang="en-US" altLang="zh-CN" b="1" dirty="0">
                <a:latin typeface="宋体" panose="02010600030101010101" pitchFamily="2" charset="-122"/>
              </a:rPr>
              <a:t>:</a:t>
            </a:r>
            <a:r>
              <a:rPr lang="zh-CN" altLang="en-US" b="1" dirty="0">
                <a:latin typeface="宋体" panose="02010600030101010101" pitchFamily="2" charset="-122"/>
              </a:rPr>
              <a:t>动手，名作动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原意为“笔”，现译为用笔，名作状语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②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腰</a:t>
            </a:r>
            <a:r>
              <a:rPr lang="zh-CN" altLang="en-US" b="1" dirty="0">
                <a:latin typeface="宋体" panose="02010600030101010101" pitchFamily="2" charset="-122"/>
              </a:rPr>
              <a:t>白玉之环：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原意为“腰”，现译为腰配，名作动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③无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鲜肥</a:t>
            </a:r>
            <a:r>
              <a:rPr lang="zh-CN" altLang="en-US" b="1" dirty="0">
                <a:latin typeface="宋体" panose="02010600030101010101" pitchFamily="2" charset="-122"/>
              </a:rPr>
              <a:t>滋味之享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原意为：鲜新、肥大，现译为鲜鱼、肥肉，形作名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eaLnBrk="1" hangingPunct="1">
              <a:buNone/>
            </a:pPr>
            <a:endParaRPr lang="zh-CN" altLang="en-US" b="1" dirty="0">
              <a:latin typeface="宋体" panose="02010600030101010101" pitchFamily="2" charset="-122"/>
            </a:endParaRPr>
          </a:p>
          <a:p>
            <a:pPr eaLnBrk="1" hangingPunct="1">
              <a:buNone/>
            </a:pPr>
            <a:endParaRPr lang="en-US" altLang="zh-CN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30050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>
                                            <p:txEl>
                                              <p:charRg st="8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0050">
                                            <p:txEl>
                                              <p:charRg st="8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0050">
                                            <p:txEl>
                                              <p:charRg st="8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>
                                            <p:txEl>
                                              <p:charRg st="15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0050">
                                            <p:txEl>
                                              <p:charRg st="15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0050">
                                            <p:txEl>
                                              <p:charRg st="15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>
                                            <p:txEl>
                                              <p:charRg st="24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050">
                                            <p:txEl>
                                              <p:charRg st="24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0050">
                                            <p:txEl>
                                              <p:charRg st="24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>
                                            <p:txEl>
                                              <p:charRg st="42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0050">
                                            <p:txEl>
                                              <p:charRg st="42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0050">
                                            <p:txEl>
                                              <p:charRg st="42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>
                                            <p:txEl>
                                              <p:charRg st="50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0050">
                                            <p:txEl>
                                              <p:charRg st="50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0050">
                                            <p:txEl>
                                              <p:charRg st="50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>
                                            <p:txEl>
                                              <p:charRg st="67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0050">
                                            <p:txEl>
                                              <p:charRg st="67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0050">
                                            <p:txEl>
                                              <p:charRg st="67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>
                                            <p:txEl>
                                              <p:charRg st="76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0050">
                                            <p:txEl>
                                              <p:charRg st="76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0050">
                                            <p:txEl>
                                              <p:charRg st="76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7" name="Rectangle 2"/>
          <p:cNvSpPr/>
          <p:nvPr/>
        </p:nvSpPr>
        <p:spPr>
          <a:xfrm>
            <a:off x="755650" y="476250"/>
            <a:ext cx="4465638" cy="50355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269875">
              <a:lnSpc>
                <a:spcPct val="150000"/>
              </a:lnSpc>
            </a:pPr>
            <a:r>
              <a:rPr lang="en-US" altLang="zh-CN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⒋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通假字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50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四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支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僵劲不能动。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50000"/>
              </a:lnSpc>
            </a:pP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50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同舍生皆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被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绮绣。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50000"/>
              </a:lnSpc>
            </a:pP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50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 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7523" name="Rectangle 3"/>
          <p:cNvSpPr/>
          <p:nvPr/>
        </p:nvSpPr>
        <p:spPr>
          <a:xfrm>
            <a:off x="1692275" y="2276475"/>
            <a:ext cx="4827588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支”通“肢”，肢体。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7524" name="Rectangle 4"/>
          <p:cNvSpPr/>
          <p:nvPr/>
        </p:nvSpPr>
        <p:spPr>
          <a:xfrm>
            <a:off x="1692275" y="4149725"/>
            <a:ext cx="5472113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被”通“披”，穿着。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7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/>
      <p:bldP spid="10752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1074" name="Rectangle 2"/>
          <p:cNvSpPr>
            <a:spLocks noGrp="1"/>
          </p:cNvSpPr>
          <p:nvPr>
            <p:ph idx="1"/>
          </p:nvPr>
        </p:nvSpPr>
        <p:spPr>
          <a:xfrm>
            <a:off x="395288" y="0"/>
            <a:ext cx="8497887" cy="6237288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endParaRPr lang="en-US" altLang="zh-CN" b="1" dirty="0">
              <a:latin typeface="宋体" panose="02010600030101010101" pitchFamily="2" charset="-122"/>
            </a:endParaRPr>
          </a:p>
          <a:p>
            <a:pPr eaLnBrk="1" hangingPunct="1">
              <a:buNone/>
            </a:pPr>
            <a:r>
              <a:rPr lang="en-US" altLang="zh-CN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5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、特殊句式：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①省略句：</a:t>
            </a:r>
            <a:endParaRPr lang="en-US" altLang="zh-CN" b="1" dirty="0">
              <a:latin typeface="宋体" panose="02010600030101010101" pitchFamily="2" charset="-122"/>
            </a:endParaRPr>
          </a:p>
          <a:p>
            <a:pPr eaLnBrk="1" hangingPunct="1">
              <a:buNone/>
            </a:pPr>
            <a:endParaRPr lang="en-US" altLang="zh-CN" b="1" dirty="0">
              <a:latin typeface="宋体" panose="02010600030101010101" pitchFamily="2" charset="-122"/>
            </a:endParaRPr>
          </a:p>
          <a:p>
            <a:pPr eaLnBrk="1" hangingPunct="1">
              <a:buNone/>
            </a:pPr>
            <a:endParaRPr lang="en-US" altLang="zh-CN" b="1" dirty="0">
              <a:latin typeface="宋体" panose="02010600030101010101" pitchFamily="2" charset="-122"/>
            </a:endParaRP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②倒装句：</a:t>
            </a:r>
            <a:endParaRPr lang="en-US" altLang="zh-CN" b="1" dirty="0">
              <a:latin typeface="宋体" panose="0201060003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28938" y="1428750"/>
            <a:ext cx="51435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余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）又患无硕师名人与游  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省略主语“余”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0313" y="3357563"/>
            <a:ext cx="5572125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弗之怠 应为“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弗怠之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宾语前置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charRg st="1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31074">
                                            <p:txEl>
                                              <p:charRg st="1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charRg st="9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31074">
                                            <p:txEl>
                                              <p:charRg st="9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charRg st="17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131074">
                                            <p:txEl>
                                              <p:charRg st="17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5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en-US" altLang="zh-CN" b="1" dirty="0">
                <a:solidFill>
                  <a:srgbClr val="9966FF"/>
                </a:solidFill>
                <a:ea typeface="隶书" panose="02010509060101010101" pitchFamily="49" charset="-122"/>
              </a:rPr>
              <a:t>(9)</a:t>
            </a:r>
            <a:r>
              <a:rPr lang="zh-CN" altLang="en-US" b="1" dirty="0">
                <a:solidFill>
                  <a:srgbClr val="9966FF"/>
                </a:solidFill>
                <a:ea typeface="隶书" panose="02010509060101010101" pitchFamily="49" charset="-122"/>
              </a:rPr>
              <a:t>小资料</a:t>
            </a:r>
            <a:endParaRPr lang="zh-CN" altLang="en-US" b="1" dirty="0">
              <a:solidFill>
                <a:srgbClr val="9966FF"/>
              </a:solidFill>
              <a:ea typeface="隶书" panose="02010509060101010101" pitchFamily="49" charset="-122"/>
            </a:endParaRPr>
          </a:p>
        </p:txBody>
      </p:sp>
      <p:sp>
        <p:nvSpPr>
          <p:cNvPr id="41986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algn="just" eaLnBrk="1" hangingPunct="1"/>
            <a:r>
              <a:rPr lang="zh-CN" altLang="en-US" b="1" dirty="0">
                <a:solidFill>
                  <a:srgbClr val="FF3300"/>
                </a:solidFill>
              </a:rPr>
              <a:t>囊萤映雪</a:t>
            </a:r>
            <a:r>
              <a:rPr lang="zh-CN" altLang="en-US" b="1" dirty="0"/>
              <a:t>（晋车胤和孙康的学习故事）</a:t>
            </a:r>
            <a:endParaRPr lang="zh-CN" altLang="en-US" b="1" dirty="0"/>
          </a:p>
          <a:p>
            <a:pPr algn="just" eaLnBrk="1" hangingPunct="1"/>
            <a:r>
              <a:rPr lang="zh-CN" altLang="en-US" b="1" dirty="0">
                <a:solidFill>
                  <a:srgbClr val="00CC99"/>
                </a:solidFill>
              </a:rPr>
              <a:t>悬梁刺股</a:t>
            </a:r>
            <a:r>
              <a:rPr lang="zh-CN" altLang="en-US" b="1" dirty="0"/>
              <a:t>（战国苏秦的学习故事，也叫“头悬梁，锥刺股”）</a:t>
            </a:r>
            <a:endParaRPr lang="zh-CN" altLang="en-US" b="1" dirty="0"/>
          </a:p>
          <a:p>
            <a:pPr algn="just" eaLnBrk="1" hangingPunct="1"/>
            <a:r>
              <a:rPr lang="zh-CN" altLang="en-US" b="1" dirty="0">
                <a:solidFill>
                  <a:srgbClr val="FF3300"/>
                </a:solidFill>
              </a:rPr>
              <a:t>凿壁偷光</a:t>
            </a:r>
            <a:r>
              <a:rPr lang="zh-CN" altLang="en-US" b="1" dirty="0"/>
              <a:t>（西汉匡衡的学习故事）</a:t>
            </a:r>
            <a:endParaRPr lang="zh-CN" altLang="en-US" b="1" dirty="0"/>
          </a:p>
          <a:p>
            <a:pPr algn="just" eaLnBrk="1" hangingPunct="1"/>
            <a:r>
              <a:rPr lang="zh-CN" altLang="en-US" b="1" dirty="0">
                <a:solidFill>
                  <a:srgbClr val="00CC99"/>
                </a:solidFill>
              </a:rPr>
              <a:t>韦编三绝</a:t>
            </a:r>
            <a:r>
              <a:rPr lang="zh-CN" altLang="en-US" b="1" dirty="0"/>
              <a:t>（孔子晚年读</a:t>
            </a:r>
            <a:r>
              <a:rPr lang="en-US" altLang="zh-CN" b="1" dirty="0"/>
              <a:t>《</a:t>
            </a:r>
            <a:r>
              <a:rPr lang="zh-CN" altLang="en-US" b="1" dirty="0"/>
              <a:t>易</a:t>
            </a:r>
            <a:r>
              <a:rPr lang="en-US" altLang="zh-CN" b="1" dirty="0"/>
              <a:t>》</a:t>
            </a:r>
            <a:r>
              <a:rPr lang="zh-CN" altLang="en-US" b="1" dirty="0"/>
              <a:t>的故事）</a:t>
            </a:r>
            <a:endParaRPr lang="zh-CN" altLang="en-US" b="1" dirty="0"/>
          </a:p>
          <a:p>
            <a:pPr algn="just" eaLnBrk="1" hangingPunct="1"/>
            <a:r>
              <a:rPr lang="zh-CN" altLang="en-US" b="1" dirty="0">
                <a:solidFill>
                  <a:srgbClr val="FF3300"/>
                </a:solidFill>
              </a:rPr>
              <a:t>画荻教子</a:t>
            </a:r>
            <a:r>
              <a:rPr lang="zh-CN" altLang="en-US" b="1" dirty="0"/>
              <a:t>（欧阳修的学习故事）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611188" y="620713"/>
            <a:ext cx="5976938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语法提示</a:t>
            </a:r>
            <a:r>
              <a:rPr kumimoji="1" lang="en-US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——</a:t>
            </a:r>
            <a:r>
              <a:rPr kumimoji="1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句子成分省略</a:t>
            </a:r>
            <a:endParaRPr kumimoji="1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108547" name="Rectangle 3"/>
          <p:cNvSpPr/>
          <p:nvPr/>
        </p:nvSpPr>
        <p:spPr>
          <a:xfrm>
            <a:off x="539750" y="1700213"/>
            <a:ext cx="6048375" cy="4203700"/>
          </a:xfrm>
          <a:prstGeom prst="rect">
            <a:avLst/>
          </a:prstGeom>
          <a:noFill/>
          <a:ln w="9525" cap="flat" cmpd="sng">
            <a:solidFill>
              <a:schemeClr val="bg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省略主语的原因</a:t>
            </a:r>
            <a:r>
              <a:rPr lang="en-US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:</a:t>
            </a:r>
            <a:endParaRPr lang="en-US" altLang="zh-CN" sz="2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20000"/>
              </a:lnSpc>
            </a:pPr>
            <a:endParaRPr lang="en-US" altLang="zh-CN" sz="2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．文言文里，在不影响语意表达的情况下，往往省略某些句子成分，使语言更加简洁精炼。本文作者自叙经历，省去一些句子的主语，不会发生歧解，所以主语“余”一般省去。</a:t>
            </a:r>
            <a:r>
              <a:rPr lang="en-US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(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承前省和蒙后省，本文属前种</a:t>
            </a:r>
            <a:r>
              <a:rPr lang="en-US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)</a:t>
            </a:r>
            <a:endParaRPr lang="en-US" altLang="zh-CN" sz="2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43011" name="Picture 5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07225" y="-100012"/>
            <a:ext cx="2136775" cy="68627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08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9570" name="Rectangle 2"/>
          <p:cNvSpPr/>
          <p:nvPr/>
        </p:nvSpPr>
        <p:spPr>
          <a:xfrm>
            <a:off x="539750" y="1096963"/>
            <a:ext cx="7710488" cy="4203700"/>
          </a:xfrm>
          <a:prstGeom prst="rect">
            <a:avLst/>
          </a:prstGeom>
          <a:noFill/>
          <a:ln w="9525" cap="flat" cmpd="sng">
            <a:solidFill>
              <a:schemeClr val="bg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 algn="just">
              <a:lnSpc>
                <a:spcPct val="120000"/>
              </a:lnSpc>
            </a:pPr>
            <a:r>
              <a:rPr lang="en-US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．文言文里，第三人称代词一般不用作主语，凡是现代汉语需要用主语“他”“他们”的地方，在文言文里就只重复用名词，或者省略主语。</a:t>
            </a:r>
            <a:endParaRPr lang="zh-CN" altLang="en-US" sz="2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  如：</a:t>
            </a:r>
            <a:r>
              <a:rPr lang="en-US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(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先达</a:t>
            </a:r>
            <a:r>
              <a:rPr lang="en-US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)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未尝稍降辞色。</a:t>
            </a:r>
            <a:endParaRPr lang="zh-CN" altLang="en-US" sz="2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        </a:t>
            </a:r>
            <a:r>
              <a:rPr lang="en-US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(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马生</a:t>
            </a:r>
            <a:r>
              <a:rPr lang="en-US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)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撰长书以为贽。</a:t>
            </a:r>
            <a:endParaRPr lang="zh-CN" altLang="en-US" sz="2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        与之论辩，</a:t>
            </a:r>
            <a:r>
              <a:rPr lang="en-US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(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马生</a:t>
            </a:r>
            <a:r>
              <a:rPr lang="en-US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)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言和而色夷。</a:t>
            </a:r>
            <a:endParaRPr lang="zh-CN" altLang="en-US" sz="2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        </a:t>
            </a:r>
            <a:r>
              <a:rPr lang="en-US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(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马生</a:t>
            </a:r>
            <a:r>
              <a:rPr lang="en-US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)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自谓少时用心于学甚劳。</a:t>
            </a:r>
            <a:endParaRPr lang="zh-CN" altLang="en-US" sz="2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Picture 5" descr="P1000495_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33375"/>
            <a:ext cx="5795963" cy="1270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8" name="Rectangle 2"/>
          <p:cNvSpPr/>
          <p:nvPr/>
        </p:nvSpPr>
        <p:spPr>
          <a:xfrm>
            <a:off x="395288" y="1844675"/>
            <a:ext cx="5254625" cy="44862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269875"/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本文写于洪武十一年（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1378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）。这一年，辞官归里的宋濂又从家乡到应天府（今江苏省南京市，当时是国都）朝见朱元璋。他的同乡晚辈马君则来拜见他，他便写了这篇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赠序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送给东阳马生。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339975" y="476250"/>
            <a:ext cx="1655763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舒体" panose="02010601030101010101" pitchFamily="2" charset="-122"/>
                <a:ea typeface="方正舒体" panose="02010601030101010101" pitchFamily="2" charset="-122"/>
                <a:cs typeface="+mn-cs"/>
              </a:rPr>
              <a:t>解题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方正舒体" panose="02010601030101010101" pitchFamily="2" charset="-122"/>
              <a:ea typeface="方正舒体" panose="02010601030101010101" pitchFamily="2" charset="-122"/>
              <a:cs typeface="+mn-cs"/>
            </a:endParaRPr>
          </a:p>
        </p:txBody>
      </p:sp>
      <p:pic>
        <p:nvPicPr>
          <p:cNvPr id="8196" name="Picture 6" descr="000025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0"/>
            <a:ext cx="32766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7" name="WordArt 4" descr="白色大理石"/>
          <p:cNvSpPr>
            <a:spLocks noTextEdit="1"/>
          </p:cNvSpPr>
          <p:nvPr/>
        </p:nvSpPr>
        <p:spPr>
          <a:xfrm>
            <a:off x="611188" y="333375"/>
            <a:ext cx="338455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ObliqueRight">
                <a:rot lat="0" lon="0" rev="0"/>
              </a:camera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p>
            <a:pPr algn="ctr"/>
            <a:r>
              <a:rPr lang="zh-CN" altLang="en-US" sz="3600">
                <a:blipFill rotWithShape="0">
                  <a:blip r:embed="rId1"/>
                </a:blipFill>
                <a:latin typeface="宋体" panose="02010600030101010101" pitchFamily="2" charset="-122"/>
                <a:ea typeface="宋体" panose="02010600030101010101" pitchFamily="2" charset="-122"/>
              </a:rPr>
              <a:t>翻译课文</a:t>
            </a:r>
            <a:endParaRPr lang="zh-CN" altLang="en-US" sz="3600">
              <a:blipFill rotWithShape="0">
                <a:blip r:embed="rId1"/>
              </a:blip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5058" name="Rectangle 7"/>
          <p:cNvSpPr>
            <a:spLocks noGrp="1" noRot="1"/>
          </p:cNvSpPr>
          <p:nvPr>
            <p:ph idx="1"/>
          </p:nvPr>
        </p:nvSpPr>
        <p:spPr>
          <a:xfrm>
            <a:off x="609600" y="1196975"/>
            <a:ext cx="8153400" cy="5661025"/>
          </a:xfrm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80000"/>
              </a:lnSpc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一、古文今译原则：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zh-CN" sz="2400" b="1" dirty="0">
                <a:latin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</a:rPr>
              <a:t>、字字落实，句句</a:t>
            </a:r>
            <a:r>
              <a:rPr lang="zh-CN" altLang="zh-CN" sz="2400" b="1" dirty="0">
                <a:latin typeface="宋体" panose="02010600030101010101" pitchFamily="2" charset="-122"/>
              </a:rPr>
              <a:t> </a:t>
            </a:r>
            <a:r>
              <a:rPr lang="zh-CN" altLang="en-US" sz="2400" b="1" dirty="0">
                <a:latin typeface="宋体" panose="02010600030101010101" pitchFamily="2" charset="-122"/>
              </a:rPr>
              <a:t>对应。</a:t>
            </a:r>
            <a:r>
              <a:rPr lang="en-US" altLang="zh-CN" sz="2400" b="1" dirty="0">
                <a:latin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</a:rPr>
              <a:t>、重点实词、虚词译准。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zh-CN" sz="2400" b="1" dirty="0">
                <a:latin typeface="宋体" panose="02010600030101010101" pitchFamily="2" charset="-122"/>
              </a:rPr>
              <a:t>3</a:t>
            </a:r>
            <a:r>
              <a:rPr lang="zh-CN" altLang="en-US" sz="2400" b="1" dirty="0">
                <a:latin typeface="宋体" panose="02010600030101010101" pitchFamily="2" charset="-122"/>
              </a:rPr>
              <a:t>、句式、语气（标点符号）不变。</a:t>
            </a:r>
            <a:r>
              <a:rPr lang="en-US" altLang="zh-CN" sz="2400" b="1" dirty="0">
                <a:latin typeface="宋体" panose="02010600030101010101" pitchFamily="2" charset="-122"/>
              </a:rPr>
              <a:t>4</a:t>
            </a:r>
            <a:r>
              <a:rPr lang="zh-CN" altLang="en-US" sz="2400" b="1" dirty="0">
                <a:latin typeface="宋体" panose="02010600030101010101" pitchFamily="2" charset="-122"/>
              </a:rPr>
              <a:t>、直译不通则意译。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二、古文今译的方法：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zh-CN" sz="2400" b="1" dirty="0">
                <a:latin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</a:rPr>
              <a:t>、留。专有名词、国号、年号、人名、物名、地名、职称、器具等，可照录不译。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如：</a:t>
            </a:r>
            <a:r>
              <a:rPr lang="zh-CN" altLang="zh-CN" sz="2400" b="1" dirty="0"/>
              <a:t>①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庆历</a:t>
            </a:r>
            <a:r>
              <a:rPr lang="zh-CN" altLang="en-US" sz="2400" b="1" dirty="0">
                <a:latin typeface="宋体" panose="02010600030101010101" pitchFamily="2" charset="-122"/>
              </a:rPr>
              <a:t>中，有布衣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毕昇</a:t>
            </a:r>
            <a:r>
              <a:rPr lang="en-US" altLang="zh-CN" sz="2400" b="1" dirty="0">
                <a:latin typeface="宋体" panose="02010600030101010101" pitchFamily="2" charset="-122"/>
              </a:rPr>
              <a:t>……</a:t>
            </a:r>
            <a:r>
              <a:rPr lang="en-US" altLang="zh-CN" sz="2400" b="1" dirty="0"/>
              <a:t>②</a:t>
            </a:r>
            <a:r>
              <a:rPr lang="zh-CN" altLang="en-US" sz="2400" b="1" dirty="0">
                <a:solidFill>
                  <a:srgbClr val="FF0000"/>
                </a:solidFill>
              </a:rPr>
              <a:t>庐陵欧阳修</a:t>
            </a:r>
            <a:r>
              <a:rPr lang="zh-CN" altLang="en-US" sz="2400" b="1" dirty="0"/>
              <a:t>也。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zh-CN" sz="2400" b="1" dirty="0">
                <a:latin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</a:rPr>
              <a:t>、补。在翻译文言文时应补出省略的成分。</a:t>
            </a:r>
            <a:endParaRPr lang="zh-CN" altLang="zh-CN" sz="24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如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（桃源人）</a:t>
            </a:r>
            <a:r>
              <a:rPr lang="zh-CN" altLang="en-US" sz="2400" b="1" dirty="0">
                <a:latin typeface="宋体" panose="02010600030101010101" pitchFamily="2" charset="-122"/>
              </a:rPr>
              <a:t>问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（渔人）</a:t>
            </a:r>
            <a:r>
              <a:rPr lang="zh-CN" altLang="en-US" sz="2400" b="1" dirty="0">
                <a:latin typeface="宋体" panose="02010600030101010101" pitchFamily="2" charset="-122"/>
              </a:rPr>
              <a:t>所从来。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zh-CN" sz="2400" b="1" dirty="0">
                <a:latin typeface="宋体" panose="02010600030101010101" pitchFamily="2" charset="-122"/>
              </a:rPr>
              <a:t>3</a:t>
            </a:r>
            <a:r>
              <a:rPr lang="zh-CN" altLang="en-US" sz="2400" b="1" dirty="0">
                <a:latin typeface="宋体" panose="02010600030101010101" pitchFamily="2" charset="-122"/>
              </a:rPr>
              <a:t>、删。删去不译的词。如： </a:t>
            </a:r>
            <a:r>
              <a:rPr lang="zh-CN" altLang="zh-CN" sz="2400" b="1" dirty="0"/>
              <a:t>①</a:t>
            </a:r>
            <a:r>
              <a:rPr lang="zh-CN" altLang="en-US" sz="2400" b="1" dirty="0">
                <a:latin typeface="宋体" panose="02010600030101010101" pitchFamily="2" charset="-122"/>
              </a:rPr>
              <a:t>西蜀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之</a:t>
            </a:r>
            <a:r>
              <a:rPr lang="zh-CN" altLang="en-US" sz="2400" b="1" dirty="0">
                <a:latin typeface="宋体" panose="02010600030101010101" pitchFamily="2" charset="-122"/>
              </a:rPr>
              <a:t>去南海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zh-CN" sz="2400" b="1" dirty="0">
                <a:latin typeface="宋体" panose="02010600030101010101" pitchFamily="2" charset="-122"/>
              </a:rPr>
              <a:t>4</a:t>
            </a:r>
            <a:r>
              <a:rPr lang="zh-CN" altLang="en-US" sz="2400" b="1" dirty="0">
                <a:latin typeface="宋体" panose="02010600030101010101" pitchFamily="2" charset="-122"/>
              </a:rPr>
              <a:t>、换。在翻译时应把古词换成现代词。如：持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汤</a:t>
            </a:r>
            <a:r>
              <a:rPr lang="zh-CN" altLang="en-US" sz="2400" b="1" dirty="0">
                <a:latin typeface="宋体" panose="02010600030101010101" pitchFamily="2" charset="-122"/>
              </a:rPr>
              <a:t>沃灌</a:t>
            </a:r>
            <a:endParaRPr lang="zh-CN" altLang="zh-CN" sz="24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zh-CN" sz="2400" b="1" dirty="0">
                <a:latin typeface="宋体" panose="02010600030101010101" pitchFamily="2" charset="-122"/>
              </a:rPr>
              <a:t>5</a:t>
            </a:r>
            <a:r>
              <a:rPr lang="zh-CN" altLang="en-US" sz="2400" b="1" dirty="0">
                <a:latin typeface="宋体" panose="02010600030101010101" pitchFamily="2" charset="-122"/>
              </a:rPr>
              <a:t>、调。在翻译时，有些句子的语序需要调整。（谓语前置、定语后置、宾语前置、介宾结构后置等）</a:t>
            </a:r>
            <a:endParaRPr lang="zh-CN" altLang="zh-CN" sz="24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如：何有于我哉？（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于我有何哉</a:t>
            </a:r>
            <a:r>
              <a:rPr lang="zh-CN" altLang="en-US" sz="2400" b="1" dirty="0">
                <a:latin typeface="宋体" panose="02010600030101010101" pitchFamily="2" charset="-122"/>
              </a:rPr>
              <a:t>？）</a:t>
            </a:r>
            <a:r>
              <a:rPr lang="zh-CN" altLang="zh-CN" sz="2000" b="1" dirty="0">
                <a:latin typeface="宋体" panose="02010600030101010101" pitchFamily="2" charset="-122"/>
              </a:rPr>
              <a:t> </a:t>
            </a:r>
            <a:endParaRPr lang="zh-CN" altLang="en-US" sz="20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</a:pPr>
            <a:endParaRPr lang="zh-CN" altLang="zh-CN" sz="20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</a:pPr>
            <a:endParaRPr lang="zh-CN" altLang="en-US" sz="2000" b="1" dirty="0">
              <a:latin typeface="宋体" panose="02010600030101010101" pitchFamily="2" charset="-122"/>
            </a:endParaRPr>
          </a:p>
        </p:txBody>
      </p:sp>
      <p:sp>
        <p:nvSpPr>
          <p:cNvPr id="45059" name="Rectangle 9"/>
          <p:cNvSpPr>
            <a:spLocks noGrp="1" noRot="1"/>
          </p:cNvSpPr>
          <p:nvPr>
            <p:ph type="body" sz="half"/>
          </p:nvPr>
        </p:nvSpPr>
        <p:spPr>
          <a:xfrm>
            <a:off x="5143500" y="620713"/>
            <a:ext cx="4000500" cy="5478462"/>
          </a:xfrm>
          <a:ln/>
        </p:spPr>
        <p:txBody>
          <a:bodyPr vert="horz" wrap="square" lIns="91440" tIns="45720" rIns="91440" bIns="45720" anchor="t"/>
          <a:lstStyle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</a:lstStyle>
          <a:p>
            <a:pPr lvl="0" indent="-342900" eaLnBrk="1" hangingPunct="1">
              <a:lnSpc>
                <a:spcPct val="80000"/>
              </a:lnSpc>
            </a:pPr>
            <a:endParaRPr lang="zh-CN" altLang="en-US" sz="2000" dirty="0">
              <a:latin typeface="宋体" panose="02010600030101010101" pitchFamily="2" charset="-122"/>
            </a:endParaRPr>
          </a:p>
          <a:p>
            <a:pPr lvl="0" indent="-342900" eaLnBrk="1" hangingPunct="1">
              <a:lnSpc>
                <a:spcPct val="80000"/>
              </a:lnSpc>
            </a:pPr>
            <a:endParaRPr lang="en-US" altLang="zh-CN" sz="20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1" name="Rectangle 3"/>
          <p:cNvSpPr>
            <a:spLocks noGrp="1" noRot="1"/>
          </p:cNvSpPr>
          <p:nvPr>
            <p:ph idx="1"/>
          </p:nvPr>
        </p:nvSpPr>
        <p:spPr>
          <a:xfrm>
            <a:off x="539750" y="1196975"/>
            <a:ext cx="8153400" cy="4498975"/>
          </a:xfrm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80000"/>
              </a:lnSpc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7</a:t>
            </a:r>
            <a:r>
              <a:rPr lang="zh-CN" altLang="en-US" sz="2800" b="1" dirty="0">
                <a:latin typeface="宋体" panose="02010600030101010101" pitchFamily="2" charset="-122"/>
              </a:rPr>
              <a:t>、译出实词、虚词、活用词和通假字。</a:t>
            </a:r>
            <a:r>
              <a:rPr lang="zh-CN" altLang="zh-CN" sz="2800" b="1" dirty="0">
                <a:latin typeface="宋体" panose="02010600030101010101" pitchFamily="2" charset="-122"/>
              </a:rPr>
              <a:t> 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8</a:t>
            </a:r>
            <a:r>
              <a:rPr lang="zh-CN" altLang="en-US" sz="2800" b="1" dirty="0">
                <a:latin typeface="宋体" panose="02010600030101010101" pitchFamily="2" charset="-122"/>
              </a:rPr>
              <a:t>、固。固定格式的固定译法。如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：“得无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……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乎”译为“恐怕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……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吧”“莫非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……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吧”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zh-CN" sz="2800" b="1" dirty="0">
                <a:latin typeface="宋体" panose="02010600030101010101" pitchFamily="2" charset="-122"/>
              </a:rPr>
              <a:t> 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9</a:t>
            </a:r>
            <a:r>
              <a:rPr lang="zh-CN" altLang="en-US" sz="2800" b="1" dirty="0">
                <a:latin typeface="宋体" panose="02010600030101010101" pitchFamily="2" charset="-122"/>
              </a:rPr>
              <a:t>意译。文言文中的比喻、借代、引申等意义，直译会不明确，应用意译。如：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“明察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秋毫</a:t>
            </a:r>
            <a:r>
              <a:rPr lang="zh-CN" altLang="en-US" sz="2800" b="1" dirty="0">
                <a:latin typeface="宋体" panose="02010600030101010101" pitchFamily="2" charset="-122"/>
              </a:rPr>
              <a:t>”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直译：能看清秋天里野兽身上的毫毛</a:t>
            </a:r>
            <a:r>
              <a:rPr lang="zh-CN" altLang="zh-CN" sz="2800" b="1" dirty="0">
                <a:latin typeface="宋体" panose="02010600030101010101" pitchFamily="2" charset="-122"/>
              </a:rPr>
              <a:t> </a:t>
            </a:r>
            <a:r>
              <a:rPr lang="zh-CN" altLang="en-US" sz="2800" b="1" dirty="0">
                <a:latin typeface="宋体" panose="02010600030101010101" pitchFamily="2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意译：能看清极其细小的东西。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zh-CN" sz="2800" b="1" dirty="0">
                <a:latin typeface="宋体" panose="02010600030101010101" pitchFamily="2" charset="-122"/>
              </a:rPr>
              <a:t>6</a:t>
            </a:r>
            <a:r>
              <a:rPr lang="zh-CN" altLang="en-US" sz="2800" b="1" dirty="0">
                <a:latin typeface="宋体" panose="02010600030101010101" pitchFamily="2" charset="-122"/>
              </a:rPr>
              <a:t>、选。选用恰当的词义翻译。文言文中一词多义的情况多见，因此要选用恰当的词义进行翻译。</a:t>
            </a:r>
            <a:r>
              <a:rPr lang="zh-CN" altLang="zh-CN" sz="2800" dirty="0">
                <a:latin typeface="宋体" panose="02010600030101010101" pitchFamily="2" charset="-122"/>
              </a:rPr>
              <a:t> 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Text Box 2"/>
          <p:cNvSpPr txBox="1"/>
          <p:nvPr/>
        </p:nvSpPr>
        <p:spPr>
          <a:xfrm>
            <a:off x="539750" y="981075"/>
            <a:ext cx="8077200" cy="45735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 </a:t>
            </a:r>
            <a:r>
              <a:rPr lang="zh-CN" altLang="en-US" sz="32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序，文体名。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作为文章的体裁，序有书序和赠序之分。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书序，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即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序言，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相当于前言后记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本文是一篇</a:t>
            </a:r>
            <a:r>
              <a:rPr lang="zh-CN" altLang="en-US" sz="32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赠序</a:t>
            </a:r>
            <a:r>
              <a:rPr lang="zh-CN" altLang="en-US" sz="32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，古代一种文体，其中的</a:t>
            </a:r>
            <a:r>
              <a:rPr lang="zh-CN" altLang="en-US" sz="3200" b="1" dirty="0">
                <a:latin typeface="Arial" panose="020B0604020202020204" pitchFamily="34" charset="0"/>
                <a:ea typeface="华文细黑" panose="02010600040101010101" pitchFamily="2" charset="-122"/>
              </a:rPr>
              <a:t>“</a:t>
            </a:r>
            <a:r>
              <a:rPr lang="zh-CN" altLang="en-US" sz="32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序</a:t>
            </a:r>
            <a:r>
              <a:rPr lang="zh-CN" altLang="en-US" sz="3200" b="1" dirty="0">
                <a:latin typeface="Arial" panose="020B0604020202020204" pitchFamily="34" charset="0"/>
                <a:ea typeface="华文细黑" panose="02010600040101010101" pitchFamily="2" charset="-122"/>
              </a:rPr>
              <a:t>”</a:t>
            </a:r>
            <a:r>
              <a:rPr lang="zh-CN" altLang="en-US" sz="32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，并非</a:t>
            </a:r>
            <a:r>
              <a:rPr lang="zh-CN" altLang="en-US" sz="3200" b="1" dirty="0">
                <a:latin typeface="Arial" panose="020B0604020202020204" pitchFamily="34" charset="0"/>
                <a:ea typeface="华文细黑" panose="02010600040101010101" pitchFamily="2" charset="-122"/>
              </a:rPr>
              <a:t>“</a:t>
            </a:r>
            <a:r>
              <a:rPr lang="zh-CN" altLang="en-US" sz="32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序言</a:t>
            </a:r>
            <a:r>
              <a:rPr lang="zh-CN" altLang="en-US" sz="3200" b="1" dirty="0">
                <a:latin typeface="Arial" panose="020B0604020202020204" pitchFamily="34" charset="0"/>
                <a:ea typeface="华文细黑" panose="02010600040101010101" pitchFamily="2" charset="-122"/>
              </a:rPr>
              <a:t>”</a:t>
            </a:r>
            <a:r>
              <a:rPr lang="zh-CN" altLang="en-US" sz="32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，而是</a:t>
            </a:r>
            <a:r>
              <a:rPr lang="zh-CN" altLang="en-US" sz="3200" b="1" dirty="0">
                <a:latin typeface="Arial" panose="020B0604020202020204" pitchFamily="34" charset="0"/>
                <a:ea typeface="华文细黑" panose="02010600040101010101" pitchFamily="2" charset="-122"/>
              </a:rPr>
              <a:t>“</a:t>
            </a:r>
            <a:r>
              <a:rPr lang="zh-CN" altLang="en-US" sz="32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赠言</a:t>
            </a:r>
            <a:r>
              <a:rPr lang="zh-CN" altLang="en-US" sz="3200" b="1" dirty="0">
                <a:latin typeface="Arial" panose="020B0604020202020204" pitchFamily="34" charset="0"/>
                <a:ea typeface="华文细黑" panose="02010600040101010101" pitchFamily="2" charset="-122"/>
              </a:rPr>
              <a:t>”</a:t>
            </a:r>
            <a:r>
              <a:rPr lang="zh-CN" altLang="en-US" sz="32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的意思。赠序多为推重、赞许或勉励之辞。它与书序的性质不同，为文人之间的赠言。</a:t>
            </a:r>
            <a:r>
              <a:rPr lang="zh-CN" altLang="en-US" sz="32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zh-CN" altLang="en-US" sz="32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   </a:t>
            </a:r>
            <a:endParaRPr lang="zh-CN" altLang="en-US" sz="32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文本框 1"/>
          <p:cNvSpPr txBox="1"/>
          <p:nvPr/>
        </p:nvSpPr>
        <p:spPr>
          <a:xfrm>
            <a:off x="112713" y="60325"/>
            <a:ext cx="8453437" cy="67389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  <a:t>送东阳马生序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ctr"/>
            <a:r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  <a:t>[ 明 ] 宋濂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  <a:t>余幼时即嗜学。家贫，无从致书以观，每假借于藏书之家，手自笔录，计日以还。天大寒，砚冰坚，手指不可屈伸，弗之怠。录毕，走送之，不敢稍逾约。以是人多以书假余，余因得遍观群书。既加冠，益慕圣贤之道 ，又患无硕师、名人与游，尝趋百里外，从乡之先达执经叩问。先达德隆望尊，门人弟子填其室，未尝稍降辞色。余立侍左右，援疑质理，俯身倾耳以请；或遇其叱咄，色愈恭，礼愈至，不敢出一言以复；俟其欣悦，则又请焉。故余虽愚，卒获有所闻。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>
                <a:latin typeface="Times New Roman" panose="02020603050405020304" pitchFamily="18" charset="0"/>
                <a:ea typeface="宋体" panose="02010600030101010101" pitchFamily="2" charset="-122"/>
              </a:rPr>
              <a:t>当余之从师也，负箧曳屣，行深山巨谷中，穷冬烈风，大雪深数尺，足肤皲裂而不知。至舍，四支僵劲不能动，媵人持汤沃灌，以衾拥覆，久而乃和。寓逆旅，主人日再食，无鲜肥滋味之享。同舍生皆被绮绣，戴朱缨宝饰之帽，腰白玉之环，左佩刀，右备容臭，烨然若神人；余则缊袍敝衣处其间，略无慕艳意。以中有足乐者，不知口体之奉不若人也。盖余之勤且艰若此。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Picture 25" descr="P1000495_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76200"/>
            <a:ext cx="2819400" cy="1255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Rectangle 2"/>
          <p:cNvSpPr/>
          <p:nvPr/>
        </p:nvSpPr>
        <p:spPr>
          <a:xfrm>
            <a:off x="1366838" y="1066800"/>
            <a:ext cx="7777162" cy="53498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269875">
              <a:lnSpc>
                <a:spcPct val="12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嗜（       ）                硕（          ）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2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叱咄（              ）     俟（          ）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2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负箧（      ）曳（      ）屣（      ）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2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皲（      ）裂             媵（         ）人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2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衾（       ）                绮（        ）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2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容臭（       ）            煜 （         ）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2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裘（      ）葛（     ）缊（         ）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2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冻馁（       ）             谒（         ）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indent="269875">
              <a:lnSpc>
                <a:spcPct val="12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撰（            ）           贽（          ） 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075" name="Rectangle 3"/>
          <p:cNvSpPr/>
          <p:nvPr/>
        </p:nvSpPr>
        <p:spPr>
          <a:xfrm>
            <a:off x="2438400" y="1035050"/>
            <a:ext cx="950913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shì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04800" y="304800"/>
            <a:ext cx="335280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方正舒体" panose="02010601030101010101" pitchFamily="2" charset="-122"/>
                <a:cs typeface="+mn-cs"/>
              </a:rPr>
              <a:t>读准字音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方正舒体" panose="02010601030101010101" pitchFamily="2" charset="-122"/>
              <a:cs typeface="+mn-cs"/>
            </a:endParaRPr>
          </a:p>
        </p:txBody>
      </p:sp>
      <p:sp>
        <p:nvSpPr>
          <p:cNvPr id="3077" name="Rectangle 5"/>
          <p:cNvSpPr/>
          <p:nvPr/>
        </p:nvSpPr>
        <p:spPr>
          <a:xfrm>
            <a:off x="2743200" y="1644650"/>
            <a:ext cx="2230438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chì  duō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78" name="Rectangle 6"/>
          <p:cNvSpPr/>
          <p:nvPr/>
        </p:nvSpPr>
        <p:spPr>
          <a:xfrm>
            <a:off x="6248400" y="1066800"/>
            <a:ext cx="1452563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shuò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79" name="Rectangle 7"/>
          <p:cNvSpPr/>
          <p:nvPr/>
        </p:nvSpPr>
        <p:spPr>
          <a:xfrm>
            <a:off x="6400800" y="1644650"/>
            <a:ext cx="1476375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sì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80" name="Rectangle 8"/>
          <p:cNvSpPr/>
          <p:nvPr/>
        </p:nvSpPr>
        <p:spPr>
          <a:xfrm>
            <a:off x="2743200" y="2209800"/>
            <a:ext cx="1546225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qiè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81" name="Rectangle 9"/>
          <p:cNvSpPr/>
          <p:nvPr/>
        </p:nvSpPr>
        <p:spPr>
          <a:xfrm>
            <a:off x="4724400" y="2209800"/>
            <a:ext cx="1609725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yè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82" name="Rectangle 10"/>
          <p:cNvSpPr/>
          <p:nvPr/>
        </p:nvSpPr>
        <p:spPr>
          <a:xfrm>
            <a:off x="6629400" y="2209800"/>
            <a:ext cx="1349375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xǐ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83" name="Rectangle 11"/>
          <p:cNvSpPr/>
          <p:nvPr/>
        </p:nvSpPr>
        <p:spPr>
          <a:xfrm>
            <a:off x="2362200" y="2819400"/>
            <a:ext cx="1566863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jūn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84" name="Rectangle 12"/>
          <p:cNvSpPr/>
          <p:nvPr/>
        </p:nvSpPr>
        <p:spPr>
          <a:xfrm>
            <a:off x="6172200" y="2743200"/>
            <a:ext cx="13970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yìng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85" name="Rectangle 13"/>
          <p:cNvSpPr/>
          <p:nvPr/>
        </p:nvSpPr>
        <p:spPr>
          <a:xfrm>
            <a:off x="6248400" y="3352800"/>
            <a:ext cx="1287463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qǐ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86" name="Rectangle 14"/>
          <p:cNvSpPr/>
          <p:nvPr/>
        </p:nvSpPr>
        <p:spPr>
          <a:xfrm>
            <a:off x="2438400" y="3352800"/>
            <a:ext cx="137795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qīn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87" name="Rectangle 15"/>
          <p:cNvSpPr/>
          <p:nvPr/>
        </p:nvSpPr>
        <p:spPr>
          <a:xfrm>
            <a:off x="2895600" y="4038600"/>
            <a:ext cx="12954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xiù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88" name="Rectangle 16"/>
          <p:cNvSpPr/>
          <p:nvPr/>
        </p:nvSpPr>
        <p:spPr>
          <a:xfrm>
            <a:off x="6372225" y="3933825"/>
            <a:ext cx="1239838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ù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89" name="Rectangle 17"/>
          <p:cNvSpPr/>
          <p:nvPr/>
        </p:nvSpPr>
        <p:spPr>
          <a:xfrm>
            <a:off x="2362200" y="4572000"/>
            <a:ext cx="1304925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qiú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90" name="Rectangle 18"/>
          <p:cNvSpPr/>
          <p:nvPr/>
        </p:nvSpPr>
        <p:spPr>
          <a:xfrm>
            <a:off x="4267200" y="4495800"/>
            <a:ext cx="1166813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g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é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91" name="Rectangle 19"/>
          <p:cNvSpPr/>
          <p:nvPr/>
        </p:nvSpPr>
        <p:spPr>
          <a:xfrm>
            <a:off x="6172200" y="4572000"/>
            <a:ext cx="12954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yùn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92" name="Rectangle 20"/>
          <p:cNvSpPr/>
          <p:nvPr/>
        </p:nvSpPr>
        <p:spPr>
          <a:xfrm>
            <a:off x="2819400" y="5149850"/>
            <a:ext cx="1520825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něi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93" name="Rectangle 21"/>
          <p:cNvSpPr/>
          <p:nvPr/>
        </p:nvSpPr>
        <p:spPr>
          <a:xfrm>
            <a:off x="6324600" y="5105400"/>
            <a:ext cx="16510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yè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94" name="Rectangle 22"/>
          <p:cNvSpPr/>
          <p:nvPr/>
        </p:nvSpPr>
        <p:spPr>
          <a:xfrm>
            <a:off x="6324600" y="5715000"/>
            <a:ext cx="10795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zhì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95" name="Rectangle 23"/>
          <p:cNvSpPr/>
          <p:nvPr/>
        </p:nvSpPr>
        <p:spPr>
          <a:xfrm>
            <a:off x="2471738" y="5715000"/>
            <a:ext cx="1871662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zhuàn</a:t>
            </a:r>
            <a:endParaRPr lang="en-US" altLang="zh-CN" sz="3600" b="1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7" grpId="0"/>
      <p:bldP spid="3078" grpId="0"/>
      <p:bldP spid="3079" grpId="0"/>
      <p:bldP spid="3080" grpId="0"/>
      <p:bldP spid="3081" grpId="0"/>
      <p:bldP spid="3082" grpId="0"/>
      <p:bldP spid="3083" grpId="0"/>
      <p:bldP spid="3084" grpId="0"/>
      <p:bldP spid="3085" grpId="0"/>
      <p:bldP spid="3086" grpId="0"/>
      <p:bldP spid="3087" grpId="0"/>
      <p:bldP spid="3088" grpId="0"/>
      <p:bldP spid="3089" grpId="0"/>
      <p:bldP spid="3090" grpId="0"/>
      <p:bldP spid="3091" grpId="0"/>
      <p:bldP spid="3092" grpId="0"/>
      <p:bldP spid="3093" grpId="0"/>
      <p:bldP spid="3094" grpId="0"/>
      <p:bldP spid="30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2098" name="Rectangle 2"/>
          <p:cNvSpPr/>
          <p:nvPr/>
        </p:nvSpPr>
        <p:spPr>
          <a:xfrm>
            <a:off x="539750" y="765175"/>
            <a:ext cx="8064500" cy="4975225"/>
          </a:xfrm>
          <a:prstGeom prst="rect">
            <a:avLst/>
          </a:prstGeom>
          <a:noFill/>
          <a:ln w="9525" cap="flat" cmpd="sng">
            <a:solidFill>
              <a:srgbClr val="CC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en-US" altLang="zh-CN" sz="18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 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余幼时即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嗜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学。家贫，无从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致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书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以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观，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每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假借于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藏书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之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家，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手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自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笔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录，计日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以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还。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天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大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寒，砚冰坚，手指不可屈伸，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弗之怠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录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毕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走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送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之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，不敢稍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逾约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以是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人多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以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书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假余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，余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因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得遍观群书。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099" name="Text Box 3"/>
          <p:cNvSpPr txBox="1"/>
          <p:nvPr/>
        </p:nvSpPr>
        <p:spPr>
          <a:xfrm>
            <a:off x="3059113" y="333375"/>
            <a:ext cx="19558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喜欢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00" name="Text Box 4"/>
          <p:cNvSpPr txBox="1"/>
          <p:nvPr/>
        </p:nvSpPr>
        <p:spPr>
          <a:xfrm>
            <a:off x="6300788" y="260350"/>
            <a:ext cx="8382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得到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01" name="Text Box 5"/>
          <p:cNvSpPr txBox="1"/>
          <p:nvPr/>
        </p:nvSpPr>
        <p:spPr>
          <a:xfrm>
            <a:off x="762000" y="1447800"/>
            <a:ext cx="12192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0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借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02" name="Text Box 6"/>
          <p:cNvSpPr txBox="1"/>
          <p:nvPr/>
        </p:nvSpPr>
        <p:spPr>
          <a:xfrm>
            <a:off x="5435600" y="2362200"/>
            <a:ext cx="302418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  </a:t>
            </a:r>
            <a:r>
              <a:rPr lang="zh-CN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代抄书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懈怠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03" name="Text Box 7"/>
          <p:cNvSpPr txBox="1"/>
          <p:nvPr/>
        </p:nvSpPr>
        <p:spPr>
          <a:xfrm>
            <a:off x="3708400" y="3284538"/>
            <a:ext cx="227488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r"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超过约定期限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04" name="Text Box 8"/>
          <p:cNvSpPr txBox="1"/>
          <p:nvPr/>
        </p:nvSpPr>
        <p:spPr>
          <a:xfrm>
            <a:off x="5940425" y="3357563"/>
            <a:ext cx="15113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因为这样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05" name="Text Box 9"/>
          <p:cNvSpPr txBox="1"/>
          <p:nvPr/>
        </p:nvSpPr>
        <p:spPr>
          <a:xfrm>
            <a:off x="539750" y="4292600"/>
            <a:ext cx="6096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借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06" name="Text Box 10"/>
          <p:cNvSpPr txBox="1"/>
          <p:nvPr/>
        </p:nvSpPr>
        <p:spPr>
          <a:xfrm>
            <a:off x="1981200" y="4343400"/>
            <a:ext cx="16764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于是，就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07" name="Text Box 11"/>
          <p:cNvSpPr txBox="1"/>
          <p:nvPr/>
        </p:nvSpPr>
        <p:spPr>
          <a:xfrm>
            <a:off x="7235825" y="260350"/>
            <a:ext cx="4572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来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08" name="Text Box 12"/>
          <p:cNvSpPr txBox="1"/>
          <p:nvPr/>
        </p:nvSpPr>
        <p:spPr>
          <a:xfrm>
            <a:off x="1752600" y="1447800"/>
            <a:ext cx="245903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向</a:t>
            </a:r>
            <a:r>
              <a:rPr lang="zh-CN" altLang="en-US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09" name="Text Box 13"/>
          <p:cNvSpPr txBox="1"/>
          <p:nvPr/>
        </p:nvSpPr>
        <p:spPr>
          <a:xfrm>
            <a:off x="7162800" y="1371600"/>
            <a:ext cx="3810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来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10" name="Text Box 14"/>
          <p:cNvSpPr txBox="1"/>
          <p:nvPr/>
        </p:nvSpPr>
        <p:spPr>
          <a:xfrm>
            <a:off x="7524750" y="3357563"/>
            <a:ext cx="6096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把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11" name="Text Box 15"/>
          <p:cNvSpPr txBox="1"/>
          <p:nvPr/>
        </p:nvSpPr>
        <p:spPr>
          <a:xfrm>
            <a:off x="1042988" y="4365625"/>
            <a:ext cx="4572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我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12" name="Text Box 16"/>
          <p:cNvSpPr txBox="1"/>
          <p:nvPr/>
        </p:nvSpPr>
        <p:spPr>
          <a:xfrm>
            <a:off x="4140200" y="1341438"/>
            <a:ext cx="237648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动手   用笔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13" name="Text Box 17"/>
          <p:cNvSpPr txBox="1"/>
          <p:nvPr/>
        </p:nvSpPr>
        <p:spPr>
          <a:xfrm>
            <a:off x="1763713" y="3357563"/>
            <a:ext cx="6096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跑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14" name="Text Box 18"/>
          <p:cNvSpPr txBox="1"/>
          <p:nvPr/>
        </p:nvSpPr>
        <p:spPr>
          <a:xfrm>
            <a:off x="900113" y="2276475"/>
            <a:ext cx="9906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非常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15" name="Text Box 19"/>
          <p:cNvSpPr txBox="1"/>
          <p:nvPr/>
        </p:nvSpPr>
        <p:spPr>
          <a:xfrm>
            <a:off x="971550" y="3357563"/>
            <a:ext cx="4572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完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16" name="Text Box 20"/>
          <p:cNvSpPr txBox="1"/>
          <p:nvPr/>
        </p:nvSpPr>
        <p:spPr>
          <a:xfrm>
            <a:off x="2555875" y="3284538"/>
            <a:ext cx="8382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代书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2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2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2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2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2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2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2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2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2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2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2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2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2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2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2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2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2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2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2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2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8" grpId="0" animBg="1"/>
      <p:bldP spid="132099" grpId="0"/>
      <p:bldP spid="132100" grpId="0"/>
      <p:bldP spid="132101" grpId="0"/>
      <p:bldP spid="132102" grpId="0"/>
      <p:bldP spid="132103" grpId="0"/>
      <p:bldP spid="132104" grpId="0"/>
      <p:bldP spid="132105" grpId="0"/>
      <p:bldP spid="132106" grpId="0"/>
      <p:bldP spid="132107" grpId="0"/>
      <p:bldP spid="132108" grpId="0"/>
      <p:bldP spid="132109" grpId="0"/>
      <p:bldP spid="132110" grpId="0"/>
      <p:bldP spid="132111" grpId="0"/>
      <p:bldP spid="132112" grpId="0"/>
      <p:bldP spid="132113" grpId="0"/>
      <p:bldP spid="132114" grpId="0"/>
      <p:bldP spid="132115" grpId="0"/>
      <p:bldP spid="1321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Text Box 2"/>
          <p:cNvSpPr txBox="1"/>
          <p:nvPr/>
        </p:nvSpPr>
        <p:spPr>
          <a:xfrm>
            <a:off x="141288" y="69850"/>
            <a:ext cx="8318500" cy="62484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我小时候就特别喜欢读书。家里贫穷，没有办法买书来读，常常向藏书的人家去借，（借来）就亲手抄写，计算着日期按时送还。天很冷时，砚池里的水结成坚硬的冰，手指（冻得）不能弯曲和伸直，也不因此停止。抄写完了，赶快送还借书，不敢稍稍超过约定的期限。因此人家多愿意把书借给我，我于是能够阅读很多书。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吉祥如意">
  <a:themeElements>
    <a:clrScheme name="吉祥如意 1">
      <a:dk1>
        <a:srgbClr val="000000"/>
      </a:dk1>
      <a:lt1>
        <a:srgbClr val="FFFFFF"/>
      </a:lt1>
      <a:dk2>
        <a:srgbClr val="E40000"/>
      </a:dk2>
      <a:lt2>
        <a:srgbClr val="DDDDDD"/>
      </a:lt2>
      <a:accent1>
        <a:srgbClr val="E1F4FF"/>
      </a:accent1>
      <a:accent2>
        <a:srgbClr val="FFE2C5"/>
      </a:accent2>
      <a:accent3>
        <a:srgbClr val="FFFFFF"/>
      </a:accent3>
      <a:accent4>
        <a:srgbClr val="000000"/>
      </a:accent4>
      <a:accent5>
        <a:srgbClr val="EEF8FF"/>
      </a:accent5>
      <a:accent6>
        <a:srgbClr val="E7CDB2"/>
      </a:accent6>
      <a:hlink>
        <a:srgbClr val="0066CC"/>
      </a:hlink>
      <a:folHlink>
        <a:srgbClr val="9F9FBF"/>
      </a:folHlink>
    </a:clrScheme>
    <a:fontScheme name="吉祥如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吉祥如意 1">
        <a:dk1>
          <a:srgbClr val="000000"/>
        </a:dk1>
        <a:lt1>
          <a:srgbClr val="FFFFFF"/>
        </a:lt1>
        <a:dk2>
          <a:srgbClr val="E40000"/>
        </a:dk2>
        <a:lt2>
          <a:srgbClr val="DDDDDD"/>
        </a:lt2>
        <a:accent1>
          <a:srgbClr val="E1F4FF"/>
        </a:accent1>
        <a:accent2>
          <a:srgbClr val="FFE2C5"/>
        </a:accent2>
        <a:accent3>
          <a:srgbClr val="FFFFFF"/>
        </a:accent3>
        <a:accent4>
          <a:srgbClr val="000000"/>
        </a:accent4>
        <a:accent5>
          <a:srgbClr val="EEF8FF"/>
        </a:accent5>
        <a:accent6>
          <a:srgbClr val="E7CDB2"/>
        </a:accent6>
        <a:hlink>
          <a:srgbClr val="0066CC"/>
        </a:hlink>
        <a:folHlink>
          <a:srgbClr val="9F9FB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2">
        <a:dk1>
          <a:srgbClr val="59582D"/>
        </a:dk1>
        <a:lt1>
          <a:srgbClr val="EAEAEA"/>
        </a:lt1>
        <a:dk2>
          <a:srgbClr val="666699"/>
        </a:dk2>
        <a:lt2>
          <a:srgbClr val="D9D9D9"/>
        </a:lt2>
        <a:accent1>
          <a:srgbClr val="CCECFF"/>
        </a:accent1>
        <a:accent2>
          <a:srgbClr val="B2D2C7"/>
        </a:accent2>
        <a:accent3>
          <a:srgbClr val="F3F3F3"/>
        </a:accent3>
        <a:accent4>
          <a:srgbClr val="4B4A25"/>
        </a:accent4>
        <a:accent5>
          <a:srgbClr val="E2F4FF"/>
        </a:accent5>
        <a:accent6>
          <a:srgbClr val="A1BEB4"/>
        </a:accent6>
        <a:hlink>
          <a:srgbClr val="993366"/>
        </a:hlink>
        <a:folHlink>
          <a:srgbClr val="92B9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3">
        <a:dk1>
          <a:srgbClr val="000099"/>
        </a:dk1>
        <a:lt1>
          <a:srgbClr val="FFFFCC"/>
        </a:lt1>
        <a:dk2>
          <a:srgbClr val="004000"/>
        </a:dk2>
        <a:lt2>
          <a:srgbClr val="FFD9B3"/>
        </a:lt2>
        <a:accent1>
          <a:srgbClr val="FFD9D9"/>
        </a:accent1>
        <a:accent2>
          <a:srgbClr val="DDDDDD"/>
        </a:accent2>
        <a:accent3>
          <a:srgbClr val="FFFFE2"/>
        </a:accent3>
        <a:accent4>
          <a:srgbClr val="000082"/>
        </a:accent4>
        <a:accent5>
          <a:srgbClr val="FFE9E9"/>
        </a:accent5>
        <a:accent6>
          <a:srgbClr val="C8C8C8"/>
        </a:accent6>
        <a:hlink>
          <a:srgbClr val="FF0000"/>
        </a:hlink>
        <a:folHlink>
          <a:srgbClr val="FFAB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4">
        <a:dk1>
          <a:srgbClr val="000000"/>
        </a:dk1>
        <a:lt1>
          <a:srgbClr val="DCE8E2"/>
        </a:lt1>
        <a:dk2>
          <a:srgbClr val="0033CC"/>
        </a:dk2>
        <a:lt2>
          <a:srgbClr val="C4C4D8"/>
        </a:lt2>
        <a:accent1>
          <a:srgbClr val="FFFFFF"/>
        </a:accent1>
        <a:accent2>
          <a:srgbClr val="A9CFB1"/>
        </a:accent2>
        <a:accent3>
          <a:srgbClr val="EBF2EE"/>
        </a:accent3>
        <a:accent4>
          <a:srgbClr val="000000"/>
        </a:accent4>
        <a:accent5>
          <a:srgbClr val="FFFFFF"/>
        </a:accent5>
        <a:accent6>
          <a:srgbClr val="99BBA0"/>
        </a:accent6>
        <a:hlink>
          <a:srgbClr val="CC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5">
        <a:dk1>
          <a:srgbClr val="606090"/>
        </a:dk1>
        <a:lt1>
          <a:srgbClr val="E5FFFF"/>
        </a:lt1>
        <a:dk2>
          <a:srgbClr val="0000CC"/>
        </a:dk2>
        <a:lt2>
          <a:srgbClr val="91DAFF"/>
        </a:lt2>
        <a:accent1>
          <a:srgbClr val="EAEAEA"/>
        </a:accent1>
        <a:accent2>
          <a:srgbClr val="FFE2C5"/>
        </a:accent2>
        <a:accent3>
          <a:srgbClr val="F0FFFF"/>
        </a:accent3>
        <a:accent4>
          <a:srgbClr val="51517A"/>
        </a:accent4>
        <a:accent5>
          <a:srgbClr val="F3F3F3"/>
        </a:accent5>
        <a:accent6>
          <a:srgbClr val="E7CDB2"/>
        </a:accent6>
        <a:hlink>
          <a:srgbClr val="000000"/>
        </a:hlink>
        <a:folHlink>
          <a:srgbClr val="3DB7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6">
        <a:dk1>
          <a:srgbClr val="CC0066"/>
        </a:dk1>
        <a:lt1>
          <a:srgbClr val="FFDDBB"/>
        </a:lt1>
        <a:dk2>
          <a:srgbClr val="000000"/>
        </a:dk2>
        <a:lt2>
          <a:srgbClr val="C0C0C0"/>
        </a:lt2>
        <a:accent1>
          <a:srgbClr val="FFFFCC"/>
        </a:accent1>
        <a:accent2>
          <a:srgbClr val="FFFFFF"/>
        </a:accent2>
        <a:accent3>
          <a:srgbClr val="FFEBDA"/>
        </a:accent3>
        <a:accent4>
          <a:srgbClr val="AE0056"/>
        </a:accent4>
        <a:accent5>
          <a:srgbClr val="FFFFE2"/>
        </a:accent5>
        <a:accent6>
          <a:srgbClr val="E7E7E7"/>
        </a:accent6>
        <a:hlink>
          <a:srgbClr val="0066CC"/>
        </a:hlink>
        <a:folHlink>
          <a:srgbClr val="8EB3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7">
        <a:dk1>
          <a:srgbClr val="B60000"/>
        </a:dk1>
        <a:lt1>
          <a:srgbClr val="FFFF99"/>
        </a:lt1>
        <a:dk2>
          <a:srgbClr val="800000"/>
        </a:dk2>
        <a:lt2>
          <a:srgbClr val="FFFFFF"/>
        </a:lt2>
        <a:accent1>
          <a:srgbClr val="9888A4"/>
        </a:accent1>
        <a:accent2>
          <a:srgbClr val="A9335D"/>
        </a:accent2>
        <a:accent3>
          <a:srgbClr val="C0AAAA"/>
        </a:accent3>
        <a:accent4>
          <a:srgbClr val="DADA82"/>
        </a:accent4>
        <a:accent5>
          <a:srgbClr val="CAC3CF"/>
        </a:accent5>
        <a:accent6>
          <a:srgbClr val="992D53"/>
        </a:accent6>
        <a:hlink>
          <a:srgbClr val="CCECFF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吉祥如意 8">
        <a:dk1>
          <a:srgbClr val="808080"/>
        </a:dk1>
        <a:lt1>
          <a:srgbClr val="FFFFFF"/>
        </a:lt1>
        <a:dk2>
          <a:srgbClr val="1C1C1C"/>
        </a:dk2>
        <a:lt2>
          <a:srgbClr val="FFFF66"/>
        </a:lt2>
        <a:accent1>
          <a:srgbClr val="9898BA"/>
        </a:accent1>
        <a:accent2>
          <a:srgbClr val="777777"/>
        </a:accent2>
        <a:accent3>
          <a:srgbClr val="ABABAB"/>
        </a:accent3>
        <a:accent4>
          <a:srgbClr val="DADADA"/>
        </a:accent4>
        <a:accent5>
          <a:srgbClr val="CACAD9"/>
        </a:accent5>
        <a:accent6>
          <a:srgbClr val="6B6B6B"/>
        </a:accent6>
        <a:hlink>
          <a:srgbClr val="CCFF99"/>
        </a:hlink>
        <a:folHlink>
          <a:srgbClr val="E43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6521</Words>
  <Application>WPS 演示</Application>
  <PresentationFormat>全屏显示(4:3)</PresentationFormat>
  <Paragraphs>592</Paragraphs>
  <Slides>41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62" baseType="lpstr">
      <vt:lpstr>Arial</vt:lpstr>
      <vt:lpstr>宋体</vt:lpstr>
      <vt:lpstr>Wingdings</vt:lpstr>
      <vt:lpstr>Times New Roman</vt:lpstr>
      <vt:lpstr>Calibri</vt:lpstr>
      <vt:lpstr>Wingdings 2</vt:lpstr>
      <vt:lpstr>隶书</vt:lpstr>
      <vt:lpstr>华文细黑</vt:lpstr>
      <vt:lpstr>方正舒体</vt:lpstr>
      <vt:lpstr>楷体_GB2312</vt:lpstr>
      <vt:lpstr>仿宋_GB2312</vt:lpstr>
      <vt:lpstr>华文中宋</vt:lpstr>
      <vt:lpstr>Times New Roman</vt:lpstr>
      <vt:lpstr>新宋体</vt:lpstr>
      <vt:lpstr>仿宋</vt:lpstr>
      <vt:lpstr>微软雅黑</vt:lpstr>
      <vt:lpstr>Arial Unicode MS</vt:lpstr>
      <vt:lpstr>默认设计模板</vt:lpstr>
      <vt:lpstr>吉祥如意</vt:lpstr>
      <vt:lpstr>1_默认设计模板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jxsz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hanqy</dc:creator>
  <cp:lastModifiedBy>xgq</cp:lastModifiedBy>
  <cp:revision>57</cp:revision>
  <dcterms:created xsi:type="dcterms:W3CDTF">2005-01-26T13:03:59Z</dcterms:created>
  <dcterms:modified xsi:type="dcterms:W3CDTF">2019-03-12T00:46:37Z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2052-11.1.0.8213</vt:lpwstr>
  </property>
</Properties>
</file>