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3"/>
  </p:notesMasterIdLst>
  <p:sldIdLst>
    <p:sldId id="258" r:id="rId3"/>
    <p:sldId id="257" r:id="rId4"/>
    <p:sldId id="260" r:id="rId5"/>
    <p:sldId id="261" r:id="rId6"/>
    <p:sldId id="262" r:id="rId7"/>
    <p:sldId id="263" r:id="rId8"/>
    <p:sldId id="264" r:id="rId9"/>
    <p:sldId id="277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</p:sldIdLst>
  <p:sldSz cx="9144000" cy="6858000" type="screen4x3"/>
  <p:notesSz cx="6858000" cy="9144000"/>
  <p:defaultTextStyle>
    <a:defPPr>
      <a:defRPr lang="zh-CN"/>
    </a:defPPr>
    <a:lvl1pPr marL="0" lvl="0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8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1pPr>
    <a:lvl2pPr marL="457200" lvl="1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8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2pPr>
    <a:lvl3pPr marL="914400" lvl="2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8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3pPr>
    <a:lvl4pPr marL="1371600" lvl="3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8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4pPr>
    <a:lvl5pPr marL="1828800" lvl="4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8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5pPr>
    <a:lvl6pPr marL="2286000" lvl="5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8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6pPr>
    <a:lvl7pPr marL="2743200" lvl="6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8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7pPr>
    <a:lvl8pPr marL="3200400" lvl="7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8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8pPr>
    <a:lvl9pPr marL="3657600" lvl="8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8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howGuides="1">
      <p:cViewPr varScale="1">
        <p:scale>
          <a:sx n="113" d="100"/>
          <a:sy n="113" d="100"/>
        </p:scale>
        <p:origin x="-158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6" Type="http://schemas.openxmlformats.org/officeDocument/2006/relationships/tableStyles" Target="tableStyles.xml"/><Relationship Id="rId25" Type="http://schemas.openxmlformats.org/officeDocument/2006/relationships/viewProps" Target="viewProps.xml"/><Relationship Id="rId24" Type="http://schemas.openxmlformats.org/officeDocument/2006/relationships/presProps" Target="presProps.xml"/><Relationship Id="rId23" Type="http://schemas.openxmlformats.org/officeDocument/2006/relationships/notesMaster" Target="notesMasters/notesMaster1.xml"/><Relationship Id="rId22" Type="http://schemas.openxmlformats.org/officeDocument/2006/relationships/slide" Target="slides/slide20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6146" name="页眉占位符 6145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endParaRPr lang="zh-CN" sz="1200" dirty="0"/>
          </a:p>
        </p:txBody>
      </p:sp>
      <p:sp>
        <p:nvSpPr>
          <p:cNvPr id="6147" name="日期占位符 6146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 algn="r"/>
            <a:endParaRPr lang="zh-CN" altLang="en-US" sz="1200" dirty="0"/>
          </a:p>
        </p:txBody>
      </p:sp>
      <p:sp>
        <p:nvSpPr>
          <p:cNvPr id="6148" name="幻灯片图像占位符 6147"/>
          <p:cNvSpPr>
            <a:spLocks noRot="1" noTextEdi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ln w="9525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</p:sp>
      <p:sp>
        <p:nvSpPr>
          <p:cNvPr id="6149" name="文本占位符 6148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6150" name="页脚占位符 6149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/>
            <a:endParaRPr lang="zh-CN" sz="1200" dirty="0"/>
          </a:p>
        </p:txBody>
      </p:sp>
      <p:sp>
        <p:nvSpPr>
          <p:cNvPr id="6151" name="灯片编号占位符 6150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 algn="r"/>
            <a:fld id="{9A0DB2DC-4C9A-4742-B13C-FB6460FD3503}" type="slidenum">
              <a:rPr lang="zh-CN" sz="1200" dirty="0"/>
            </a:fld>
            <a:endParaRPr lang="zh-CN" sz="12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lvl="0" indent="0" algn="l" defTabSz="914400" eaLnBrk="1" fontAlgn="base" latinLnBrk="0" hangingPunct="1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1pPr>
    <a:lvl2pPr marL="457200" lvl="1" indent="0" algn="l" defTabSz="914400" eaLnBrk="1" fontAlgn="base" latinLnBrk="0" hangingPunct="1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2pPr>
    <a:lvl3pPr marL="914400" lvl="2" indent="0" algn="l" defTabSz="914400" eaLnBrk="1" fontAlgn="base" latinLnBrk="0" hangingPunct="1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3pPr>
    <a:lvl4pPr marL="1371600" lvl="3" indent="0" algn="l" defTabSz="914400" eaLnBrk="1" fontAlgn="base" latinLnBrk="0" hangingPunct="1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4pPr>
    <a:lvl5pPr marL="1828800" lvl="4" indent="0" algn="l" defTabSz="914400" eaLnBrk="1" fontAlgn="base" latinLnBrk="0" hangingPunct="1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5pPr>
    <a:lvl6pPr marL="2286000" lvl="5" indent="0" algn="l" defTabSz="914400" eaLnBrk="1" fontAlgn="base" latinLnBrk="0" hangingPunct="1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6pPr>
    <a:lvl7pPr marL="2743200" lvl="6" indent="0" algn="l" defTabSz="914400" eaLnBrk="1" fontAlgn="base" latinLnBrk="0" hangingPunct="1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7pPr>
    <a:lvl8pPr marL="3200400" lvl="7" indent="0" algn="l" defTabSz="914400" eaLnBrk="1" fontAlgn="base" latinLnBrk="0" hangingPunct="1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8pPr>
    <a:lvl9pPr marL="3657600" lvl="8" indent="0" algn="l" defTabSz="914400" eaLnBrk="1" fontAlgn="base" latinLnBrk="0" hangingPunct="1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dirty="0"/>
            </a:fld>
            <a:endParaRPr lang="zh-CN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dirty="0"/>
            </a:fld>
            <a:endParaRPr lang="zh-CN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5293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dirty="0"/>
            </a:fld>
            <a:endParaRPr lang="zh-CN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dirty="0"/>
            </a:fld>
            <a:endParaRPr lang="zh-CN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dirty="0"/>
            </a:fld>
            <a:endParaRPr lang="zh-CN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dirty="0"/>
            </a:fld>
            <a:endParaRPr lang="zh-CN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dirty="0"/>
            </a:fld>
            <a:endParaRPr lang="zh-CN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dirty="0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dirty="0"/>
            </a:fld>
            <a:endParaRPr lang="zh-CN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dirty="0"/>
            </a:fld>
            <a:endParaRPr lang="zh-CN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dirty="0"/>
            </a:fld>
            <a:endParaRPr lang="zh-CN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dirty="0"/>
            </a:fld>
            <a:endParaRPr lang="zh-CN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dirty="0"/>
            </a:fld>
            <a:endParaRPr lang="zh-CN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026" name="标题 102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1027" name="文本占位符 1026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1028" name="日期占位符 1027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400"/>
            </a:lvl1pPr>
          </a:lstStyle>
          <a:p>
            <a:pPr lvl="0"/>
            <a:endParaRPr lang="zh-CN" altLang="en-US" dirty="0"/>
          </a:p>
        </p:txBody>
      </p:sp>
      <p:sp>
        <p:nvSpPr>
          <p:cNvPr id="1029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00"/>
            </a:lvl1pPr>
          </a:lstStyle>
          <a:p>
            <a:pPr lvl="0"/>
            <a:endParaRPr lang="zh-CN" dirty="0"/>
          </a:p>
        </p:txBody>
      </p:sp>
      <p:sp>
        <p:nvSpPr>
          <p:cNvPr id="1030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400"/>
            </a:lvl1pPr>
          </a:lstStyle>
          <a:p>
            <a:pPr lvl="0"/>
            <a:fld id="{9A0DB2DC-4C9A-4742-B13C-FB6460FD3503}" type="slidenum">
              <a:rPr lang="zh-CN" dirty="0"/>
            </a:fld>
            <a:endParaRPr lang="zh-CN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sldNum="0" hdr="0" ftr="0" dt="0"/>
  <p:txStyles>
    <p:titleStyle>
      <a:lvl1pPr marL="0" lvl="0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2.jpeg"/></Relationships>
</file>

<file path=ppt/slides/_rels/slide2.xml.rels><?xml version="1.0" encoding="UTF-8" standalone="yes"?>
<Relationships xmlns="http://schemas.openxmlformats.org/package/2006/relationships"><Relationship Id="rId9" Type="http://schemas.openxmlformats.org/officeDocument/2006/relationships/image" Target="../media/image6.jpeg"/><Relationship Id="rId8" Type="http://schemas.openxmlformats.org/officeDocument/2006/relationships/image" Target="../media/image5.jpeg"/><Relationship Id="rId7" Type="http://schemas.openxmlformats.org/officeDocument/2006/relationships/image" Target="../media/image4.jpeg"/><Relationship Id="rId6" Type="http://schemas.openxmlformats.org/officeDocument/2006/relationships/hyperlink" Target="http://www.gmdaily.com.cn/0_ds/1999/19990303/GB/239^DS512.htm" TargetMode="External"/><Relationship Id="rId5" Type="http://schemas.openxmlformats.org/officeDocument/2006/relationships/image" Target="../media/image3.jpeg"/><Relationship Id="rId4" Type="http://schemas.openxmlformats.org/officeDocument/2006/relationships/hyperlink" Target="http://cn.netor.com/m/photos/adindex.asp?page=2&amp;boardid=8800" TargetMode="External"/><Relationship Id="rId3" Type="http://schemas.openxmlformats.org/officeDocument/2006/relationships/image" Target="../media/image2.png"/><Relationship Id="rId2" Type="http://schemas.openxmlformats.org/officeDocument/2006/relationships/hyperlink" Target="http://chenxiaonan.com/links.htm" TargetMode="External"/><Relationship Id="rId10" Type="http://schemas.openxmlformats.org/officeDocument/2006/relationships/slideLayout" Target="../slideLayouts/slideLayout7.xml"/><Relationship Id="rId1" Type="http://schemas.openxmlformats.org/officeDocument/2006/relationships/image" Target="../media/image1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2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099" name="文本框 4098"/>
          <p:cNvSpPr txBox="1"/>
          <p:nvPr/>
        </p:nvSpPr>
        <p:spPr>
          <a:xfrm>
            <a:off x="457200" y="0"/>
            <a:ext cx="3994150" cy="10064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lvl="0"/>
            <a:r>
              <a:rPr lang="zh-CN" altLang="en-US" sz="6000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名人谈生命</a:t>
            </a:r>
            <a:endParaRPr lang="zh-CN" altLang="en-US" sz="6000" dirty="0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100" name="文本框 4099"/>
          <p:cNvSpPr txBox="1"/>
          <p:nvPr/>
        </p:nvSpPr>
        <p:spPr>
          <a:xfrm>
            <a:off x="0" y="1557338"/>
            <a:ext cx="9785350" cy="17399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/>
            <a:r>
              <a:rPr lang="zh-CN" altLang="en-US" sz="3600" dirty="0">
                <a:solidFill>
                  <a:srgbClr val="3333FF"/>
                </a:solidFill>
                <a:latin typeface="Arial" panose="020B0604020202020204" pitchFamily="34" charset="0"/>
                <a:ea typeface="华文行楷" panose="02010800040101010101" pitchFamily="2" charset="-122"/>
              </a:rPr>
              <a:t>生当作人杰，死亦为鬼雄                  李清照</a:t>
            </a:r>
            <a:endParaRPr lang="zh-CN" altLang="en-US" sz="3600" dirty="0">
              <a:solidFill>
                <a:srgbClr val="3333FF"/>
              </a:solidFill>
              <a:latin typeface="Arial" panose="020B0604020202020204" pitchFamily="34" charset="0"/>
              <a:ea typeface="华文行楷" panose="02010800040101010101" pitchFamily="2" charset="-122"/>
            </a:endParaRPr>
          </a:p>
          <a:p>
            <a:pPr lvl="0"/>
            <a:endParaRPr lang="zh-CN" altLang="en-US" sz="3600" dirty="0">
              <a:solidFill>
                <a:srgbClr val="3333FF"/>
              </a:solidFill>
              <a:latin typeface="Arial" panose="020B0604020202020204" pitchFamily="34" charset="0"/>
              <a:ea typeface="华文行楷" panose="02010800040101010101" pitchFamily="2" charset="-122"/>
            </a:endParaRPr>
          </a:p>
          <a:p>
            <a:pPr lvl="0"/>
            <a:r>
              <a:rPr lang="zh-CN" altLang="en-US" sz="3600" dirty="0">
                <a:solidFill>
                  <a:srgbClr val="3333FF"/>
                </a:solidFill>
                <a:latin typeface="Arial" panose="020B0604020202020204" pitchFamily="34" charset="0"/>
                <a:ea typeface="华文行楷" panose="02010800040101010101" pitchFamily="2" charset="-122"/>
              </a:rPr>
              <a:t>生如夏花之绚烂，死如秋叶之静美      泰戈尔</a:t>
            </a:r>
            <a:endParaRPr lang="zh-CN" altLang="en-US" sz="3600" dirty="0">
              <a:solidFill>
                <a:srgbClr val="3333FF"/>
              </a:solidFill>
              <a:latin typeface="Arial" panose="020B0604020202020204" pitchFamily="34" charset="0"/>
              <a:ea typeface="华文行楷" panose="02010800040101010101" pitchFamily="2" charset="-122"/>
            </a:endParaRPr>
          </a:p>
        </p:txBody>
      </p:sp>
      <p:sp>
        <p:nvSpPr>
          <p:cNvPr id="4101" name="文本框 4100"/>
          <p:cNvSpPr txBox="1"/>
          <p:nvPr/>
        </p:nvSpPr>
        <p:spPr>
          <a:xfrm>
            <a:off x="0" y="3862388"/>
            <a:ext cx="10699750" cy="28384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/>
            <a:r>
              <a:rPr lang="en-US" altLang="zh-CN" dirty="0">
                <a:latin typeface="Arial" panose="020B0604020202020204" pitchFamily="34" charset="0"/>
                <a:ea typeface="宋体" panose="02010600030101010101" pitchFamily="2" charset="-122"/>
              </a:rPr>
              <a:t>       </a:t>
            </a:r>
            <a:r>
              <a:rPr lang="zh-CN" altLang="en-US" sz="3600" dirty="0">
                <a:solidFill>
                  <a:srgbClr val="3333FF"/>
                </a:solidFill>
                <a:latin typeface="Arial" panose="020B0604020202020204" pitchFamily="34" charset="0"/>
                <a:ea typeface="华文行楷" panose="02010800040101010101" pitchFamily="2" charset="-122"/>
              </a:rPr>
              <a:t>生命是可爱的，但寒冷的寂寞的生，</a:t>
            </a:r>
            <a:endParaRPr lang="zh-CN" altLang="en-US" sz="3600" dirty="0">
              <a:solidFill>
                <a:srgbClr val="3333FF"/>
              </a:solidFill>
              <a:latin typeface="Arial" panose="020B0604020202020204" pitchFamily="34" charset="0"/>
              <a:ea typeface="华文行楷" panose="02010800040101010101" pitchFamily="2" charset="-122"/>
            </a:endParaRPr>
          </a:p>
          <a:p>
            <a:pPr lvl="0"/>
            <a:r>
              <a:rPr lang="zh-CN" altLang="en-US" sz="3600" dirty="0">
                <a:solidFill>
                  <a:srgbClr val="3333FF"/>
                </a:solidFill>
                <a:latin typeface="Arial" panose="020B0604020202020204" pitchFamily="34" charset="0"/>
                <a:ea typeface="华文行楷" panose="02010800040101010101" pitchFamily="2" charset="-122"/>
              </a:rPr>
              <a:t>却不如轰轰烈烈的死。                       巴金</a:t>
            </a:r>
            <a:endParaRPr lang="zh-CN" altLang="en-US" sz="3600" dirty="0">
              <a:solidFill>
                <a:srgbClr val="3333FF"/>
              </a:solidFill>
              <a:latin typeface="Arial" panose="020B0604020202020204" pitchFamily="34" charset="0"/>
              <a:ea typeface="华文行楷" panose="02010800040101010101" pitchFamily="2" charset="-122"/>
            </a:endParaRPr>
          </a:p>
          <a:p>
            <a:pPr lvl="0"/>
            <a:endParaRPr lang="zh-CN" altLang="en-US" sz="3600" dirty="0">
              <a:solidFill>
                <a:srgbClr val="3333FF"/>
              </a:solidFill>
              <a:latin typeface="Arial" panose="020B0604020202020204" pitchFamily="34" charset="0"/>
              <a:ea typeface="华文行楷" panose="02010800040101010101" pitchFamily="2" charset="-122"/>
            </a:endParaRPr>
          </a:p>
          <a:p>
            <a:pPr lvl="0"/>
            <a:r>
              <a:rPr lang="zh-CN" altLang="en-US" sz="3600" dirty="0">
                <a:solidFill>
                  <a:srgbClr val="3333FF"/>
                </a:solidFill>
                <a:latin typeface="Arial" panose="020B0604020202020204" pitchFamily="34" charset="0"/>
                <a:ea typeface="华文行楷" panose="02010800040101010101" pitchFamily="2" charset="-122"/>
              </a:rPr>
              <a:t>       人只有献身社会，才能找出那短暂 </a:t>
            </a:r>
            <a:endParaRPr lang="zh-CN" altLang="en-US" sz="3600" dirty="0">
              <a:solidFill>
                <a:srgbClr val="3333FF"/>
              </a:solidFill>
              <a:latin typeface="Arial" panose="020B0604020202020204" pitchFamily="34" charset="0"/>
              <a:ea typeface="华文行楷" panose="02010800040101010101" pitchFamily="2" charset="-122"/>
            </a:endParaRPr>
          </a:p>
          <a:p>
            <a:pPr lvl="0"/>
            <a:r>
              <a:rPr lang="zh-CN" altLang="en-US" sz="3600" dirty="0">
                <a:solidFill>
                  <a:srgbClr val="3333FF"/>
                </a:solidFill>
                <a:latin typeface="Arial" panose="020B0604020202020204" pitchFamily="34" charset="0"/>
                <a:ea typeface="华文行楷" panose="02010800040101010101" pitchFamily="2" charset="-122"/>
              </a:rPr>
              <a:t>而有风险的生命的意义。                爱因斯坦</a:t>
            </a:r>
            <a:endParaRPr lang="zh-CN" altLang="en-US" sz="3600" dirty="0">
              <a:solidFill>
                <a:srgbClr val="3333FF"/>
              </a:solidFill>
              <a:latin typeface="Arial" panose="020B0604020202020204" pitchFamily="34" charset="0"/>
              <a:ea typeface="华文行楷" panose="02010800040101010101" pitchFamily="2" charset="-122"/>
            </a:endParaRPr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6387" name="矩形 16386"/>
          <p:cNvSpPr/>
          <p:nvPr/>
        </p:nvSpPr>
        <p:spPr>
          <a:xfrm>
            <a:off x="468313" y="692150"/>
            <a:ext cx="8208962" cy="13112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>
              <a:spcBef>
                <a:spcPct val="20000"/>
              </a:spcBef>
            </a:pPr>
            <a:r>
              <a:rPr lang="zh-CN" altLang="en-US" sz="4000" b="1" dirty="0">
                <a:latin typeface="Times New Roman" panose="02020603050405020304" pitchFamily="18" charset="0"/>
                <a:ea typeface="宋体" panose="02010600030101010101" pitchFamily="2" charset="-122"/>
              </a:rPr>
              <a:t>思考：为什么作者用了“像”字，而不使用“是”字？</a:t>
            </a:r>
            <a:endParaRPr lang="zh-CN" altLang="en-US" sz="4000" b="1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6388" name="矩形 16387"/>
          <p:cNvSpPr/>
          <p:nvPr/>
        </p:nvSpPr>
        <p:spPr>
          <a:xfrm>
            <a:off x="468313" y="2276475"/>
            <a:ext cx="8064500" cy="27717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>
              <a:spcBef>
                <a:spcPct val="20000"/>
              </a:spcBef>
            </a:pPr>
            <a:r>
              <a:rPr lang="en-US" altLang="zh-CN" sz="4400" dirty="0">
                <a:solidFill>
                  <a:srgbClr val="FF33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</a:t>
            </a:r>
            <a:r>
              <a:rPr lang="en-US" altLang="zh-CN" sz="4400" b="1" dirty="0">
                <a:solidFill>
                  <a:srgbClr val="FF33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</a:t>
            </a:r>
            <a:r>
              <a:rPr lang="zh-CN" altLang="en-US" sz="4400" b="1" dirty="0">
                <a:solidFill>
                  <a:srgbClr val="FF33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是什么”是下定义；“像什么”是文学性的表述，具有形象性、审美性和隐喻性的特点。 表现作者自谦，写自己的感悟。</a:t>
            </a:r>
            <a:endParaRPr lang="zh-CN" altLang="en-US" sz="4400" b="1" dirty="0">
              <a:solidFill>
                <a:srgbClr val="FF33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6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7411" name="文本框 17410"/>
          <p:cNvSpPr txBox="1"/>
          <p:nvPr/>
        </p:nvSpPr>
        <p:spPr>
          <a:xfrm>
            <a:off x="1908175" y="115888"/>
            <a:ext cx="5472113" cy="701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>
              <a:spcBef>
                <a:spcPct val="50000"/>
              </a:spcBef>
            </a:pPr>
            <a:r>
              <a:rPr lang="zh-CN" altLang="en-US" sz="4000" b="1" dirty="0">
                <a:solidFill>
                  <a:srgbClr val="FF0000"/>
                </a:solidFill>
                <a:latin typeface="Times New Roman" panose="02020603050405020304" pitchFamily="18" charset="0"/>
                <a:ea typeface="华文新魏" panose="02010800040101010101" pitchFamily="2" charset="-122"/>
              </a:rPr>
              <a:t>分析“一江春水”部分：</a:t>
            </a:r>
            <a:r>
              <a:rPr lang="zh-CN" altLang="en-US" sz="3600" b="1" dirty="0">
                <a:latin typeface="Times New Roman" panose="02020603050405020304" pitchFamily="18" charset="0"/>
                <a:ea typeface="华文新魏" panose="02010800040101010101" pitchFamily="2" charset="-122"/>
              </a:rPr>
              <a:t> </a:t>
            </a:r>
            <a:endParaRPr lang="zh-CN" altLang="en-US" sz="3600" b="1" dirty="0">
              <a:latin typeface="Times New Roman" panose="02020603050405020304" pitchFamily="18" charset="0"/>
              <a:ea typeface="华文新魏" panose="02010800040101010101" pitchFamily="2" charset="-122"/>
            </a:endParaRPr>
          </a:p>
        </p:txBody>
      </p:sp>
      <p:sp>
        <p:nvSpPr>
          <p:cNvPr id="17412" name="文本框 17411"/>
          <p:cNvSpPr txBox="1"/>
          <p:nvPr/>
        </p:nvSpPr>
        <p:spPr>
          <a:xfrm>
            <a:off x="395288" y="908050"/>
            <a:ext cx="8353425" cy="377666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>
              <a:spcBef>
                <a:spcPct val="50000"/>
              </a:spcBef>
            </a:pPr>
            <a:r>
              <a:rPr lang="en-US" altLang="zh-CN" sz="4000" b="1">
                <a:solidFill>
                  <a:srgbClr val="000000"/>
                </a:solidFill>
                <a:latin typeface="Times New Roman" panose="02020603050405020304" pitchFamily="18" charset="0"/>
                <a:ea typeface="华文新魏" panose="02010800040101010101" pitchFamily="2" charset="-122"/>
              </a:rPr>
              <a:t>1. </a:t>
            </a:r>
            <a:r>
              <a:rPr lang="zh-CN" altLang="en-US" sz="4400" b="1" dirty="0">
                <a:solidFill>
                  <a:srgbClr val="000000"/>
                </a:solidFill>
                <a:latin typeface="Times New Roman" panose="02020603050405020304" pitchFamily="18" charset="0"/>
                <a:ea typeface="华文新魏" panose="02010800040101010101" pitchFamily="2" charset="-122"/>
              </a:rPr>
              <a:t>默读课文并思考：“一江春水”经历了哪些</a:t>
            </a:r>
            <a:r>
              <a:rPr lang="zh-CN" altLang="en-US" sz="4400" b="1" dirty="0">
                <a:solidFill>
                  <a:srgbClr val="FF3300"/>
                </a:solidFill>
                <a:latin typeface="Times New Roman" panose="02020603050405020304" pitchFamily="18" charset="0"/>
                <a:ea typeface="华文新魏" panose="02010800040101010101" pitchFamily="2" charset="-122"/>
              </a:rPr>
              <a:t>生命过程的体验</a:t>
            </a:r>
            <a:r>
              <a:rPr lang="zh-CN" altLang="en-US" sz="4400" b="1" dirty="0">
                <a:solidFill>
                  <a:srgbClr val="000000"/>
                </a:solidFill>
                <a:latin typeface="Times New Roman" panose="02020603050405020304" pitchFamily="18" charset="0"/>
                <a:ea typeface="华文新魏" panose="02010800040101010101" pitchFamily="2" charset="-122"/>
              </a:rPr>
              <a:t>？（可用文中的关键语句回答）</a:t>
            </a:r>
            <a:endParaRPr lang="zh-CN" altLang="en-US" sz="4400" b="1" dirty="0">
              <a:solidFill>
                <a:srgbClr val="000000"/>
              </a:solidFill>
              <a:latin typeface="Times New Roman" panose="02020603050405020304" pitchFamily="18" charset="0"/>
              <a:ea typeface="华文新魏" panose="02010800040101010101" pitchFamily="2" charset="-122"/>
            </a:endParaRPr>
          </a:p>
          <a:p>
            <a:pPr lvl="0">
              <a:spcBef>
                <a:spcPct val="50000"/>
              </a:spcBef>
            </a:pPr>
            <a:r>
              <a:rPr lang="en-US" altLang="zh-CN" sz="4400" b="1" dirty="0">
                <a:solidFill>
                  <a:srgbClr val="000000"/>
                </a:solidFill>
                <a:latin typeface="Times New Roman" panose="02020603050405020304" pitchFamily="18" charset="0"/>
                <a:ea typeface="华文新魏" panose="02010800040101010101" pitchFamily="2" charset="-122"/>
              </a:rPr>
              <a:t>2. “</a:t>
            </a:r>
            <a:r>
              <a:rPr lang="zh-CN" altLang="en-US" sz="4400" b="1" dirty="0">
                <a:solidFill>
                  <a:srgbClr val="000000"/>
                </a:solidFill>
                <a:latin typeface="Times New Roman" panose="02020603050405020304" pitchFamily="18" charset="0"/>
                <a:ea typeface="华文新魏" panose="02010800040101010101" pitchFamily="2" charset="-122"/>
              </a:rPr>
              <a:t>一江春水”的经历暗示了怎样的人生历程、人生态度？</a:t>
            </a:r>
            <a:endParaRPr lang="zh-CN" altLang="en-US" sz="4400" b="1">
              <a:solidFill>
                <a:srgbClr val="000000"/>
              </a:solidFill>
              <a:latin typeface="Times New Roman" panose="02020603050405020304" pitchFamily="18" charset="0"/>
              <a:ea typeface="华文新魏" panose="02010800040101010101" pitchFamily="2" charset="-122"/>
            </a:endParaRPr>
          </a:p>
        </p:txBody>
      </p:sp>
    </p:spTree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8435" name="文本框 18434"/>
          <p:cNvSpPr txBox="1"/>
          <p:nvPr/>
        </p:nvSpPr>
        <p:spPr>
          <a:xfrm>
            <a:off x="2057400" y="990600"/>
            <a:ext cx="5632450" cy="18002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/>
            <a:r>
              <a:rPr lang="zh-CN" altLang="en-US" sz="2800" b="1" dirty="0">
                <a:latin typeface="Arial" panose="020B0604020202020204" pitchFamily="34" charset="0"/>
                <a:ea typeface="宋体" panose="02010600030101010101" pitchFamily="2" charset="-122"/>
              </a:rPr>
              <a:t>有时候</a:t>
            </a:r>
            <a:r>
              <a:rPr lang="en-US" altLang="zh-CN" sz="2800" b="1" dirty="0">
                <a:latin typeface="Arial" panose="020B0604020202020204" pitchFamily="34" charset="0"/>
                <a:ea typeface="宋体" panose="02010600030101010101" pitchFamily="2" charset="-122"/>
              </a:rPr>
              <a:t>——</a:t>
            </a:r>
            <a:r>
              <a:rPr lang="zh-CN" altLang="en-US" sz="2800" b="1" dirty="0">
                <a:latin typeface="Arial" panose="020B0604020202020204" pitchFamily="34" charset="0"/>
                <a:ea typeface="宋体" panose="02010600030101010101" pitchFamily="2" charset="-122"/>
              </a:rPr>
              <a:t>巉岩</a:t>
            </a:r>
            <a:endParaRPr lang="zh-CN" altLang="en-US" sz="2800" b="1" dirty="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lvl="0"/>
            <a:r>
              <a:rPr lang="zh-CN" altLang="en-US" sz="2800" b="1" dirty="0">
                <a:latin typeface="Arial" panose="020B0604020202020204" pitchFamily="34" charset="0"/>
                <a:ea typeface="宋体" panose="02010600030101010101" pitchFamily="2" charset="-122"/>
              </a:rPr>
              <a:t>有时候</a:t>
            </a:r>
            <a:r>
              <a:rPr lang="en-US" altLang="zh-CN" sz="2800" b="1" dirty="0">
                <a:latin typeface="Arial" panose="020B0604020202020204" pitchFamily="34" charset="0"/>
                <a:ea typeface="宋体" panose="02010600030101010101" pitchFamily="2" charset="-122"/>
              </a:rPr>
              <a:t>——</a:t>
            </a:r>
            <a:r>
              <a:rPr lang="zh-CN" altLang="en-US" sz="2800" b="1" dirty="0">
                <a:latin typeface="Arial" panose="020B0604020202020204" pitchFamily="34" charset="0"/>
                <a:ea typeface="宋体" panose="02010600030101010101" pitchFamily="2" charset="-122"/>
              </a:rPr>
              <a:t>平沙、桃花</a:t>
            </a:r>
            <a:endParaRPr lang="zh-CN" altLang="en-US" sz="2800" b="1" dirty="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lvl="0"/>
            <a:r>
              <a:rPr lang="zh-CN" altLang="en-US" sz="2800" b="1" dirty="0">
                <a:latin typeface="Arial" panose="020B0604020202020204" pitchFamily="34" charset="0"/>
                <a:ea typeface="宋体" panose="02010600030101010101" pitchFamily="2" charset="-122"/>
              </a:rPr>
              <a:t>有时候</a:t>
            </a:r>
            <a:r>
              <a:rPr lang="en-US" altLang="zh-CN" sz="2800" b="1" dirty="0">
                <a:latin typeface="Arial" panose="020B0604020202020204" pitchFamily="34" charset="0"/>
                <a:ea typeface="宋体" panose="02010600030101010101" pitchFamily="2" charset="-122"/>
              </a:rPr>
              <a:t>——</a:t>
            </a:r>
            <a:r>
              <a:rPr lang="zh-CN" altLang="en-US" sz="2800" b="1" dirty="0">
                <a:latin typeface="Arial" panose="020B0604020202020204" pitchFamily="34" charset="0"/>
                <a:ea typeface="宋体" panose="02010600030101010101" pitchFamily="2" charset="-122"/>
              </a:rPr>
              <a:t>暴风雨、闪电</a:t>
            </a:r>
            <a:endParaRPr lang="zh-CN" altLang="en-US" sz="2800" b="1" dirty="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lvl="0"/>
            <a:r>
              <a:rPr lang="zh-CN" altLang="en-US" sz="2800" b="1" dirty="0">
                <a:latin typeface="Arial" panose="020B0604020202020204" pitchFamily="34" charset="0"/>
                <a:ea typeface="宋体" panose="02010600030101010101" pitchFamily="2" charset="-122"/>
              </a:rPr>
              <a:t>有时候</a:t>
            </a:r>
            <a:r>
              <a:rPr lang="en-US" altLang="zh-CN" sz="2800" b="1" dirty="0">
                <a:latin typeface="Arial" panose="020B0604020202020204" pitchFamily="34" charset="0"/>
                <a:ea typeface="宋体" panose="02010600030101010101" pitchFamily="2" charset="-122"/>
              </a:rPr>
              <a:t>——</a:t>
            </a:r>
            <a:r>
              <a:rPr lang="zh-CN" altLang="en-US" sz="2800" b="1" dirty="0">
                <a:latin typeface="Arial" panose="020B0604020202020204" pitchFamily="34" charset="0"/>
                <a:ea typeface="宋体" panose="02010600030101010101" pitchFamily="2" charset="-122"/>
              </a:rPr>
              <a:t>晚霞、新月</a:t>
            </a:r>
            <a:endParaRPr lang="zh-CN" altLang="en-US" sz="2800" b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8436" name="文本框 18435"/>
          <p:cNvSpPr txBox="1"/>
          <p:nvPr/>
        </p:nvSpPr>
        <p:spPr>
          <a:xfrm>
            <a:off x="457200" y="3048000"/>
            <a:ext cx="1752600" cy="137318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/>
            <a:r>
              <a:rPr lang="zh-CN" altLang="en-US" sz="2800" b="1" dirty="0">
                <a:latin typeface="Arial" panose="020B0604020202020204" pitchFamily="34" charset="0"/>
                <a:ea typeface="宋体" panose="02010600030101010101" pitchFamily="2" charset="-122"/>
              </a:rPr>
              <a:t>喻示</a:t>
            </a:r>
            <a:endParaRPr lang="zh-CN" altLang="en-US" sz="2800" b="1" dirty="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lvl="0"/>
            <a:r>
              <a:rPr lang="zh-CN" altLang="en-US" sz="2800" b="1" dirty="0">
                <a:latin typeface="Arial" panose="020B0604020202020204" pitchFamily="34" charset="0"/>
                <a:ea typeface="宋体" panose="02010600030101010101" pitchFamily="2" charset="-122"/>
              </a:rPr>
              <a:t>人生</a:t>
            </a:r>
            <a:endParaRPr lang="zh-CN" altLang="en-US" sz="2800" b="1" dirty="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lvl="0"/>
            <a:r>
              <a:rPr lang="zh-CN" altLang="en-US" sz="2800" b="1" dirty="0">
                <a:latin typeface="Arial" panose="020B0604020202020204" pitchFamily="34" charset="0"/>
                <a:ea typeface="宋体" panose="02010600030101010101" pitchFamily="2" charset="-122"/>
              </a:rPr>
              <a:t>境遇</a:t>
            </a:r>
            <a:endParaRPr lang="zh-CN" altLang="en-US" sz="2800" b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8437" name="文本框 18436"/>
          <p:cNvSpPr txBox="1"/>
          <p:nvPr/>
        </p:nvSpPr>
        <p:spPr>
          <a:xfrm>
            <a:off x="609600" y="1600200"/>
            <a:ext cx="1800225" cy="5794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/>
            <a:r>
              <a:rPr lang="zh-CN" altLang="en-US" sz="3200" b="1" dirty="0">
                <a:latin typeface="Arial" panose="020B0604020202020204" pitchFamily="34" charset="0"/>
                <a:ea typeface="宋体" panose="02010600030101010101" pitchFamily="2" charset="-122"/>
              </a:rPr>
              <a:t>遭遇</a:t>
            </a:r>
            <a:endParaRPr lang="zh-CN" altLang="en-US" sz="3200" b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8438" name="左大括号 18437"/>
          <p:cNvSpPr/>
          <p:nvPr/>
        </p:nvSpPr>
        <p:spPr>
          <a:xfrm flipV="1">
            <a:off x="1524000" y="1295400"/>
            <a:ext cx="381000" cy="1295400"/>
          </a:xfrm>
          <a:prstGeom prst="leftBrace">
            <a:avLst>
              <a:gd name="adj1" fmla="val 28333"/>
              <a:gd name="adj2" fmla="val 50000"/>
            </a:avLst>
          </a:prstGeom>
          <a:noFill/>
          <a:ln w="38100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18440" name="文本框 18439"/>
          <p:cNvSpPr txBox="1"/>
          <p:nvPr/>
        </p:nvSpPr>
        <p:spPr>
          <a:xfrm>
            <a:off x="1752600" y="4800600"/>
            <a:ext cx="1981200" cy="9461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/>
            <a:r>
              <a:rPr lang="zh-CN" altLang="en-US" sz="2800" b="1" dirty="0">
                <a:latin typeface="Arial" panose="020B0604020202020204" pitchFamily="34" charset="0"/>
                <a:ea typeface="宋体" panose="02010600030101010101" pitchFamily="2" charset="-122"/>
              </a:rPr>
              <a:t>坎坷、挫折</a:t>
            </a:r>
            <a:endParaRPr lang="zh-CN" altLang="en-US" sz="2800" b="1" dirty="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lvl="0"/>
            <a:r>
              <a:rPr lang="zh-CN" altLang="en-US" sz="2800" b="1" dirty="0">
                <a:latin typeface="Arial" panose="020B0604020202020204" pitchFamily="34" charset="0"/>
                <a:ea typeface="宋体" panose="02010600030101010101" pitchFamily="2" charset="-122"/>
              </a:rPr>
              <a:t>厄运、不幸</a:t>
            </a:r>
            <a:endParaRPr lang="zh-CN" altLang="en-US" sz="2800" b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8441" name="文本框 18440"/>
          <p:cNvSpPr txBox="1"/>
          <p:nvPr/>
        </p:nvSpPr>
        <p:spPr>
          <a:xfrm>
            <a:off x="609600" y="5334000"/>
            <a:ext cx="1066800" cy="9461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/>
            <a:r>
              <a:rPr lang="zh-CN" altLang="en-US" sz="2800" b="1" dirty="0">
                <a:latin typeface="Arial" panose="020B0604020202020204" pitchFamily="34" charset="0"/>
                <a:ea typeface="宋体" panose="02010600030101010101" pitchFamily="2" charset="-122"/>
              </a:rPr>
              <a:t>生活</a:t>
            </a:r>
            <a:endParaRPr lang="zh-CN" altLang="en-US" sz="2800" b="1" dirty="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lvl="0"/>
            <a:r>
              <a:rPr lang="zh-CN" altLang="en-US" sz="2800" b="1" dirty="0">
                <a:latin typeface="Arial" panose="020B0604020202020204" pitchFamily="34" charset="0"/>
                <a:ea typeface="宋体" panose="02010600030101010101" pitchFamily="2" charset="-122"/>
              </a:rPr>
              <a:t>态度</a:t>
            </a:r>
            <a:endParaRPr lang="zh-CN" altLang="en-US" sz="2800" b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8442" name="左大括号 18441"/>
          <p:cNvSpPr/>
          <p:nvPr/>
        </p:nvSpPr>
        <p:spPr>
          <a:xfrm>
            <a:off x="1447800" y="4953000"/>
            <a:ext cx="304800" cy="1600200"/>
          </a:xfrm>
          <a:prstGeom prst="leftBrace">
            <a:avLst>
              <a:gd name="adj1" fmla="val 43750"/>
              <a:gd name="adj2" fmla="val 50000"/>
            </a:avLst>
          </a:prstGeom>
          <a:noFill/>
          <a:ln w="38100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18443" name="矩形 18442"/>
          <p:cNvSpPr/>
          <p:nvPr/>
        </p:nvSpPr>
        <p:spPr>
          <a:xfrm>
            <a:off x="2667000" y="152400"/>
            <a:ext cx="3124200" cy="762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/>
          </a:bodyPr>
          <a:p>
            <a:pPr algn="ctr"/>
            <a:r>
              <a:rPr lang="zh-CN" altLang="en-US" sz="3600"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  <a:tileRect/>
                </a:gradFill>
                <a:effectLst>
                  <a:outerShdw dist="35921" dir="2699999" algn="ctr" rotWithShape="0">
                    <a:srgbClr val="C0C0C0">
                      <a:alpha val="80000"/>
                    </a:srgb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</a:rPr>
              <a:t>一江春水</a:t>
            </a:r>
            <a:endParaRPr lang="zh-CN" altLang="en-US" sz="3600">
              <a:gradFill rotWithShape="1">
                <a:gsLst>
                  <a:gs pos="0">
                    <a:srgbClr val="FFFF00"/>
                  </a:gs>
                  <a:gs pos="100000">
                    <a:srgbClr val="FF9933"/>
                  </a:gs>
                </a:gsLst>
                <a:path path="rect">
                  <a:fillToRect l="50000" t="50000" r="50000" b="50000"/>
                </a:path>
                <a:tileRect/>
              </a:gradFill>
              <a:effectLst>
                <a:outerShdw dist="35921" dir="2699999" algn="ctr" rotWithShape="0">
                  <a:srgbClr val="C0C0C0">
                    <a:alpha val="80000"/>
                  </a:srgbClr>
                </a:outerShdw>
              </a:effectLst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8444" name="左大括号 18443"/>
          <p:cNvSpPr/>
          <p:nvPr/>
        </p:nvSpPr>
        <p:spPr>
          <a:xfrm flipV="1">
            <a:off x="1295400" y="3048000"/>
            <a:ext cx="381000" cy="1295400"/>
          </a:xfrm>
          <a:prstGeom prst="leftBrace">
            <a:avLst>
              <a:gd name="adj1" fmla="val 28333"/>
              <a:gd name="adj2" fmla="val 50000"/>
            </a:avLst>
          </a:prstGeom>
          <a:noFill/>
          <a:ln w="38100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18445" name="矩形 18444"/>
          <p:cNvSpPr/>
          <p:nvPr/>
        </p:nvSpPr>
        <p:spPr>
          <a:xfrm>
            <a:off x="1600200" y="2895600"/>
            <a:ext cx="7086600" cy="18002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/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巉岩</a:t>
            </a:r>
            <a:r>
              <a:rPr lang="en-US" altLang="zh-CN" sz="2800" b="1">
                <a:latin typeface="宋体" panose="02010600030101010101" pitchFamily="2" charset="-122"/>
                <a:ea typeface="宋体" panose="02010600030101010101" pitchFamily="2" charset="-122"/>
              </a:rPr>
              <a:t>——</a:t>
            </a:r>
            <a:r>
              <a:rPr lang="zh-CN" altLang="en-US" sz="2800" b="1" dirty="0">
                <a:latin typeface="宋体" panose="02010600030101010101" pitchFamily="2" charset="-122"/>
                <a:ea typeface="Times New Roman" panose="02020603050405020304" pitchFamily="18" charset="0"/>
              </a:rPr>
              <a:t>坎坷、挫折</a:t>
            </a: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 </a:t>
            </a:r>
            <a:endParaRPr lang="zh-CN" altLang="en-US" sz="2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lvl="0"/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平沙、桃花</a:t>
            </a:r>
            <a:r>
              <a:rPr lang="en-US" altLang="zh-CN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——</a:t>
            </a: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平顺时期</a:t>
            </a:r>
            <a:endParaRPr lang="zh-CN" altLang="en-US" sz="2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lvl="0"/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暴风雨、闪电</a:t>
            </a:r>
            <a:r>
              <a:rPr lang="en-US" altLang="zh-CN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——</a:t>
            </a: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突如其来的厄运、不幸</a:t>
            </a:r>
            <a:endParaRPr lang="zh-CN" altLang="en-US" sz="2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lvl="0"/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晚霞、新月</a:t>
            </a:r>
            <a:r>
              <a:rPr lang="en-US" altLang="zh-CN" sz="2800" b="1">
                <a:latin typeface="宋体" panose="02010600030101010101" pitchFamily="2" charset="-122"/>
                <a:ea typeface="宋体" panose="02010600030101010101" pitchFamily="2" charset="-122"/>
              </a:rPr>
              <a:t>——</a:t>
            </a:r>
            <a:r>
              <a:rPr lang="zh-CN" altLang="en-US" sz="2800" b="1" dirty="0">
                <a:latin typeface="宋体" panose="02010600030101010101" pitchFamily="2" charset="-122"/>
                <a:ea typeface="Times New Roman" panose="02020603050405020304" pitchFamily="18" charset="0"/>
              </a:rPr>
              <a:t>厄运、不幸后的喜悦或成功</a:t>
            </a:r>
            <a:r>
              <a:rPr lang="zh-CN" altLang="en-US" sz="2800" b="1" dirty="0">
                <a:solidFill>
                  <a:srgbClr val="FF9900"/>
                </a:solidFill>
                <a:latin typeface="宋体" panose="02010600030101010101" pitchFamily="2" charset="-122"/>
                <a:ea typeface="Times New Roman" panose="02020603050405020304" pitchFamily="18" charset="0"/>
              </a:rPr>
              <a:t>　　　</a:t>
            </a:r>
            <a:r>
              <a:rPr lang="zh-CN" altLang="en-US" sz="2400" b="1" dirty="0">
                <a:solidFill>
                  <a:srgbClr val="FF9900"/>
                </a:solidFill>
                <a:latin typeface="宋体" panose="02010600030101010101" pitchFamily="2" charset="-122"/>
                <a:ea typeface="Times New Roman" panose="02020603050405020304" pitchFamily="18" charset="0"/>
              </a:rPr>
              <a:t>　　　　　</a:t>
            </a:r>
            <a:endParaRPr lang="zh-CN" altLang="en-US" sz="2400" b="1" dirty="0">
              <a:solidFill>
                <a:srgbClr val="FF9900"/>
              </a:solidFill>
              <a:latin typeface="宋体" panose="02010600030101010101" pitchFamily="2" charset="-122"/>
              <a:ea typeface="Times New Roman" panose="02020603050405020304" pitchFamily="18" charset="0"/>
            </a:endParaRPr>
          </a:p>
        </p:txBody>
      </p:sp>
      <p:sp>
        <p:nvSpPr>
          <p:cNvPr id="18446" name="文本框 18445"/>
          <p:cNvSpPr txBox="1"/>
          <p:nvPr/>
        </p:nvSpPr>
        <p:spPr>
          <a:xfrm>
            <a:off x="3581400" y="5029200"/>
            <a:ext cx="2819400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algn="ctr"/>
            <a:r>
              <a:rPr lang="zh-CN" altLang="en-US" sz="2400" b="1" dirty="0">
                <a:latin typeface="Arial" panose="020B0604020202020204" pitchFamily="34" charset="0"/>
                <a:ea typeface="宋体" panose="02010600030101010101" pitchFamily="2" charset="-122"/>
              </a:rPr>
              <a:t>勇敢、坚强</a:t>
            </a:r>
            <a:endParaRPr lang="zh-CN" altLang="en-US" sz="2400" b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8447" name="矩形 18446"/>
          <p:cNvSpPr/>
          <p:nvPr/>
        </p:nvSpPr>
        <p:spPr>
          <a:xfrm>
            <a:off x="1676400" y="5715000"/>
            <a:ext cx="1295400" cy="17383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algn="ctr"/>
            <a:r>
              <a:rPr lang="zh-CN" altLang="en-US" sz="2800" b="1" dirty="0">
                <a:latin typeface="Arial" panose="020B0604020202020204" pitchFamily="34" charset="0"/>
                <a:ea typeface="宋体" panose="02010600030101010101" pitchFamily="2" charset="-122"/>
              </a:rPr>
              <a:t>成功</a:t>
            </a:r>
            <a:endParaRPr lang="zh-CN" altLang="en-US" sz="2800" b="1" dirty="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lvl="0" algn="ctr"/>
            <a:r>
              <a:rPr lang="zh-CN" altLang="en-US" sz="2800" b="1" dirty="0">
                <a:latin typeface="Arial" panose="020B0604020202020204" pitchFamily="34" charset="0"/>
                <a:ea typeface="宋体" panose="02010600030101010101" pitchFamily="2" charset="-122"/>
              </a:rPr>
              <a:t>悦喜</a:t>
            </a:r>
            <a:endParaRPr lang="zh-CN" altLang="en-US" sz="2800" b="1" dirty="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lvl="0" algn="ctr"/>
            <a:endParaRPr lang="zh-CN" altLang="en-US" sz="2800" b="1" dirty="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lvl="0" algn="ctr"/>
            <a:endParaRPr lang="zh-CN" altLang="en-US" sz="2400" b="1" dirty="0">
              <a:solidFill>
                <a:srgbClr val="FF99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8448" name="矩形 18447"/>
          <p:cNvSpPr/>
          <p:nvPr/>
        </p:nvSpPr>
        <p:spPr>
          <a:xfrm>
            <a:off x="3124200" y="5943600"/>
            <a:ext cx="3505200" cy="519113"/>
          </a:xfrm>
          <a:prstGeom prst="rect">
            <a:avLst/>
          </a:prstGeom>
          <a:noFill/>
          <a:ln w="9525">
            <a:noFill/>
          </a:ln>
        </p:spPr>
        <p:txBody>
          <a:bodyPr anchor="ctr">
            <a:spAutoFit/>
          </a:bodyPr>
          <a:p>
            <a:pPr lvl="0"/>
            <a:r>
              <a:rPr lang="zh-CN" altLang="en-US" sz="2800" b="1" dirty="0">
                <a:latin typeface="Arial" panose="020B0604020202020204" pitchFamily="34" charset="0"/>
                <a:ea typeface="宋体" panose="02010600030101010101" pitchFamily="2" charset="-122"/>
              </a:rPr>
              <a:t>继续向前，永不停步 </a:t>
            </a:r>
            <a:endParaRPr lang="zh-CN" altLang="en-US" sz="2800" b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8449" name="右大括号 18448"/>
          <p:cNvSpPr/>
          <p:nvPr/>
        </p:nvSpPr>
        <p:spPr>
          <a:xfrm>
            <a:off x="3886200" y="4953000"/>
            <a:ext cx="152400" cy="609600"/>
          </a:xfrm>
          <a:prstGeom prst="rightBrace">
            <a:avLst>
              <a:gd name="adj1" fmla="val 33333"/>
              <a:gd name="adj2" fmla="val 50000"/>
            </a:avLst>
          </a:prstGeom>
          <a:noFill/>
          <a:ln w="38100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18450" name="右大括号 18449"/>
          <p:cNvSpPr/>
          <p:nvPr/>
        </p:nvSpPr>
        <p:spPr>
          <a:xfrm>
            <a:off x="3048000" y="5943600"/>
            <a:ext cx="76200" cy="609600"/>
          </a:xfrm>
          <a:prstGeom prst="rightBrace">
            <a:avLst>
              <a:gd name="adj1" fmla="val 66666"/>
              <a:gd name="adj2" fmla="val 50000"/>
            </a:avLst>
          </a:prstGeom>
          <a:noFill/>
          <a:ln w="38100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4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4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4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84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84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84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84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84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500"/>
                                        <p:tgtEl>
                                          <p:spTgt spid="184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84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84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84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84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84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84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0" dur="500"/>
                                        <p:tgtEl>
                                          <p:spTgt spid="184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3" dur="500"/>
                                        <p:tgtEl>
                                          <p:spTgt spid="184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8" dur="500"/>
                                        <p:tgtEl>
                                          <p:spTgt spid="184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3" dur="500"/>
                                        <p:tgtEl>
                                          <p:spTgt spid="184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6" dur="500"/>
                                        <p:tgtEl>
                                          <p:spTgt spid="184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5" grpId="0"/>
      <p:bldP spid="18436" grpId="0"/>
      <p:bldP spid="18437" grpId="0"/>
      <p:bldP spid="18440" grpId="0"/>
      <p:bldP spid="18441" grpId="0"/>
      <p:bldP spid="18445" grpId="0"/>
      <p:bldP spid="18446" grpId="0"/>
      <p:bldP spid="18447" grpId="0"/>
      <p:bldP spid="1844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9459" name="文本框 19458"/>
          <p:cNvSpPr txBox="1"/>
          <p:nvPr/>
        </p:nvSpPr>
        <p:spPr>
          <a:xfrm>
            <a:off x="838200" y="533400"/>
            <a:ext cx="2286000" cy="8239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>
              <a:spcBef>
                <a:spcPct val="50000"/>
              </a:spcBef>
            </a:pPr>
            <a:r>
              <a:rPr lang="zh-CN" altLang="en-US" sz="4800" b="1" dirty="0">
                <a:solidFill>
                  <a:srgbClr val="CC00CC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春水：</a:t>
            </a:r>
            <a:endParaRPr lang="zh-CN" altLang="en-US" sz="4800" b="1" dirty="0">
              <a:solidFill>
                <a:srgbClr val="CC00CC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9460" name="文本框 19459"/>
          <p:cNvSpPr txBox="1"/>
          <p:nvPr/>
        </p:nvSpPr>
        <p:spPr>
          <a:xfrm>
            <a:off x="762000" y="1524000"/>
            <a:ext cx="1524000" cy="1349375"/>
          </a:xfrm>
          <a:prstGeom prst="rect">
            <a:avLst/>
          </a:prstGeom>
          <a:noFill/>
          <a:ln w="38100" cap="flat" cmpd="sng">
            <a:solidFill>
              <a:srgbClr val="FF9966"/>
            </a:solidFill>
            <a:prstDash val="solid"/>
            <a:miter/>
            <a:headEnd type="none" w="med" len="med"/>
            <a:tailEnd type="none" w="med" len="med"/>
          </a:ln>
        </p:spPr>
        <p:txBody>
          <a:bodyPr>
            <a:spAutoFit/>
          </a:bodyPr>
          <a:p>
            <a:pPr lvl="0">
              <a:spcBef>
                <a:spcPct val="50000"/>
              </a:spcBef>
            </a:pPr>
            <a:r>
              <a:rPr lang="zh-CN" altLang="en-US" sz="4000" b="1" dirty="0">
                <a:solidFill>
                  <a:srgbClr val="990033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聚集力量</a:t>
            </a:r>
            <a:endParaRPr lang="zh-CN" altLang="en-US" sz="4000" b="1" dirty="0">
              <a:solidFill>
                <a:srgbClr val="990033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9461" name="直接连接符 19460"/>
          <p:cNvSpPr/>
          <p:nvPr/>
        </p:nvSpPr>
        <p:spPr>
          <a:xfrm>
            <a:off x="2286000" y="2209800"/>
            <a:ext cx="914400" cy="0"/>
          </a:xfrm>
          <a:prstGeom prst="line">
            <a:avLst/>
          </a:prstGeom>
          <a:ln w="57150" cap="flat" cmpd="sng">
            <a:solidFill>
              <a:srgbClr val="009900"/>
            </a:solidFill>
            <a:prstDash val="solid"/>
            <a:headEnd type="none" w="med" len="med"/>
            <a:tailEnd type="triangle" w="med" len="med"/>
          </a:ln>
        </p:spPr>
      </p:sp>
      <p:sp>
        <p:nvSpPr>
          <p:cNvPr id="19462" name="直接连接符 19461"/>
          <p:cNvSpPr/>
          <p:nvPr/>
        </p:nvSpPr>
        <p:spPr>
          <a:xfrm>
            <a:off x="5562600" y="2133600"/>
            <a:ext cx="914400" cy="0"/>
          </a:xfrm>
          <a:prstGeom prst="line">
            <a:avLst/>
          </a:prstGeom>
          <a:ln w="57150" cap="flat" cmpd="sng">
            <a:solidFill>
              <a:srgbClr val="009900"/>
            </a:solidFill>
            <a:prstDash val="solid"/>
            <a:headEnd type="none" w="med" len="med"/>
            <a:tailEnd type="triangle" w="med" len="med"/>
          </a:ln>
        </p:spPr>
      </p:sp>
      <p:sp>
        <p:nvSpPr>
          <p:cNvPr id="19463" name="直接连接符 19462"/>
          <p:cNvSpPr/>
          <p:nvPr/>
        </p:nvSpPr>
        <p:spPr>
          <a:xfrm>
            <a:off x="685800" y="4419600"/>
            <a:ext cx="914400" cy="0"/>
          </a:xfrm>
          <a:prstGeom prst="line">
            <a:avLst/>
          </a:prstGeom>
          <a:ln w="57150" cap="flat" cmpd="sng">
            <a:solidFill>
              <a:srgbClr val="009900"/>
            </a:solidFill>
            <a:prstDash val="solid"/>
            <a:headEnd type="none" w="med" len="med"/>
            <a:tailEnd type="triangle" w="med" len="med"/>
          </a:ln>
        </p:spPr>
      </p:sp>
      <p:sp>
        <p:nvSpPr>
          <p:cNvPr id="19464" name="直接连接符 19463"/>
          <p:cNvSpPr/>
          <p:nvPr/>
        </p:nvSpPr>
        <p:spPr>
          <a:xfrm>
            <a:off x="3733800" y="4495800"/>
            <a:ext cx="914400" cy="0"/>
          </a:xfrm>
          <a:prstGeom prst="line">
            <a:avLst/>
          </a:prstGeom>
          <a:ln w="57150" cap="flat" cmpd="sng">
            <a:solidFill>
              <a:srgbClr val="009900"/>
            </a:solidFill>
            <a:prstDash val="solid"/>
            <a:headEnd type="none" w="med" len="med"/>
            <a:tailEnd type="triangle" w="med" len="med"/>
          </a:ln>
        </p:spPr>
      </p:sp>
      <p:sp>
        <p:nvSpPr>
          <p:cNvPr id="19465" name="文本框 19464"/>
          <p:cNvSpPr txBox="1"/>
          <p:nvPr/>
        </p:nvSpPr>
        <p:spPr>
          <a:xfrm>
            <a:off x="3200400" y="1524000"/>
            <a:ext cx="2286000" cy="1349375"/>
          </a:xfrm>
          <a:prstGeom prst="rect">
            <a:avLst/>
          </a:prstGeom>
          <a:noFill/>
          <a:ln w="38100" cap="flat" cmpd="sng">
            <a:solidFill>
              <a:srgbClr val="FF9966"/>
            </a:solidFill>
            <a:prstDash val="solid"/>
            <a:miter/>
            <a:headEnd type="none" w="med" len="med"/>
            <a:tailEnd type="none" w="med" len="med"/>
          </a:ln>
        </p:spPr>
        <p:txBody>
          <a:bodyPr>
            <a:spAutoFit/>
          </a:bodyPr>
          <a:p>
            <a:pPr lvl="0">
              <a:spcBef>
                <a:spcPct val="50000"/>
              </a:spcBef>
            </a:pPr>
            <a:r>
              <a:rPr lang="zh-CN" altLang="en-US" sz="4000" b="1" dirty="0">
                <a:solidFill>
                  <a:srgbClr val="990033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快乐勇敢地流走</a:t>
            </a:r>
            <a:endParaRPr lang="zh-CN" altLang="en-US" sz="4000" b="1" dirty="0">
              <a:solidFill>
                <a:srgbClr val="990033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9466" name="文本框 19465"/>
          <p:cNvSpPr txBox="1"/>
          <p:nvPr/>
        </p:nvSpPr>
        <p:spPr>
          <a:xfrm>
            <a:off x="6553200" y="1295400"/>
            <a:ext cx="1828800" cy="1958975"/>
          </a:xfrm>
          <a:prstGeom prst="rect">
            <a:avLst/>
          </a:prstGeom>
          <a:noFill/>
          <a:ln w="38100" cap="flat" cmpd="sng">
            <a:solidFill>
              <a:srgbClr val="FF9966"/>
            </a:solidFill>
            <a:prstDash val="solid"/>
            <a:miter/>
            <a:headEnd type="none" w="med" len="med"/>
            <a:tailEnd type="none" w="med" len="med"/>
          </a:ln>
        </p:spPr>
        <p:txBody>
          <a:bodyPr>
            <a:spAutoFit/>
          </a:bodyPr>
          <a:p>
            <a:pPr lvl="0">
              <a:spcBef>
                <a:spcPct val="50000"/>
              </a:spcBef>
            </a:pPr>
            <a:r>
              <a:rPr lang="zh-CN" altLang="en-US" sz="4000" b="1" dirty="0">
                <a:solidFill>
                  <a:srgbClr val="990033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愤怒地奔腾和怒吼</a:t>
            </a:r>
            <a:endParaRPr lang="zh-CN" altLang="en-US" sz="4000" b="1" dirty="0">
              <a:solidFill>
                <a:srgbClr val="990033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9467" name="文本框 19466"/>
          <p:cNvSpPr txBox="1"/>
          <p:nvPr/>
        </p:nvSpPr>
        <p:spPr>
          <a:xfrm>
            <a:off x="1676400" y="3505200"/>
            <a:ext cx="1905000" cy="1958975"/>
          </a:xfrm>
          <a:prstGeom prst="rect">
            <a:avLst/>
          </a:prstGeom>
          <a:noFill/>
          <a:ln w="38100" cap="flat" cmpd="sng">
            <a:solidFill>
              <a:srgbClr val="FF9966"/>
            </a:solidFill>
            <a:prstDash val="solid"/>
            <a:miter/>
            <a:headEnd type="none" w="med" len="med"/>
            <a:tailEnd type="none" w="med" len="med"/>
          </a:ln>
        </p:spPr>
        <p:txBody>
          <a:bodyPr>
            <a:spAutoFit/>
          </a:bodyPr>
          <a:p>
            <a:pPr lvl="0">
              <a:spcBef>
                <a:spcPct val="50000"/>
              </a:spcBef>
            </a:pPr>
            <a:r>
              <a:rPr lang="zh-CN" altLang="en-US" sz="4000" b="1" dirty="0">
                <a:solidFill>
                  <a:srgbClr val="990033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心平气和地一泻千里</a:t>
            </a:r>
            <a:endParaRPr lang="zh-CN" altLang="en-US" sz="4000" b="1" dirty="0">
              <a:solidFill>
                <a:srgbClr val="990033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9468" name="文本框 19467"/>
          <p:cNvSpPr txBox="1"/>
          <p:nvPr/>
        </p:nvSpPr>
        <p:spPr>
          <a:xfrm>
            <a:off x="4724400" y="3505200"/>
            <a:ext cx="2971800" cy="1958975"/>
          </a:xfrm>
          <a:prstGeom prst="rect">
            <a:avLst/>
          </a:prstGeom>
          <a:noFill/>
          <a:ln w="38100" cap="flat" cmpd="sng">
            <a:solidFill>
              <a:srgbClr val="FF9966"/>
            </a:solidFill>
            <a:prstDash val="solid"/>
            <a:miter/>
            <a:headEnd type="none" w="med" len="med"/>
            <a:tailEnd type="none" w="med" len="med"/>
          </a:ln>
        </p:spPr>
        <p:txBody>
          <a:bodyPr>
            <a:spAutoFit/>
          </a:bodyPr>
          <a:p>
            <a:pPr lvl="0">
              <a:spcBef>
                <a:spcPct val="50000"/>
              </a:spcBef>
            </a:pPr>
            <a:r>
              <a:rPr lang="zh-CN" altLang="en-US" sz="4000" b="1" dirty="0">
                <a:solidFill>
                  <a:srgbClr val="990033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一声不响地流入、消融、归化</a:t>
            </a:r>
            <a:endParaRPr lang="zh-CN" altLang="en-US" sz="4000" b="1" dirty="0">
              <a:solidFill>
                <a:srgbClr val="990033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4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4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94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94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94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94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94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94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94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94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94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94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94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94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94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94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94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94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60" grpId="0" animBg="1"/>
      <p:bldP spid="19465" grpId="0" animBg="1"/>
      <p:bldP spid="19466" grpId="0" animBg="1"/>
      <p:bldP spid="19467" grpId="0" animBg="1"/>
      <p:bldP spid="19468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0483" name="文本框 20482"/>
          <p:cNvSpPr txBox="1"/>
          <p:nvPr/>
        </p:nvSpPr>
        <p:spPr>
          <a:xfrm>
            <a:off x="685800" y="609600"/>
            <a:ext cx="6408738" cy="641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>
              <a:spcBef>
                <a:spcPct val="50000"/>
              </a:spcBef>
            </a:pPr>
            <a:r>
              <a:rPr lang="zh-CN" altLang="en-US" sz="3600" b="1" dirty="0">
                <a:latin typeface="Times New Roman" panose="02020603050405020304" pitchFamily="18" charset="0"/>
                <a:ea typeface="华文新魏" panose="02010800040101010101" pitchFamily="2" charset="-122"/>
              </a:rPr>
              <a:t>速读“一棵小树”部分，思考：</a:t>
            </a:r>
            <a:r>
              <a:rPr lang="zh-CN" altLang="en-US" sz="2400" dirty="0">
                <a:latin typeface="Times New Roman" panose="02020603050405020304" pitchFamily="18" charset="0"/>
                <a:ea typeface="宋体" panose="02010600030101010101" pitchFamily="2" charset="-122"/>
              </a:rPr>
              <a:t> </a:t>
            </a:r>
            <a:endParaRPr lang="zh-CN" altLang="en-US" sz="2400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20484" name="文本框 20483"/>
          <p:cNvSpPr txBox="1"/>
          <p:nvPr/>
        </p:nvSpPr>
        <p:spPr>
          <a:xfrm>
            <a:off x="611188" y="1412875"/>
            <a:ext cx="8305800" cy="701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>
              <a:spcBef>
                <a:spcPct val="50000"/>
              </a:spcBef>
            </a:pPr>
            <a:r>
              <a:rPr lang="en-US" altLang="zh-CN" sz="4000" b="1" dirty="0">
                <a:latin typeface="Times New Roman" panose="02020603050405020304" pitchFamily="18" charset="0"/>
                <a:ea typeface="华文新魏" panose="02010800040101010101" pitchFamily="2" charset="-122"/>
              </a:rPr>
              <a:t>1</a:t>
            </a:r>
            <a:r>
              <a:rPr lang="zh-CN" altLang="en-US" sz="4000" b="1" dirty="0">
                <a:latin typeface="Times New Roman" panose="02020603050405020304" pitchFamily="18" charset="0"/>
                <a:ea typeface="华文新魏" panose="02010800040101010101" pitchFamily="2" charset="-122"/>
              </a:rPr>
              <a:t>、作者按什么顺序写了“一棵树”？</a:t>
            </a:r>
            <a:endParaRPr lang="zh-CN" altLang="en-US" sz="4000" b="1" dirty="0">
              <a:latin typeface="Times New Roman" panose="02020603050405020304" pitchFamily="18" charset="0"/>
              <a:ea typeface="华文新魏" panose="02010800040101010101" pitchFamily="2" charset="-122"/>
            </a:endParaRPr>
          </a:p>
        </p:txBody>
      </p:sp>
      <p:sp>
        <p:nvSpPr>
          <p:cNvPr id="20485" name="文本框 20484"/>
          <p:cNvSpPr txBox="1"/>
          <p:nvPr/>
        </p:nvSpPr>
        <p:spPr>
          <a:xfrm>
            <a:off x="1219200" y="2133600"/>
            <a:ext cx="5800725" cy="9144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>
              <a:spcBef>
                <a:spcPct val="50000"/>
              </a:spcBef>
            </a:pPr>
            <a:r>
              <a:rPr lang="zh-CN" altLang="en-US" sz="5400" b="1" dirty="0">
                <a:solidFill>
                  <a:srgbClr val="CC00CC"/>
                </a:solidFill>
                <a:latin typeface="Times New Roman" panose="02020603050405020304" pitchFamily="18" charset="0"/>
                <a:ea typeface="隶书" panose="02010509060101010101" pitchFamily="49" charset="-122"/>
              </a:rPr>
              <a:t>生长顺序。</a:t>
            </a:r>
            <a:r>
              <a:rPr lang="zh-CN" altLang="en-US" sz="2400" dirty="0">
                <a:latin typeface="Times New Roman" panose="02020603050405020304" pitchFamily="18" charset="0"/>
                <a:ea typeface="宋体" panose="02010600030101010101" pitchFamily="2" charset="-122"/>
              </a:rPr>
              <a:t> </a:t>
            </a:r>
            <a:endParaRPr lang="zh-CN" altLang="en-US" sz="2400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20486" name="文本框 20485"/>
          <p:cNvSpPr txBox="1"/>
          <p:nvPr/>
        </p:nvSpPr>
        <p:spPr>
          <a:xfrm>
            <a:off x="1066800" y="4724400"/>
            <a:ext cx="6858000" cy="8239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>
              <a:spcBef>
                <a:spcPct val="50000"/>
              </a:spcBef>
            </a:pPr>
            <a:r>
              <a:rPr lang="zh-CN" altLang="en-US" sz="4800" b="1" dirty="0">
                <a:solidFill>
                  <a:srgbClr val="009900"/>
                </a:solidFill>
                <a:latin typeface="Times New Roman" panose="02020603050405020304" pitchFamily="18" charset="0"/>
                <a:ea typeface="华文新魏" panose="02010800040101010101" pitchFamily="2" charset="-122"/>
              </a:rPr>
              <a:t>四季的不同状态。</a:t>
            </a:r>
            <a:endParaRPr lang="zh-CN" altLang="en-US" sz="4800" b="1" dirty="0">
              <a:solidFill>
                <a:srgbClr val="009900"/>
              </a:solidFill>
              <a:latin typeface="Times New Roman" panose="02020603050405020304" pitchFamily="18" charset="0"/>
              <a:ea typeface="华文新魏" panose="02010800040101010101" pitchFamily="2" charset="-122"/>
            </a:endParaRPr>
          </a:p>
        </p:txBody>
      </p:sp>
      <p:sp>
        <p:nvSpPr>
          <p:cNvPr id="20487" name="文本框 20486"/>
          <p:cNvSpPr txBox="1"/>
          <p:nvPr/>
        </p:nvSpPr>
        <p:spPr>
          <a:xfrm>
            <a:off x="914400" y="3276600"/>
            <a:ext cx="7543800" cy="13112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>
              <a:spcBef>
                <a:spcPct val="50000"/>
              </a:spcBef>
            </a:pPr>
            <a:r>
              <a:rPr lang="en-US" altLang="zh-CN" sz="4000" b="1" dirty="0">
                <a:latin typeface="Times New Roman" panose="02020603050405020304" pitchFamily="18" charset="0"/>
                <a:ea typeface="华文新魏" panose="02010800040101010101" pitchFamily="2" charset="-122"/>
              </a:rPr>
              <a:t>2</a:t>
            </a:r>
            <a:r>
              <a:rPr lang="zh-CN" altLang="en-US" sz="4000" b="1" dirty="0">
                <a:latin typeface="Times New Roman" panose="02020603050405020304" pitchFamily="18" charset="0"/>
                <a:ea typeface="华文新魏" panose="02010800040101010101" pitchFamily="2" charset="-122"/>
              </a:rPr>
              <a:t>、树的一生中有怎样的经历？暗示了怎样的人生历程？</a:t>
            </a:r>
            <a:endParaRPr lang="zh-CN" altLang="en-US" sz="4000" b="1" dirty="0">
              <a:latin typeface="Times New Roman" panose="02020603050405020304" pitchFamily="18" charset="0"/>
              <a:ea typeface="华文新魏" panose="0201080004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4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04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5" grpId="0"/>
      <p:bldP spid="2048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1507" name="矩形 21506"/>
          <p:cNvSpPr/>
          <p:nvPr/>
        </p:nvSpPr>
        <p:spPr>
          <a:xfrm>
            <a:off x="2362200" y="1752600"/>
            <a:ext cx="3657600" cy="579438"/>
          </a:xfrm>
          <a:prstGeom prst="rect">
            <a:avLst/>
          </a:prstGeom>
          <a:gradFill rotWithShape="1">
            <a:gsLst>
              <a:gs pos="0">
                <a:schemeClr val="accent1"/>
              </a:gs>
              <a:gs pos="50000">
                <a:schemeClr val="bg1"/>
              </a:gs>
              <a:gs pos="100000">
                <a:schemeClr val="accent1"/>
              </a:gs>
            </a:gsLst>
            <a:lin ang="0" scaled="1"/>
            <a:tileRect/>
          </a:gradFill>
          <a:ln w="9525"/>
          <a:scene3d>
            <a:camera prst="legacyPerspectiveBottom">
              <a:rot lat="0" lon="0" rev="0"/>
            </a:camera>
            <a:lightRig rig="legacyFlat3" dir="t"/>
          </a:scene3d>
          <a:sp3d extrusionH="887400" prstMaterial="legacyMatte">
            <a:bevelT w="13500" h="13500" prst="angle"/>
            <a:bevelB w="13500" h="13500" prst="angle"/>
            <a:extrusionClr>
              <a:schemeClr val="bg1"/>
            </a:extrusionClr>
          </a:sp3d>
        </p:spPr>
        <p:txBody>
          <a:bodyPr>
            <a:spAutoFit/>
            <a:flatTx/>
          </a:bodyPr>
          <a:p>
            <a:pPr lvl="0" algn="ctr"/>
            <a:r>
              <a:rPr lang="zh-CN" altLang="en-US" sz="3200" b="1" dirty="0">
                <a:latin typeface="华文新魏" panose="02010800040101010101" pitchFamily="2" charset="-122"/>
                <a:ea typeface="华文新魏" panose="02010800040101010101" pitchFamily="2" charset="-122"/>
              </a:rPr>
              <a:t>勇敢快乐破壳而出</a:t>
            </a:r>
            <a:endParaRPr lang="zh-CN" altLang="en-US" sz="3200" b="1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21508" name="矩形 21507"/>
          <p:cNvSpPr/>
          <p:nvPr/>
        </p:nvSpPr>
        <p:spPr>
          <a:xfrm>
            <a:off x="2362200" y="2667000"/>
            <a:ext cx="3657600" cy="579438"/>
          </a:xfrm>
          <a:prstGeom prst="rect">
            <a:avLst/>
          </a:prstGeom>
          <a:gradFill rotWithShape="1">
            <a:gsLst>
              <a:gs pos="0">
                <a:srgbClr val="0000CC">
                  <a:alpha val="52000"/>
                </a:srgbClr>
              </a:gs>
              <a:gs pos="50000">
                <a:schemeClr val="bg1"/>
              </a:gs>
              <a:gs pos="100000">
                <a:srgbClr val="0000CC">
                  <a:alpha val="52000"/>
                </a:srgbClr>
              </a:gs>
            </a:gsLst>
            <a:lin ang="2700000" scaled="1"/>
            <a:tileRect/>
          </a:gradFill>
          <a:ln w="9525"/>
          <a:scene3d>
            <a:camera prst="legacyPerspectiveBottom">
              <a:rot lat="0" lon="0" rev="0"/>
            </a:camera>
            <a:lightRig rig="legacyFlat3" dir="t"/>
          </a:scene3d>
          <a:sp3d extrusionH="887400" prstMaterial="legacyMatte">
            <a:bevelT w="13500" h="13500" prst="angle"/>
            <a:bevelB w="13500" h="13500" prst="angle"/>
            <a:extrusionClr>
              <a:srgbClr val="0000CC"/>
            </a:extrusionClr>
          </a:sp3d>
        </p:spPr>
        <p:txBody>
          <a:bodyPr>
            <a:spAutoFit/>
            <a:flatTx/>
          </a:bodyPr>
          <a:p>
            <a:pPr lvl="0"/>
            <a:r>
              <a:rPr lang="zh-CN" altLang="en-US" sz="3200" b="1" dirty="0">
                <a:latin typeface="华文新魏" panose="02010800040101010101" pitchFamily="2" charset="-122"/>
                <a:ea typeface="华文新魏" panose="02010800040101010101" pitchFamily="2" charset="-122"/>
              </a:rPr>
              <a:t>开出满树的桃花　</a:t>
            </a:r>
            <a:endParaRPr lang="zh-CN" altLang="en-US" sz="3200" b="1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21509" name="矩形 21508"/>
          <p:cNvSpPr/>
          <p:nvPr/>
        </p:nvSpPr>
        <p:spPr>
          <a:xfrm>
            <a:off x="2362200" y="3657600"/>
            <a:ext cx="3657600" cy="579438"/>
          </a:xfrm>
          <a:prstGeom prst="rect">
            <a:avLst/>
          </a:prstGeom>
          <a:gradFill rotWithShape="1">
            <a:gsLst>
              <a:gs pos="0">
                <a:schemeClr val="accent1"/>
              </a:gs>
              <a:gs pos="50000">
                <a:schemeClr val="hlink"/>
              </a:gs>
              <a:gs pos="100000">
                <a:schemeClr val="accent1"/>
              </a:gs>
            </a:gsLst>
            <a:lin ang="2700000" scaled="1"/>
            <a:tileRect/>
          </a:gradFill>
          <a:ln w="9525"/>
          <a:scene3d>
            <a:camera prst="legacyPerspectiveBottom">
              <a:rot lat="0" lon="0" rev="0"/>
            </a:camera>
            <a:lightRig rig="legacyFlat3" dir="t"/>
          </a:scene3d>
          <a:sp3d extrusionH="887400" prstMaterial="legacyMatte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>
            <a:spAutoFit/>
            <a:flatTx/>
          </a:bodyPr>
          <a:p>
            <a:pPr lvl="0" algn="ctr"/>
            <a:r>
              <a:rPr lang="zh-CN" altLang="en-US" sz="3200" b="1" dirty="0">
                <a:latin typeface="华文新魏" panose="02010800040101010101" pitchFamily="2" charset="-122"/>
                <a:ea typeface="华文新魏" panose="02010800040101010101" pitchFamily="2" charset="-122"/>
              </a:rPr>
              <a:t>伸展出如盖的浓荫</a:t>
            </a:r>
            <a:endParaRPr lang="zh-CN" altLang="en-US" sz="3200" b="1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21510" name="矩形 21509"/>
          <p:cNvSpPr/>
          <p:nvPr/>
        </p:nvSpPr>
        <p:spPr>
          <a:xfrm>
            <a:off x="2362200" y="4648200"/>
            <a:ext cx="3657600" cy="579438"/>
          </a:xfrm>
          <a:prstGeom prst="rect">
            <a:avLst/>
          </a:prstGeom>
          <a:gradFill rotWithShape="1">
            <a:gsLst>
              <a:gs pos="0">
                <a:srgbClr val="663300"/>
              </a:gs>
              <a:gs pos="100000">
                <a:schemeClr val="accent1"/>
              </a:gs>
            </a:gsLst>
            <a:lin ang="18900000" scaled="1"/>
            <a:tileRect/>
          </a:gradFill>
          <a:ln w="9525"/>
          <a:scene3d>
            <a:camera prst="legacyPerspectiveBottom">
              <a:rot lat="0" lon="0" rev="0"/>
            </a:camera>
            <a:lightRig rig="legacyFlat3" dir="t"/>
          </a:scene3d>
          <a:sp3d extrusionH="887400" prstMaterial="legacyMatte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>
            <a:spAutoFit/>
            <a:flatTx/>
          </a:bodyPr>
          <a:p>
            <a:pPr lvl="0" algn="ctr"/>
            <a:r>
              <a:rPr lang="zh-CN" altLang="en-US" sz="3200" b="1" dirty="0">
                <a:latin typeface="华文新魏" panose="02010800040101010101" pitchFamily="2" charset="-122"/>
                <a:ea typeface="华文新魏" panose="02010800040101010101" pitchFamily="2" charset="-122"/>
              </a:rPr>
              <a:t>有一番庄严灿烂      </a:t>
            </a:r>
            <a:endParaRPr lang="zh-CN" altLang="en-US" sz="3200" b="1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21511" name="矩形 21510"/>
          <p:cNvSpPr/>
          <p:nvPr/>
        </p:nvSpPr>
        <p:spPr>
          <a:xfrm>
            <a:off x="2362200" y="5638800"/>
            <a:ext cx="3657600" cy="579438"/>
          </a:xfrm>
          <a:prstGeom prst="rect">
            <a:avLst/>
          </a:prstGeom>
          <a:gradFill rotWithShape="1">
            <a:gsLst>
              <a:gs pos="0">
                <a:srgbClr val="339933"/>
              </a:gs>
              <a:gs pos="50000">
                <a:srgbClr val="E7E5B7"/>
              </a:gs>
              <a:gs pos="100000">
                <a:srgbClr val="339933"/>
              </a:gs>
            </a:gsLst>
            <a:lin ang="2700000" scaled="1"/>
            <a:tileRect/>
          </a:gradFill>
          <a:ln w="9525"/>
          <a:scene3d>
            <a:camera prst="legacyPerspectiveBottom">
              <a:rot lat="0" lon="0" rev="0"/>
            </a:camera>
            <a:lightRig rig="legacyFlat3" dir="t"/>
          </a:scene3d>
          <a:sp3d extrusionH="887400" prstMaterial="legacyMatte">
            <a:bevelT w="13500" h="13500" prst="angle"/>
            <a:bevelB w="13500" h="13500" prst="angle"/>
            <a:extrusionClr>
              <a:srgbClr val="E7E5B7"/>
            </a:extrusionClr>
          </a:sp3d>
        </p:spPr>
        <p:txBody>
          <a:bodyPr>
            <a:spAutoFit/>
            <a:flatTx/>
          </a:bodyPr>
          <a:p>
            <a:pPr lvl="0" algn="ctr"/>
            <a:r>
              <a:rPr lang="zh-CN" altLang="en-US" sz="3200" b="1" dirty="0">
                <a:latin typeface="华文新魏" panose="02010800040101010101" pitchFamily="2" charset="-122"/>
                <a:ea typeface="华文新魏" panose="02010800040101010101" pitchFamily="2" charset="-122"/>
              </a:rPr>
              <a:t>黄叶干枝</a:t>
            </a:r>
            <a:r>
              <a:rPr lang="en-US" altLang="zh-CN" sz="3200" b="1" dirty="0">
                <a:latin typeface="华文新魏" panose="02010800040101010101" pitchFamily="2" charset="-122"/>
                <a:ea typeface="华文新魏" panose="02010800040101010101" pitchFamily="2" charset="-122"/>
              </a:rPr>
              <a:t>,</a:t>
            </a:r>
            <a:r>
              <a:rPr lang="zh-CN" altLang="en-US" sz="3200" b="1" dirty="0">
                <a:latin typeface="华文新魏" panose="02010800040101010101" pitchFamily="2" charset="-122"/>
                <a:ea typeface="华文新魏" panose="02010800040101010101" pitchFamily="2" charset="-122"/>
              </a:rPr>
              <a:t>卷落吹抖</a:t>
            </a:r>
            <a:endParaRPr lang="zh-CN" altLang="en-US" sz="3200" b="1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21512" name="右大括号 21511"/>
          <p:cNvSpPr/>
          <p:nvPr/>
        </p:nvSpPr>
        <p:spPr>
          <a:xfrm>
            <a:off x="6248400" y="1981200"/>
            <a:ext cx="228600" cy="4038600"/>
          </a:xfrm>
          <a:prstGeom prst="rightBrace">
            <a:avLst>
              <a:gd name="adj1" fmla="val 147222"/>
              <a:gd name="adj2" fmla="val 50000"/>
            </a:avLst>
          </a:prstGeom>
          <a:noFill/>
          <a:ln w="2857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p>
            <a:pPr lvl="0" algn="ctr"/>
            <a:endParaRPr sz="4000" b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515" name="矩形 21514"/>
          <p:cNvSpPr/>
          <p:nvPr/>
        </p:nvSpPr>
        <p:spPr>
          <a:xfrm>
            <a:off x="304800" y="2667000"/>
            <a:ext cx="1219200" cy="579438"/>
          </a:xfrm>
          <a:prstGeom prst="rect">
            <a:avLst/>
          </a:prstGeom>
          <a:gradFill rotWithShape="1">
            <a:gsLst>
              <a:gs pos="0">
                <a:srgbClr val="0000CC">
                  <a:alpha val="52000"/>
                </a:srgbClr>
              </a:gs>
              <a:gs pos="50000">
                <a:schemeClr val="bg1"/>
              </a:gs>
              <a:gs pos="100000">
                <a:srgbClr val="0000CC">
                  <a:alpha val="52000"/>
                </a:srgbClr>
              </a:gs>
            </a:gsLst>
            <a:lin ang="2700000" scaled="1"/>
            <a:tileRect/>
          </a:gradFill>
          <a:ln w="9525"/>
          <a:scene3d>
            <a:camera prst="legacyPerspectiveBottom">
              <a:rot lat="0" lon="0" rev="0"/>
            </a:camera>
            <a:lightRig rig="legacyFlat3" dir="t"/>
          </a:scene3d>
          <a:sp3d extrusionH="887400" prstMaterial="legacyMatte">
            <a:bevelT w="13500" h="13500" prst="angle"/>
            <a:bevelB w="13500" h="13500" prst="angle"/>
            <a:extrusionClr>
              <a:srgbClr val="0000CC"/>
            </a:extrusionClr>
          </a:sp3d>
        </p:spPr>
        <p:txBody>
          <a:bodyPr>
            <a:spAutoFit/>
            <a:flatTx/>
          </a:bodyPr>
          <a:p>
            <a:pPr lvl="0"/>
            <a:r>
              <a:rPr lang="zh-CN" altLang="en-US" sz="3200" b="1" dirty="0">
                <a:latin typeface="华文新魏" panose="02010800040101010101" pitchFamily="2" charset="-122"/>
                <a:ea typeface="华文新魏" panose="02010800040101010101" pitchFamily="2" charset="-122"/>
              </a:rPr>
              <a:t>春天　</a:t>
            </a:r>
            <a:endParaRPr lang="zh-CN" altLang="en-US" sz="3200" b="1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21516" name="矩形 21515"/>
          <p:cNvSpPr/>
          <p:nvPr/>
        </p:nvSpPr>
        <p:spPr>
          <a:xfrm>
            <a:off x="304800" y="3657600"/>
            <a:ext cx="1219200" cy="579438"/>
          </a:xfrm>
          <a:prstGeom prst="rect">
            <a:avLst/>
          </a:prstGeom>
          <a:gradFill rotWithShape="1">
            <a:gsLst>
              <a:gs pos="0">
                <a:schemeClr val="accent1"/>
              </a:gs>
              <a:gs pos="50000">
                <a:schemeClr val="hlink"/>
              </a:gs>
              <a:gs pos="100000">
                <a:schemeClr val="accent1"/>
              </a:gs>
            </a:gsLst>
            <a:lin ang="2700000" scaled="1"/>
            <a:tileRect/>
          </a:gradFill>
          <a:ln w="9525"/>
          <a:scene3d>
            <a:camera prst="legacyPerspectiveBottom">
              <a:rot lat="0" lon="0" rev="0"/>
            </a:camera>
            <a:lightRig rig="legacyFlat3" dir="t"/>
          </a:scene3d>
          <a:sp3d extrusionH="887400" prstMaterial="legacyMatte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>
            <a:spAutoFit/>
            <a:flatTx/>
          </a:bodyPr>
          <a:p>
            <a:pPr lvl="0" algn="ctr"/>
            <a:r>
              <a:rPr lang="zh-CN" altLang="en-US" sz="3200" b="1" dirty="0">
                <a:latin typeface="华文新魏" panose="02010800040101010101" pitchFamily="2" charset="-122"/>
                <a:ea typeface="华文新魏" panose="02010800040101010101" pitchFamily="2" charset="-122"/>
              </a:rPr>
              <a:t>夏天</a:t>
            </a:r>
            <a:endParaRPr lang="zh-CN" altLang="en-US" sz="3200" b="1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21517" name="矩形 21516"/>
          <p:cNvSpPr/>
          <p:nvPr/>
        </p:nvSpPr>
        <p:spPr>
          <a:xfrm>
            <a:off x="304800" y="4648200"/>
            <a:ext cx="1219200" cy="579438"/>
          </a:xfrm>
          <a:prstGeom prst="rect">
            <a:avLst/>
          </a:prstGeom>
          <a:gradFill rotWithShape="1">
            <a:gsLst>
              <a:gs pos="0">
                <a:srgbClr val="663300"/>
              </a:gs>
              <a:gs pos="100000">
                <a:schemeClr val="accent1"/>
              </a:gs>
            </a:gsLst>
            <a:lin ang="18900000" scaled="1"/>
            <a:tileRect/>
          </a:gradFill>
          <a:ln w="9525"/>
          <a:scene3d>
            <a:camera prst="legacyPerspectiveBottom">
              <a:rot lat="0" lon="0" rev="0"/>
            </a:camera>
            <a:lightRig rig="legacyFlat3" dir="t"/>
          </a:scene3d>
          <a:sp3d extrusionH="887400" prstMaterial="legacyMatte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>
            <a:spAutoFit/>
            <a:flatTx/>
          </a:bodyPr>
          <a:p>
            <a:pPr lvl="0" algn="ctr"/>
            <a:r>
              <a:rPr lang="zh-CN" altLang="en-US" sz="3200" b="1" dirty="0">
                <a:latin typeface="华文新魏" panose="02010800040101010101" pitchFamily="2" charset="-122"/>
                <a:ea typeface="华文新魏" panose="02010800040101010101" pitchFamily="2" charset="-122"/>
              </a:rPr>
              <a:t>秋天 </a:t>
            </a:r>
            <a:endParaRPr lang="zh-CN" altLang="en-US" sz="3200" b="1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21518" name="矩形 21517"/>
          <p:cNvSpPr/>
          <p:nvPr/>
        </p:nvSpPr>
        <p:spPr>
          <a:xfrm>
            <a:off x="304800" y="5638800"/>
            <a:ext cx="1219200" cy="579438"/>
          </a:xfrm>
          <a:prstGeom prst="rect">
            <a:avLst/>
          </a:prstGeom>
          <a:gradFill rotWithShape="1">
            <a:gsLst>
              <a:gs pos="0">
                <a:srgbClr val="339933"/>
              </a:gs>
              <a:gs pos="50000">
                <a:srgbClr val="E7E5B7"/>
              </a:gs>
              <a:gs pos="100000">
                <a:srgbClr val="339933"/>
              </a:gs>
            </a:gsLst>
            <a:lin ang="2700000" scaled="1"/>
            <a:tileRect/>
          </a:gradFill>
          <a:ln w="9525"/>
          <a:scene3d>
            <a:camera prst="legacyPerspectiveBottom">
              <a:rot lat="0" lon="0" rev="0"/>
            </a:camera>
            <a:lightRig rig="legacyFlat3" dir="t"/>
          </a:scene3d>
          <a:sp3d extrusionH="887400" prstMaterial="legacyMatte">
            <a:bevelT w="13500" h="13500" prst="angle"/>
            <a:bevelB w="13500" h="13500" prst="angle"/>
            <a:extrusionClr>
              <a:srgbClr val="E7E5B7"/>
            </a:extrusionClr>
          </a:sp3d>
        </p:spPr>
        <p:txBody>
          <a:bodyPr>
            <a:spAutoFit/>
            <a:flatTx/>
          </a:bodyPr>
          <a:p>
            <a:pPr lvl="0" algn="ctr"/>
            <a:r>
              <a:rPr lang="zh-CN" altLang="en-US" sz="3200" b="1" dirty="0">
                <a:latin typeface="华文新魏" panose="02010800040101010101" pitchFamily="2" charset="-122"/>
                <a:ea typeface="华文新魏" panose="02010800040101010101" pitchFamily="2" charset="-122"/>
              </a:rPr>
              <a:t>冬天</a:t>
            </a:r>
            <a:endParaRPr lang="zh-CN" altLang="en-US" sz="3200" b="1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21519" name="矩形 21518"/>
          <p:cNvSpPr/>
          <p:nvPr/>
        </p:nvSpPr>
        <p:spPr>
          <a:xfrm>
            <a:off x="304800" y="1752600"/>
            <a:ext cx="1219200" cy="579438"/>
          </a:xfrm>
          <a:prstGeom prst="rect">
            <a:avLst/>
          </a:prstGeom>
          <a:gradFill rotWithShape="1">
            <a:gsLst>
              <a:gs pos="0">
                <a:schemeClr val="accent1"/>
              </a:gs>
              <a:gs pos="50000">
                <a:schemeClr val="bg1"/>
              </a:gs>
              <a:gs pos="100000">
                <a:schemeClr val="accent1"/>
              </a:gs>
            </a:gsLst>
            <a:lin ang="0" scaled="1"/>
            <a:tileRect/>
          </a:gradFill>
          <a:ln w="9525"/>
          <a:scene3d>
            <a:camera prst="legacyPerspectiveBottom">
              <a:rot lat="0" lon="0" rev="0"/>
            </a:camera>
            <a:lightRig rig="legacyFlat3" dir="t"/>
          </a:scene3d>
          <a:sp3d extrusionH="887400" prstMaterial="legacyMatte">
            <a:bevelT w="13500" h="13500" prst="angle"/>
            <a:bevelB w="13500" h="13500" prst="angle"/>
            <a:extrusionClr>
              <a:schemeClr val="bg1"/>
            </a:extrusionClr>
          </a:sp3d>
        </p:spPr>
        <p:txBody>
          <a:bodyPr>
            <a:spAutoFit/>
            <a:flatTx/>
          </a:bodyPr>
          <a:p>
            <a:pPr lvl="0" algn="ctr"/>
            <a:r>
              <a:rPr lang="zh-CN" altLang="en-US" sz="3200" b="1" dirty="0">
                <a:latin typeface="华文新魏" panose="02010800040101010101" pitchFamily="2" charset="-122"/>
                <a:ea typeface="华文新魏" panose="02010800040101010101" pitchFamily="2" charset="-122"/>
              </a:rPr>
              <a:t>早春</a:t>
            </a:r>
            <a:endParaRPr lang="zh-CN" altLang="en-US" sz="3200" b="1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21520" name="圆角矩形 21519"/>
          <p:cNvSpPr/>
          <p:nvPr/>
        </p:nvSpPr>
        <p:spPr>
          <a:xfrm>
            <a:off x="0" y="304800"/>
            <a:ext cx="2819400" cy="914400"/>
          </a:xfrm>
          <a:prstGeom prst="roundRect">
            <a:avLst>
              <a:gd name="adj" fmla="val 16667"/>
            </a:avLst>
          </a:prstGeom>
          <a:pattFill prst="pct20">
            <a:fgClr>
              <a:schemeClr val="accent1"/>
            </a:fgClr>
            <a:bgClr>
              <a:srgbClr val="FFFFFF"/>
            </a:bgClr>
          </a:pattFill>
          <a:ln w="12700" cap="flat" cmpd="sng">
            <a:solidFill>
              <a:srgbClr val="33CC33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p>
            <a:pPr lvl="0" algn="ctr">
              <a:spcBef>
                <a:spcPct val="50000"/>
              </a:spcBef>
            </a:pPr>
            <a:r>
              <a:rPr lang="zh-CN" altLang="en-US" sz="4400" b="1" dirty="0">
                <a:latin typeface="Arial" panose="020B0604020202020204" pitchFamily="34" charset="0"/>
                <a:ea typeface="华文行楷" panose="02010800040101010101" pitchFamily="2" charset="-122"/>
              </a:rPr>
              <a:t>树经历阶段</a:t>
            </a:r>
            <a:endParaRPr lang="zh-CN" altLang="en-US" sz="4400" b="1" dirty="0">
              <a:latin typeface="Arial" panose="020B0604020202020204" pitchFamily="34" charset="0"/>
              <a:ea typeface="华文行楷" panose="02010800040101010101" pitchFamily="2" charset="-122"/>
            </a:endParaRPr>
          </a:p>
        </p:txBody>
      </p:sp>
      <p:sp>
        <p:nvSpPr>
          <p:cNvPr id="21521" name="矩形 21520"/>
          <p:cNvSpPr/>
          <p:nvPr/>
        </p:nvSpPr>
        <p:spPr>
          <a:xfrm>
            <a:off x="6516688" y="1989138"/>
            <a:ext cx="2447925" cy="3990975"/>
          </a:xfrm>
          <a:prstGeom prst="rect">
            <a:avLst/>
          </a:prstGeom>
          <a:noFill/>
          <a:ln w="9525">
            <a:noFill/>
          </a:ln>
          <a:scene3d>
            <a:camera prst="legacyPerspectiveBottom">
              <a:rot lat="0" lon="0" rev="0"/>
            </a:camera>
            <a:lightRig rig="legacyFlat3" dir="t"/>
          </a:scene3d>
          <a:sp3d extrusionH="887400" prstMaterial="legacyMatte">
            <a:bevelT w="13500" h="13500" prst="angle"/>
            <a:bevelB w="13500" h="13500" prst="angle"/>
            <a:extrusionClr>
              <a:schemeClr val="tx1"/>
            </a:extrusionClr>
          </a:sp3d>
        </p:spPr>
        <p:txBody>
          <a:bodyPr>
            <a:spAutoFit/>
            <a:flatTx/>
          </a:bodyPr>
          <a:p>
            <a:pPr lvl="0"/>
            <a:r>
              <a:rPr lang="zh-CN" altLang="en-US" sz="3200" b="1" dirty="0">
                <a:latin typeface="华文新魏" panose="02010800040101010101" pitchFamily="2" charset="-122"/>
                <a:ea typeface="华文新魏" panose="02010800040101010101" pitchFamily="2" charset="-122"/>
              </a:rPr>
              <a:t>生命是从渺小到强大</a:t>
            </a:r>
            <a:r>
              <a:rPr lang="en-US" altLang="zh-CN" sz="3200" b="1" dirty="0">
                <a:latin typeface="华文新魏" panose="02010800040101010101" pitchFamily="2" charset="-122"/>
                <a:ea typeface="华文新魏" panose="02010800040101010101" pitchFamily="2" charset="-122"/>
              </a:rPr>
              <a:t>,</a:t>
            </a:r>
            <a:r>
              <a:rPr lang="zh-CN" altLang="en-US" sz="3200" b="1" dirty="0">
                <a:latin typeface="华文新魏" panose="02010800040101010101" pitchFamily="2" charset="-122"/>
                <a:ea typeface="华文新魏" panose="02010800040101010101" pitchFamily="2" charset="-122"/>
              </a:rPr>
              <a:t>最终消亡。生命始终是向前发展</a:t>
            </a:r>
            <a:r>
              <a:rPr lang="en-US" altLang="zh-CN" sz="3200" b="1" dirty="0">
                <a:latin typeface="华文新魏" panose="02010800040101010101" pitchFamily="2" charset="-122"/>
                <a:ea typeface="华文新魏" panose="02010800040101010101" pitchFamily="2" charset="-122"/>
              </a:rPr>
              <a:t>, </a:t>
            </a:r>
            <a:r>
              <a:rPr lang="zh-CN" altLang="en-US" sz="3200" b="1" dirty="0">
                <a:latin typeface="华文新魏" panose="02010800040101010101" pitchFamily="2" charset="-122"/>
                <a:ea typeface="华文新魏" panose="02010800040101010101" pitchFamily="2" charset="-122"/>
              </a:rPr>
              <a:t>这是任何力量都不可阻挡的</a:t>
            </a:r>
            <a:r>
              <a:rPr lang="zh-CN" altLang="en-US" sz="3200" b="1" dirty="0">
                <a:latin typeface="Arial" panose="020B0604020202020204" pitchFamily="34" charset="0"/>
                <a:ea typeface="宋体" panose="02010600030101010101" pitchFamily="2" charset="-122"/>
              </a:rPr>
              <a:t>。　</a:t>
            </a:r>
            <a:r>
              <a:rPr lang="zh-CN" altLang="en-US" sz="2800" b="1" dirty="0">
                <a:latin typeface="Arial" panose="020B0604020202020204" pitchFamily="34" charset="0"/>
                <a:ea typeface="宋体" panose="02010600030101010101" pitchFamily="2" charset="-122"/>
              </a:rPr>
              <a:t>　　　　</a:t>
            </a:r>
            <a:endParaRPr lang="zh-CN" altLang="en-US" sz="2800" b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522" name="圆角矩形 21521"/>
          <p:cNvSpPr/>
          <p:nvPr/>
        </p:nvSpPr>
        <p:spPr>
          <a:xfrm>
            <a:off x="2971800" y="304800"/>
            <a:ext cx="3200400" cy="914400"/>
          </a:xfrm>
          <a:prstGeom prst="roundRect">
            <a:avLst>
              <a:gd name="adj" fmla="val 16667"/>
            </a:avLst>
          </a:prstGeom>
          <a:pattFill prst="pct20">
            <a:fgClr>
              <a:schemeClr val="accent1"/>
            </a:fgClr>
            <a:bgClr>
              <a:srgbClr val="FFFFFF"/>
            </a:bgClr>
          </a:pattFill>
          <a:ln w="12700" cap="flat" cmpd="sng">
            <a:solidFill>
              <a:srgbClr val="33CC33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p>
            <a:pPr lvl="0" algn="ctr">
              <a:spcBef>
                <a:spcPct val="50000"/>
              </a:spcBef>
            </a:pPr>
            <a:r>
              <a:rPr lang="zh-CN" altLang="en-US" sz="4400" b="1" dirty="0">
                <a:latin typeface="Arial" panose="020B0604020202020204" pitchFamily="34" charset="0"/>
                <a:ea typeface="华文行楷" panose="02010800040101010101" pitchFamily="2" charset="-122"/>
              </a:rPr>
              <a:t>成长过程</a:t>
            </a:r>
            <a:endParaRPr lang="zh-CN" altLang="en-US" sz="4400" b="1" dirty="0">
              <a:latin typeface="Arial" panose="020B0604020202020204" pitchFamily="34" charset="0"/>
              <a:ea typeface="华文行楷" panose="02010800040101010101" pitchFamily="2" charset="-122"/>
            </a:endParaRPr>
          </a:p>
        </p:txBody>
      </p:sp>
      <p:sp>
        <p:nvSpPr>
          <p:cNvPr id="21523" name="圆角矩形 21522"/>
          <p:cNvSpPr/>
          <p:nvPr/>
        </p:nvSpPr>
        <p:spPr>
          <a:xfrm>
            <a:off x="6553200" y="304800"/>
            <a:ext cx="2590800" cy="914400"/>
          </a:xfrm>
          <a:prstGeom prst="roundRect">
            <a:avLst>
              <a:gd name="adj" fmla="val 16667"/>
            </a:avLst>
          </a:prstGeom>
          <a:pattFill prst="pct20">
            <a:fgClr>
              <a:schemeClr val="accent1"/>
            </a:fgClr>
            <a:bgClr>
              <a:srgbClr val="FFFFFF"/>
            </a:bgClr>
          </a:pattFill>
          <a:ln w="12700" cap="flat" cmpd="sng">
            <a:solidFill>
              <a:srgbClr val="33CC33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p>
            <a:pPr lvl="0" algn="ctr">
              <a:spcBef>
                <a:spcPct val="50000"/>
              </a:spcBef>
            </a:pPr>
            <a:r>
              <a:rPr lang="zh-CN" altLang="en-US" sz="4400" b="1" dirty="0">
                <a:latin typeface="Arial" panose="020B0604020202020204" pitchFamily="34" charset="0"/>
                <a:ea typeface="华文行楷" panose="02010800040101010101" pitchFamily="2" charset="-122"/>
              </a:rPr>
              <a:t>得到启示</a:t>
            </a:r>
            <a:endParaRPr lang="zh-CN" altLang="en-US" sz="4400" b="1" dirty="0">
              <a:latin typeface="Arial" panose="020B0604020202020204" pitchFamily="34" charset="0"/>
              <a:ea typeface="华文行楷" panose="0201080004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15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215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215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215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2000"/>
                                        <p:tgtEl>
                                          <p:spTgt spid="215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2" dur="2000"/>
                                        <p:tgtEl>
                                          <p:spTgt spid="215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215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2" dur="500"/>
                                        <p:tgtEl>
                                          <p:spTgt spid="215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215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215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000"/>
                                        <p:tgtEl>
                                          <p:spTgt spid="215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15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15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15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152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15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152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15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152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15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152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152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7" grpId="0" animBg="1"/>
      <p:bldP spid="21508" grpId="0" animBg="1"/>
      <p:bldP spid="21509" grpId="0" animBg="1"/>
      <p:bldP spid="21510" grpId="0" animBg="1"/>
      <p:bldP spid="21511" grpId="0" animBg="1"/>
      <p:bldP spid="21512" grpId="0" animBg="1"/>
      <p:bldP spid="21515" grpId="0" animBg="1"/>
      <p:bldP spid="21516" grpId="0" animBg="1"/>
      <p:bldP spid="21517" grpId="0" animBg="1"/>
      <p:bldP spid="21518" grpId="0" animBg="1"/>
      <p:bldP spid="21519" grpId="0" animBg="1"/>
      <p:bldP spid="21521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2531" name="右大括号 22530"/>
          <p:cNvSpPr/>
          <p:nvPr/>
        </p:nvSpPr>
        <p:spPr>
          <a:xfrm>
            <a:off x="6516688" y="1916113"/>
            <a:ext cx="215900" cy="4191000"/>
          </a:xfrm>
          <a:prstGeom prst="rightBrace">
            <a:avLst>
              <a:gd name="adj1" fmla="val 161764"/>
              <a:gd name="adj2" fmla="val 50000"/>
            </a:avLst>
          </a:prstGeom>
          <a:noFill/>
          <a:ln w="38100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p>
            <a:pPr lvl="0" algn="ctr"/>
            <a:endParaRPr sz="4000" b="1" dirty="0">
              <a:solidFill>
                <a:srgbClr val="0099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2532" name="矩形 22531"/>
          <p:cNvSpPr/>
          <p:nvPr/>
        </p:nvSpPr>
        <p:spPr>
          <a:xfrm>
            <a:off x="6804025" y="2286000"/>
            <a:ext cx="2187575" cy="2838450"/>
          </a:xfrm>
          <a:prstGeom prst="rect">
            <a:avLst/>
          </a:prstGeom>
          <a:noFill/>
          <a:ln w="9525">
            <a:noFill/>
          </a:ln>
          <a:scene3d>
            <a:camera prst="legacyPerspectiveBottom">
              <a:rot lat="0" lon="0" rev="0"/>
            </a:camera>
            <a:lightRig rig="legacyFlat3" dir="t"/>
          </a:scene3d>
          <a:sp3d extrusionH="887400" prstMaterial="legacyMatte">
            <a:bevelT w="13500" h="13500" prst="angle"/>
            <a:bevelB w="13500" h="13500" prst="angle"/>
            <a:extrusionClr>
              <a:schemeClr val="tx1"/>
            </a:extrusionClr>
          </a:sp3d>
        </p:spPr>
        <p:txBody>
          <a:bodyPr>
            <a:spAutoFit/>
            <a:flatTx/>
          </a:bodyPr>
          <a:p>
            <a:pPr lvl="0"/>
            <a:r>
              <a:rPr lang="zh-CN" altLang="en-US" sz="2800" b="1" dirty="0">
                <a:latin typeface="Arial" panose="020B0604020202020204" pitchFamily="34" charset="0"/>
                <a:ea typeface="宋体" panose="02010600030101010101" pitchFamily="2" charset="-122"/>
              </a:rPr>
              <a:t>　</a:t>
            </a:r>
            <a:r>
              <a:rPr lang="zh-CN" altLang="en-US" sz="3600" b="1" dirty="0">
                <a:latin typeface="Arial" panose="020B0604020202020204" pitchFamily="34" charset="0"/>
                <a:ea typeface="华文新魏" panose="02010800040101010101" pitchFamily="2" charset="-122"/>
              </a:rPr>
              <a:t>在人生的各个阶段都要努力拼搏、奋斗！</a:t>
            </a:r>
            <a:endParaRPr lang="zh-CN" altLang="en-US" sz="3600" b="1" dirty="0">
              <a:latin typeface="Arial" panose="020B0604020202020204" pitchFamily="34" charset="0"/>
              <a:ea typeface="华文新魏" panose="02010800040101010101" pitchFamily="2" charset="-122"/>
            </a:endParaRPr>
          </a:p>
        </p:txBody>
      </p:sp>
      <p:sp>
        <p:nvSpPr>
          <p:cNvPr id="22533" name="椭圆 22532"/>
          <p:cNvSpPr/>
          <p:nvPr/>
        </p:nvSpPr>
        <p:spPr>
          <a:xfrm>
            <a:off x="152400" y="0"/>
            <a:ext cx="8991600" cy="685800"/>
          </a:xfrm>
          <a:prstGeom prst="ellipse">
            <a:avLst/>
          </a:prstGeom>
          <a:noFill/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22534" name="椭圆 22533"/>
          <p:cNvSpPr/>
          <p:nvPr/>
        </p:nvSpPr>
        <p:spPr>
          <a:xfrm>
            <a:off x="381000" y="838200"/>
            <a:ext cx="7620000" cy="1295400"/>
          </a:xfrm>
          <a:prstGeom prst="ellipse">
            <a:avLst/>
          </a:prstGeom>
          <a:noFill/>
          <a:ln w="9525">
            <a:noFill/>
          </a:ln>
        </p:spPr>
        <p:txBody>
          <a:bodyPr wrap="none" anchor="ctr"/>
          <a:p>
            <a:pPr lvl="0" algn="ctr"/>
            <a:endParaRPr sz="3600" b="1" dirty="0">
              <a:solidFill>
                <a:srgbClr val="9966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2535" name="椭圆 22534"/>
          <p:cNvSpPr/>
          <p:nvPr/>
        </p:nvSpPr>
        <p:spPr>
          <a:xfrm>
            <a:off x="1524000" y="1295400"/>
            <a:ext cx="3733800" cy="1600200"/>
          </a:xfrm>
          <a:prstGeom prst="ellipse">
            <a:avLst/>
          </a:prstGeom>
          <a:noFill/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22536" name="椭圆 22535"/>
          <p:cNvSpPr/>
          <p:nvPr/>
        </p:nvSpPr>
        <p:spPr>
          <a:xfrm>
            <a:off x="2438400" y="1828800"/>
            <a:ext cx="2209800" cy="762000"/>
          </a:xfrm>
          <a:prstGeom prst="ellipse">
            <a:avLst/>
          </a:prstGeom>
          <a:noFill/>
          <a:ln w="9525">
            <a:noFill/>
          </a:ln>
        </p:spPr>
        <p:txBody>
          <a:bodyPr wrap="none" anchor="ctr"/>
          <a:p>
            <a:pPr lvl="0" algn="ctr"/>
            <a:endParaRPr sz="3600" b="1" dirty="0">
              <a:solidFill>
                <a:srgbClr val="0066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2539" name="矩形 22538"/>
          <p:cNvSpPr/>
          <p:nvPr/>
        </p:nvSpPr>
        <p:spPr>
          <a:xfrm>
            <a:off x="304800" y="1752600"/>
            <a:ext cx="1219200" cy="579438"/>
          </a:xfrm>
          <a:prstGeom prst="rect">
            <a:avLst/>
          </a:prstGeom>
          <a:gradFill rotWithShape="1">
            <a:gsLst>
              <a:gs pos="0">
                <a:schemeClr val="accent1"/>
              </a:gs>
              <a:gs pos="50000">
                <a:schemeClr val="bg1"/>
              </a:gs>
              <a:gs pos="100000">
                <a:schemeClr val="accent1"/>
              </a:gs>
            </a:gsLst>
            <a:lin ang="0" scaled="1"/>
            <a:tileRect/>
          </a:gradFill>
          <a:ln w="9525"/>
          <a:scene3d>
            <a:camera prst="legacyPerspectiveBottom">
              <a:rot lat="0" lon="0" rev="0"/>
            </a:camera>
            <a:lightRig rig="legacyFlat3" dir="t"/>
          </a:scene3d>
          <a:sp3d extrusionH="887400" prstMaterial="legacyMatte">
            <a:bevelT w="13500" h="13500" prst="angle"/>
            <a:bevelB w="13500" h="13500" prst="angle"/>
            <a:extrusionClr>
              <a:schemeClr val="bg1"/>
            </a:extrusionClr>
          </a:sp3d>
        </p:spPr>
        <p:txBody>
          <a:bodyPr>
            <a:spAutoFit/>
            <a:flatTx/>
          </a:bodyPr>
          <a:p>
            <a:pPr lvl="0" algn="ctr"/>
            <a:r>
              <a:rPr lang="zh-CN" altLang="en-US" sz="3200" b="1" dirty="0">
                <a:latin typeface="华文新魏" panose="02010800040101010101" pitchFamily="2" charset="-122"/>
                <a:ea typeface="华文新魏" panose="02010800040101010101" pitchFamily="2" charset="-122"/>
              </a:rPr>
              <a:t>早春</a:t>
            </a:r>
            <a:endParaRPr lang="zh-CN" altLang="en-US" sz="3200" b="1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22540" name="矩形 22539"/>
          <p:cNvSpPr/>
          <p:nvPr/>
        </p:nvSpPr>
        <p:spPr>
          <a:xfrm>
            <a:off x="304800" y="2667000"/>
            <a:ext cx="1219200" cy="579438"/>
          </a:xfrm>
          <a:prstGeom prst="rect">
            <a:avLst/>
          </a:prstGeom>
          <a:gradFill rotWithShape="1">
            <a:gsLst>
              <a:gs pos="0">
                <a:srgbClr val="0000CC">
                  <a:alpha val="52000"/>
                </a:srgbClr>
              </a:gs>
              <a:gs pos="50000">
                <a:schemeClr val="bg1"/>
              </a:gs>
              <a:gs pos="100000">
                <a:srgbClr val="0000CC">
                  <a:alpha val="52000"/>
                </a:srgbClr>
              </a:gs>
            </a:gsLst>
            <a:lin ang="2700000" scaled="1"/>
            <a:tileRect/>
          </a:gradFill>
          <a:ln w="9525"/>
          <a:scene3d>
            <a:camera prst="legacyPerspectiveBottom">
              <a:rot lat="0" lon="0" rev="0"/>
            </a:camera>
            <a:lightRig rig="legacyFlat3" dir="t"/>
          </a:scene3d>
          <a:sp3d extrusionH="887400" prstMaterial="legacyMatte">
            <a:bevelT w="13500" h="13500" prst="angle"/>
            <a:bevelB w="13500" h="13500" prst="angle"/>
            <a:extrusionClr>
              <a:srgbClr val="0000CC"/>
            </a:extrusionClr>
          </a:sp3d>
        </p:spPr>
        <p:txBody>
          <a:bodyPr>
            <a:spAutoFit/>
            <a:flatTx/>
          </a:bodyPr>
          <a:p>
            <a:pPr lvl="0"/>
            <a:r>
              <a:rPr lang="zh-CN" altLang="en-US" sz="3200" b="1" dirty="0">
                <a:latin typeface="华文新魏" panose="02010800040101010101" pitchFamily="2" charset="-122"/>
                <a:ea typeface="华文新魏" panose="02010800040101010101" pitchFamily="2" charset="-122"/>
              </a:rPr>
              <a:t>春天　</a:t>
            </a:r>
            <a:endParaRPr lang="zh-CN" altLang="en-US" sz="3200" b="1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22541" name="矩形 22540"/>
          <p:cNvSpPr/>
          <p:nvPr/>
        </p:nvSpPr>
        <p:spPr>
          <a:xfrm>
            <a:off x="304800" y="3657600"/>
            <a:ext cx="1219200" cy="579438"/>
          </a:xfrm>
          <a:prstGeom prst="rect">
            <a:avLst/>
          </a:prstGeom>
          <a:gradFill rotWithShape="1">
            <a:gsLst>
              <a:gs pos="0">
                <a:schemeClr val="accent1"/>
              </a:gs>
              <a:gs pos="50000">
                <a:schemeClr val="hlink"/>
              </a:gs>
              <a:gs pos="100000">
                <a:schemeClr val="accent1"/>
              </a:gs>
            </a:gsLst>
            <a:lin ang="2700000" scaled="1"/>
            <a:tileRect/>
          </a:gradFill>
          <a:ln w="9525"/>
          <a:scene3d>
            <a:camera prst="legacyPerspectiveBottom">
              <a:rot lat="0" lon="0" rev="0"/>
            </a:camera>
            <a:lightRig rig="legacyFlat3" dir="t"/>
          </a:scene3d>
          <a:sp3d extrusionH="887400" prstMaterial="legacyMatte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>
            <a:spAutoFit/>
            <a:flatTx/>
          </a:bodyPr>
          <a:p>
            <a:pPr lvl="0" algn="ctr"/>
            <a:r>
              <a:rPr lang="zh-CN" altLang="en-US" sz="3200" b="1" dirty="0">
                <a:latin typeface="华文新魏" panose="02010800040101010101" pitchFamily="2" charset="-122"/>
                <a:ea typeface="华文新魏" panose="02010800040101010101" pitchFamily="2" charset="-122"/>
              </a:rPr>
              <a:t>夏天</a:t>
            </a:r>
            <a:endParaRPr lang="zh-CN" altLang="en-US" sz="3200" b="1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22542" name="矩形 22541"/>
          <p:cNvSpPr/>
          <p:nvPr/>
        </p:nvSpPr>
        <p:spPr>
          <a:xfrm>
            <a:off x="304800" y="4648200"/>
            <a:ext cx="1219200" cy="579438"/>
          </a:xfrm>
          <a:prstGeom prst="rect">
            <a:avLst/>
          </a:prstGeom>
          <a:gradFill rotWithShape="1">
            <a:gsLst>
              <a:gs pos="0">
                <a:srgbClr val="663300"/>
              </a:gs>
              <a:gs pos="100000">
                <a:schemeClr val="accent1"/>
              </a:gs>
            </a:gsLst>
            <a:lin ang="18900000" scaled="1"/>
            <a:tileRect/>
          </a:gradFill>
          <a:ln w="9525"/>
          <a:scene3d>
            <a:camera prst="legacyPerspectiveBottom">
              <a:rot lat="0" lon="0" rev="0"/>
            </a:camera>
            <a:lightRig rig="legacyFlat3" dir="t"/>
          </a:scene3d>
          <a:sp3d extrusionH="887400" prstMaterial="legacyMatte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>
            <a:spAutoFit/>
            <a:flatTx/>
          </a:bodyPr>
          <a:p>
            <a:pPr lvl="0" algn="ctr"/>
            <a:r>
              <a:rPr lang="zh-CN" altLang="en-US" sz="3200" b="1" dirty="0">
                <a:latin typeface="华文新魏" panose="02010800040101010101" pitchFamily="2" charset="-122"/>
                <a:ea typeface="华文新魏" panose="02010800040101010101" pitchFamily="2" charset="-122"/>
              </a:rPr>
              <a:t>秋天 </a:t>
            </a:r>
            <a:endParaRPr lang="zh-CN" altLang="en-US" sz="3200" b="1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22543" name="矩形 22542"/>
          <p:cNvSpPr/>
          <p:nvPr/>
        </p:nvSpPr>
        <p:spPr>
          <a:xfrm>
            <a:off x="304800" y="5638800"/>
            <a:ext cx="1219200" cy="579438"/>
          </a:xfrm>
          <a:prstGeom prst="rect">
            <a:avLst/>
          </a:prstGeom>
          <a:gradFill rotWithShape="1">
            <a:gsLst>
              <a:gs pos="0">
                <a:srgbClr val="339933"/>
              </a:gs>
              <a:gs pos="50000">
                <a:srgbClr val="E7E5B7"/>
              </a:gs>
              <a:gs pos="100000">
                <a:srgbClr val="339933"/>
              </a:gs>
            </a:gsLst>
            <a:lin ang="2700000" scaled="1"/>
            <a:tileRect/>
          </a:gradFill>
          <a:ln w="9525"/>
          <a:scene3d>
            <a:camera prst="legacyPerspectiveBottom">
              <a:rot lat="0" lon="0" rev="0"/>
            </a:camera>
            <a:lightRig rig="legacyFlat3" dir="t"/>
          </a:scene3d>
          <a:sp3d extrusionH="887400" prstMaterial="legacyMatte">
            <a:bevelT w="13500" h="13500" prst="angle"/>
            <a:bevelB w="13500" h="13500" prst="angle"/>
            <a:extrusionClr>
              <a:srgbClr val="E7E5B7"/>
            </a:extrusionClr>
          </a:sp3d>
        </p:spPr>
        <p:txBody>
          <a:bodyPr>
            <a:spAutoFit/>
            <a:flatTx/>
          </a:bodyPr>
          <a:p>
            <a:pPr lvl="0" algn="ctr"/>
            <a:r>
              <a:rPr lang="zh-CN" altLang="en-US" sz="3200" b="1" dirty="0">
                <a:latin typeface="华文新魏" panose="02010800040101010101" pitchFamily="2" charset="-122"/>
                <a:ea typeface="华文新魏" panose="02010800040101010101" pitchFamily="2" charset="-122"/>
              </a:rPr>
              <a:t>冬天</a:t>
            </a:r>
            <a:endParaRPr lang="zh-CN" altLang="en-US" sz="3200" b="1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22544" name="矩形 22543"/>
          <p:cNvSpPr/>
          <p:nvPr/>
        </p:nvSpPr>
        <p:spPr>
          <a:xfrm>
            <a:off x="2362200" y="1752600"/>
            <a:ext cx="3962400" cy="579438"/>
          </a:xfrm>
          <a:prstGeom prst="rect">
            <a:avLst/>
          </a:prstGeom>
          <a:gradFill rotWithShape="1">
            <a:gsLst>
              <a:gs pos="0">
                <a:schemeClr val="accent1"/>
              </a:gs>
              <a:gs pos="50000">
                <a:schemeClr val="bg1"/>
              </a:gs>
              <a:gs pos="100000">
                <a:schemeClr val="accent1"/>
              </a:gs>
            </a:gsLst>
            <a:lin ang="0" scaled="1"/>
            <a:tileRect/>
          </a:gradFill>
          <a:ln w="9525"/>
          <a:scene3d>
            <a:camera prst="legacyPerspectiveBottom">
              <a:rot lat="0" lon="0" rev="0"/>
            </a:camera>
            <a:lightRig rig="legacyFlat3" dir="t"/>
          </a:scene3d>
          <a:sp3d extrusionH="887400" prstMaterial="legacyMatte">
            <a:bevelT w="13500" h="13500" prst="angle"/>
            <a:bevelB w="13500" h="13500" prst="angle"/>
            <a:extrusionClr>
              <a:schemeClr val="bg1"/>
            </a:extrusionClr>
          </a:sp3d>
        </p:spPr>
        <p:txBody>
          <a:bodyPr>
            <a:spAutoFit/>
            <a:flatTx/>
          </a:bodyPr>
          <a:p>
            <a:pPr lvl="0" algn="ctr"/>
            <a:r>
              <a:rPr lang="zh-CN" altLang="en-US" sz="3200" b="1" dirty="0">
                <a:latin typeface="华文新魏" panose="02010800040101010101" pitchFamily="2" charset="-122"/>
                <a:ea typeface="华文新魏" panose="02010800040101010101" pitchFamily="2" charset="-122"/>
              </a:rPr>
              <a:t>幼年时期  茁壮成长</a:t>
            </a:r>
            <a:endParaRPr lang="zh-CN" altLang="en-US" sz="3200" b="1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22545" name="矩形 22544"/>
          <p:cNvSpPr/>
          <p:nvPr/>
        </p:nvSpPr>
        <p:spPr>
          <a:xfrm>
            <a:off x="2362200" y="2667000"/>
            <a:ext cx="3962400" cy="579438"/>
          </a:xfrm>
          <a:prstGeom prst="rect">
            <a:avLst/>
          </a:prstGeom>
          <a:gradFill rotWithShape="1">
            <a:gsLst>
              <a:gs pos="0">
                <a:srgbClr val="0000CC">
                  <a:alpha val="52000"/>
                </a:srgbClr>
              </a:gs>
              <a:gs pos="50000">
                <a:schemeClr val="bg1"/>
              </a:gs>
              <a:gs pos="100000">
                <a:srgbClr val="0000CC">
                  <a:alpha val="52000"/>
                </a:srgbClr>
              </a:gs>
            </a:gsLst>
            <a:lin ang="2700000" scaled="1"/>
            <a:tileRect/>
          </a:gradFill>
          <a:ln w="9525"/>
          <a:scene3d>
            <a:camera prst="legacyPerspectiveBottom">
              <a:rot lat="0" lon="0" rev="0"/>
            </a:camera>
            <a:lightRig rig="legacyFlat3" dir="t"/>
          </a:scene3d>
          <a:sp3d extrusionH="887400" prstMaterial="legacyMatte">
            <a:bevelT w="13500" h="13500" prst="angle"/>
            <a:bevelB w="13500" h="13500" prst="angle"/>
            <a:extrusionClr>
              <a:srgbClr val="0000CC"/>
            </a:extrusionClr>
          </a:sp3d>
        </p:spPr>
        <p:txBody>
          <a:bodyPr>
            <a:spAutoFit/>
            <a:flatTx/>
          </a:bodyPr>
          <a:p>
            <a:pPr lvl="0"/>
            <a:r>
              <a:rPr lang="zh-CN" altLang="en-US" sz="3200" b="1" dirty="0">
                <a:latin typeface="华文新魏" panose="02010800040101010101" pitchFamily="2" charset="-122"/>
                <a:ea typeface="华文新魏" panose="02010800040101010101" pitchFamily="2" charset="-122"/>
              </a:rPr>
              <a:t>少年时期  充满活力　</a:t>
            </a:r>
            <a:endParaRPr lang="zh-CN" altLang="en-US" sz="3200" b="1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22546" name="矩形 22545"/>
          <p:cNvSpPr/>
          <p:nvPr/>
        </p:nvSpPr>
        <p:spPr>
          <a:xfrm>
            <a:off x="2268538" y="3644900"/>
            <a:ext cx="4297362" cy="579438"/>
          </a:xfrm>
          <a:prstGeom prst="rect">
            <a:avLst/>
          </a:prstGeom>
          <a:gradFill rotWithShape="1">
            <a:gsLst>
              <a:gs pos="0">
                <a:schemeClr val="accent1"/>
              </a:gs>
              <a:gs pos="50000">
                <a:schemeClr val="hlink"/>
              </a:gs>
              <a:gs pos="100000">
                <a:schemeClr val="accent1"/>
              </a:gs>
            </a:gsLst>
            <a:lin ang="2700000" scaled="1"/>
            <a:tileRect/>
          </a:gradFill>
          <a:ln w="9525"/>
          <a:scene3d>
            <a:camera prst="legacyPerspectiveBottom">
              <a:rot lat="0" lon="0" rev="0"/>
            </a:camera>
            <a:lightRig rig="legacyFlat3" dir="t"/>
          </a:scene3d>
          <a:sp3d extrusionH="887400" prstMaterial="legacyMatte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>
            <a:spAutoFit/>
            <a:flatTx/>
          </a:bodyPr>
          <a:p>
            <a:pPr lvl="0" algn="ctr"/>
            <a:r>
              <a:rPr lang="zh-CN" altLang="en-US" sz="3200" b="1" dirty="0">
                <a:latin typeface="华文新魏" panose="02010800040101010101" pitchFamily="2" charset="-122"/>
                <a:ea typeface="华文新魏" panose="02010800040101010101" pitchFamily="2" charset="-122"/>
              </a:rPr>
              <a:t>青年时期 为事业拼搏</a:t>
            </a:r>
            <a:endParaRPr lang="zh-CN" altLang="en-US" sz="3200" b="1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22547" name="矩形 22546"/>
          <p:cNvSpPr/>
          <p:nvPr/>
        </p:nvSpPr>
        <p:spPr>
          <a:xfrm>
            <a:off x="2195513" y="4652963"/>
            <a:ext cx="4248150" cy="579437"/>
          </a:xfrm>
          <a:prstGeom prst="rect">
            <a:avLst/>
          </a:prstGeom>
          <a:gradFill rotWithShape="1">
            <a:gsLst>
              <a:gs pos="0">
                <a:srgbClr val="663300"/>
              </a:gs>
              <a:gs pos="100000">
                <a:schemeClr val="accent1"/>
              </a:gs>
            </a:gsLst>
            <a:lin ang="18900000" scaled="1"/>
            <a:tileRect/>
          </a:gradFill>
          <a:ln w="9525"/>
          <a:scene3d>
            <a:camera prst="legacyPerspectiveBottom">
              <a:rot lat="0" lon="0" rev="0"/>
            </a:camera>
            <a:lightRig rig="legacyFlat3" dir="t"/>
          </a:scene3d>
          <a:sp3d extrusionH="887400" prstMaterial="legacyMatte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>
            <a:spAutoFit/>
            <a:flatTx/>
          </a:bodyPr>
          <a:p>
            <a:pPr lvl="0" algn="ctr"/>
            <a:r>
              <a:rPr lang="zh-CN" altLang="en-US" sz="3200" b="1" dirty="0">
                <a:latin typeface="华文新魏" panose="02010800040101010101" pitchFamily="2" charset="-122"/>
                <a:ea typeface="华文新魏" panose="02010800040101010101" pitchFamily="2" charset="-122"/>
              </a:rPr>
              <a:t>中年时期 是家庭支柱  </a:t>
            </a:r>
            <a:endParaRPr lang="zh-CN" altLang="en-US" sz="3200" b="1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22548" name="矩形 22547"/>
          <p:cNvSpPr/>
          <p:nvPr/>
        </p:nvSpPr>
        <p:spPr>
          <a:xfrm>
            <a:off x="2362200" y="5638800"/>
            <a:ext cx="3886200" cy="579438"/>
          </a:xfrm>
          <a:prstGeom prst="rect">
            <a:avLst/>
          </a:prstGeom>
          <a:gradFill rotWithShape="1">
            <a:gsLst>
              <a:gs pos="0">
                <a:srgbClr val="339933"/>
              </a:gs>
              <a:gs pos="50000">
                <a:srgbClr val="E7E5B7"/>
              </a:gs>
              <a:gs pos="100000">
                <a:srgbClr val="339933"/>
              </a:gs>
            </a:gsLst>
            <a:lin ang="2700000" scaled="1"/>
            <a:tileRect/>
          </a:gradFill>
          <a:ln w="9525"/>
          <a:scene3d>
            <a:camera prst="legacyPerspectiveBottom">
              <a:rot lat="0" lon="0" rev="0"/>
            </a:camera>
            <a:lightRig rig="legacyFlat3" dir="t"/>
          </a:scene3d>
          <a:sp3d extrusionH="887400" prstMaterial="legacyMatte">
            <a:bevelT w="13500" h="13500" prst="angle"/>
            <a:bevelB w="13500" h="13500" prst="angle"/>
            <a:extrusionClr>
              <a:srgbClr val="E7E5B7"/>
            </a:extrusionClr>
          </a:sp3d>
        </p:spPr>
        <p:txBody>
          <a:bodyPr>
            <a:spAutoFit/>
            <a:flatTx/>
          </a:bodyPr>
          <a:p>
            <a:pPr lvl="0" algn="ctr"/>
            <a:r>
              <a:rPr lang="zh-CN" altLang="en-US" sz="3200" b="1" dirty="0">
                <a:latin typeface="华文新魏" panose="02010800040101010101" pitchFamily="2" charset="-122"/>
                <a:ea typeface="华文新魏" panose="02010800040101010101" pitchFamily="2" charset="-122"/>
              </a:rPr>
              <a:t>老年时期 安享晚年</a:t>
            </a:r>
            <a:endParaRPr lang="zh-CN" altLang="en-US" sz="3200" b="1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22549" name="圆角矩形 22548"/>
          <p:cNvSpPr/>
          <p:nvPr/>
        </p:nvSpPr>
        <p:spPr>
          <a:xfrm>
            <a:off x="0" y="228600"/>
            <a:ext cx="2514600" cy="914400"/>
          </a:xfrm>
          <a:prstGeom prst="roundRect">
            <a:avLst>
              <a:gd name="adj" fmla="val 16667"/>
            </a:avLst>
          </a:prstGeom>
          <a:pattFill prst="pct20">
            <a:fgClr>
              <a:schemeClr val="accent1"/>
            </a:fgClr>
            <a:bgClr>
              <a:srgbClr val="FFFFFF"/>
            </a:bgClr>
          </a:pattFill>
          <a:ln w="12700" cap="flat" cmpd="sng">
            <a:solidFill>
              <a:srgbClr val="33CC33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p>
            <a:pPr lvl="0" algn="ctr">
              <a:spcBef>
                <a:spcPct val="50000"/>
              </a:spcBef>
            </a:pPr>
            <a:r>
              <a:rPr lang="zh-CN" altLang="en-US" sz="4400" b="1" dirty="0">
                <a:latin typeface="Arial" panose="020B0604020202020204" pitchFamily="34" charset="0"/>
                <a:ea typeface="华文行楷" panose="02010800040101010101" pitchFamily="2" charset="-122"/>
              </a:rPr>
              <a:t>树的四季</a:t>
            </a:r>
            <a:endParaRPr lang="zh-CN" altLang="en-US" sz="4400" b="1" dirty="0">
              <a:latin typeface="Arial" panose="020B0604020202020204" pitchFamily="34" charset="0"/>
              <a:ea typeface="华文行楷" panose="02010800040101010101" pitchFamily="2" charset="-122"/>
            </a:endParaRPr>
          </a:p>
        </p:txBody>
      </p:sp>
      <p:sp>
        <p:nvSpPr>
          <p:cNvPr id="22550" name="圆角矩形 22549"/>
          <p:cNvSpPr/>
          <p:nvPr/>
        </p:nvSpPr>
        <p:spPr>
          <a:xfrm>
            <a:off x="2819400" y="228600"/>
            <a:ext cx="3124200" cy="914400"/>
          </a:xfrm>
          <a:prstGeom prst="roundRect">
            <a:avLst>
              <a:gd name="adj" fmla="val 16667"/>
            </a:avLst>
          </a:prstGeom>
          <a:pattFill prst="pct20">
            <a:fgClr>
              <a:schemeClr val="accent1"/>
            </a:fgClr>
            <a:bgClr>
              <a:srgbClr val="FFFFFF"/>
            </a:bgClr>
          </a:pattFill>
          <a:ln w="12700" cap="flat" cmpd="sng">
            <a:solidFill>
              <a:srgbClr val="33CC33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p>
            <a:pPr lvl="0" algn="ctr">
              <a:spcBef>
                <a:spcPct val="50000"/>
              </a:spcBef>
            </a:pPr>
            <a:r>
              <a:rPr lang="zh-CN" altLang="en-US" sz="4400" b="1" dirty="0">
                <a:latin typeface="Arial" panose="020B0604020202020204" pitchFamily="34" charset="0"/>
                <a:ea typeface="华文行楷" panose="02010800040101010101" pitchFamily="2" charset="-122"/>
              </a:rPr>
              <a:t>人生四季</a:t>
            </a:r>
            <a:endParaRPr lang="zh-CN" altLang="en-US" sz="4400" b="1" dirty="0">
              <a:latin typeface="Arial" panose="020B0604020202020204" pitchFamily="34" charset="0"/>
              <a:ea typeface="华文行楷" panose="02010800040101010101" pitchFamily="2" charset="-122"/>
            </a:endParaRPr>
          </a:p>
        </p:txBody>
      </p:sp>
      <p:sp>
        <p:nvSpPr>
          <p:cNvPr id="22551" name="圆角矩形 22550"/>
          <p:cNvSpPr/>
          <p:nvPr/>
        </p:nvSpPr>
        <p:spPr>
          <a:xfrm>
            <a:off x="6172200" y="228600"/>
            <a:ext cx="2590800" cy="914400"/>
          </a:xfrm>
          <a:prstGeom prst="roundRect">
            <a:avLst>
              <a:gd name="adj" fmla="val 16667"/>
            </a:avLst>
          </a:prstGeom>
          <a:pattFill prst="pct20">
            <a:fgClr>
              <a:schemeClr val="accent1"/>
            </a:fgClr>
            <a:bgClr>
              <a:srgbClr val="FFFFFF"/>
            </a:bgClr>
          </a:pattFill>
          <a:ln w="12700" cap="flat" cmpd="sng">
            <a:solidFill>
              <a:srgbClr val="33CC33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p>
            <a:pPr lvl="0" algn="ctr">
              <a:spcBef>
                <a:spcPct val="50000"/>
              </a:spcBef>
            </a:pPr>
            <a:r>
              <a:rPr lang="zh-CN" altLang="en-US" sz="4400" b="1" dirty="0">
                <a:latin typeface="Arial" panose="020B0604020202020204" pitchFamily="34" charset="0"/>
                <a:ea typeface="华文行楷" panose="02010800040101010101" pitchFamily="2" charset="-122"/>
              </a:rPr>
              <a:t>得到启示</a:t>
            </a:r>
            <a:endParaRPr lang="zh-CN" altLang="en-US" sz="4400" b="1" dirty="0">
              <a:latin typeface="Arial" panose="020B0604020202020204" pitchFamily="34" charset="0"/>
              <a:ea typeface="华文行楷" panose="0201080004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25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25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25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225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225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225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1" grpId="0" animBg="1"/>
      <p:bldP spid="22532" grpId="0"/>
      <p:bldP spid="22544" grpId="0" animBg="1"/>
      <p:bldP spid="22545" grpId="0" animBg="1"/>
      <p:bldP spid="22546" grpId="0" animBg="1"/>
      <p:bldP spid="22547" grpId="0" animBg="1"/>
      <p:bldP spid="22548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3555" name="矩形 23554"/>
          <p:cNvSpPr/>
          <p:nvPr/>
        </p:nvSpPr>
        <p:spPr>
          <a:xfrm rot="5400000">
            <a:off x="6804025" y="1700213"/>
            <a:ext cx="3600450" cy="720725"/>
          </a:xfrm>
          <a:prstGeom prst="rect">
            <a:avLst/>
          </a:prstGeom>
        </p:spPr>
        <p:txBody>
          <a:bodyPr vert="eaVert" wrap="none" fromWordArt="1">
            <a:prstTxWarp prst="textPlain">
              <a:avLst>
                <a:gd name="adj" fmla="val 50000"/>
              </a:avLst>
            </a:prstTxWarp>
            <a:normAutofit/>
            <a:scene3d>
              <a:camera prst="legacyPerspectiveFront">
                <a:rot lat="20640000" lon="20700000" rev="0"/>
              </a:camera>
              <a:lightRig rig="legacyNormal3" dir="l"/>
            </a:scene3d>
            <a:sp3d extrusionH="201600" prstMaterial="legacyPlastic">
              <a:extrusionClr>
                <a:srgbClr val="FF9966"/>
              </a:extrusionClr>
            </a:sp3d>
          </a:bodyPr>
          <a:p>
            <a:pPr algn="ctr"/>
            <a:r>
              <a:rPr lang="zh-CN" altLang="en-US" sz="3600">
                <a:solidFill>
                  <a:srgbClr val="CC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讨论深化</a:t>
            </a:r>
            <a:endParaRPr lang="zh-CN" altLang="en-US" sz="3600">
              <a:solidFill>
                <a:srgbClr val="CC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3556" name="矩形 23555"/>
          <p:cNvSpPr/>
          <p:nvPr/>
        </p:nvSpPr>
        <p:spPr>
          <a:xfrm>
            <a:off x="250825" y="260350"/>
            <a:ext cx="7561263" cy="17399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/>
            <a:r>
              <a:rPr lang="zh-CN" altLang="en-US" sz="3600" b="1" dirty="0">
                <a:latin typeface="Arial" panose="020B0604020202020204" pitchFamily="34" charset="0"/>
                <a:ea typeface="宋体" panose="02010600030101010101" pitchFamily="2" charset="-122"/>
              </a:rPr>
              <a:t>作者将生命比作“一江春水”和“一棵小树”并充分展开，说说两个比喻各有什么侧重？说说这样写的用意。</a:t>
            </a:r>
            <a:endParaRPr lang="zh-CN" altLang="en-US" sz="3600" b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3557" name="矩形 23556"/>
          <p:cNvSpPr/>
          <p:nvPr/>
        </p:nvSpPr>
        <p:spPr>
          <a:xfrm>
            <a:off x="323850" y="2276475"/>
            <a:ext cx="7416800" cy="31400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/>
            <a:r>
              <a:rPr lang="en-US" altLang="zh-CN" sz="4000" b="1" dirty="0">
                <a:solidFill>
                  <a:srgbClr val="CC00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“</a:t>
            </a:r>
            <a:r>
              <a:rPr lang="zh-CN" altLang="en-US" sz="4000" b="1" dirty="0">
                <a:solidFill>
                  <a:srgbClr val="CC00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一江春水”侧重阐明</a:t>
            </a:r>
            <a:r>
              <a:rPr lang="zh-CN" altLang="en-US" sz="4000" b="1" dirty="0">
                <a:solidFill>
                  <a:srgbClr val="FF33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生命的力量</a:t>
            </a:r>
            <a:r>
              <a:rPr lang="zh-CN" altLang="en-US" sz="4000" b="1" dirty="0">
                <a:solidFill>
                  <a:srgbClr val="CC00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，“一棵小树”侧重揭示</a:t>
            </a:r>
            <a:r>
              <a:rPr lang="zh-CN" altLang="en-US" sz="4000" b="1" dirty="0">
                <a:solidFill>
                  <a:srgbClr val="FF33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生命的价值</a:t>
            </a:r>
            <a:r>
              <a:rPr lang="zh-CN" altLang="en-US" sz="4000" b="1" dirty="0">
                <a:solidFill>
                  <a:srgbClr val="CC00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。两个比喻的内涵相互补充，形象又完整地阐明了生命的过程和意义。</a:t>
            </a:r>
            <a:endParaRPr lang="zh-CN" altLang="en-US" sz="4000" b="1" dirty="0">
              <a:solidFill>
                <a:srgbClr val="CC00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35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35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7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4578" name="文本框 24577"/>
          <p:cNvSpPr txBox="1"/>
          <p:nvPr/>
        </p:nvSpPr>
        <p:spPr>
          <a:xfrm>
            <a:off x="107950" y="115888"/>
            <a:ext cx="8928100" cy="5794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/>
            <a:r>
              <a:rPr lang="zh-CN" altLang="en-US" sz="3200" b="1" dirty="0">
                <a:latin typeface="Tahoma" panose="020B0604030504040204" pitchFamily="34" charset="0"/>
                <a:ea typeface="宋体" panose="02010600030101010101" pitchFamily="2" charset="-122"/>
              </a:rPr>
              <a:t>最能表达课文主题的思想的是哪一句或哪几句？</a:t>
            </a:r>
            <a:endParaRPr lang="zh-CN" altLang="en-US" sz="3200" b="1" dirty="0">
              <a:latin typeface="Tahoma" panose="020B0604030504040204" pitchFamily="34" charset="0"/>
              <a:ea typeface="宋体" panose="02010600030101010101" pitchFamily="2" charset="-122"/>
            </a:endParaRPr>
          </a:p>
        </p:txBody>
      </p:sp>
      <p:sp>
        <p:nvSpPr>
          <p:cNvPr id="24579" name="文本框 24578"/>
          <p:cNvSpPr txBox="1"/>
          <p:nvPr/>
        </p:nvSpPr>
        <p:spPr>
          <a:xfrm>
            <a:off x="250825" y="765175"/>
            <a:ext cx="8424863" cy="1563688"/>
          </a:xfrm>
          <a:prstGeom prst="rect">
            <a:avLst/>
          </a:prstGeom>
          <a:noFill/>
          <a:ln w="9525" cap="flat" cmpd="sng">
            <a:solidFill>
              <a:srgbClr val="35C335"/>
            </a:solidFill>
            <a:prstDash val="solid"/>
            <a:miter/>
            <a:headEnd type="none" w="med" len="med"/>
            <a:tailEnd type="none" w="med" len="med"/>
          </a:ln>
        </p:spPr>
        <p:txBody>
          <a:bodyPr>
            <a:spAutoFit/>
          </a:bodyPr>
          <a:p>
            <a:pPr lvl="0"/>
            <a:r>
              <a:rPr lang="en-US" altLang="zh-CN" sz="3200" b="1" dirty="0">
                <a:solidFill>
                  <a:srgbClr val="0000FF"/>
                </a:solidFill>
                <a:latin typeface="Tahoma" panose="020B0604030504040204" pitchFamily="34" charset="0"/>
                <a:ea typeface="宋体" panose="02010600030101010101" pitchFamily="2" charset="-122"/>
              </a:rPr>
              <a:t>       </a:t>
            </a:r>
            <a:r>
              <a:rPr lang="zh-CN" altLang="en-US" sz="3200" b="1" dirty="0">
                <a:solidFill>
                  <a:srgbClr val="0000FF"/>
                </a:solidFill>
                <a:latin typeface="Tahoma" panose="020B0604030504040204" pitchFamily="34" charset="0"/>
                <a:ea typeface="宋体" panose="02010600030101010101" pitchFamily="2" charset="-122"/>
              </a:rPr>
              <a:t>生命中不是永远快乐，也不是永远痛苦，快乐和痛苦是相生相成的。在快乐中我们感谢生命，在痛苦中我们也要感谢生命。</a:t>
            </a:r>
            <a:endParaRPr lang="zh-CN" altLang="en-US" sz="3200" b="1" dirty="0">
              <a:solidFill>
                <a:srgbClr val="0000FF"/>
              </a:solidFill>
              <a:latin typeface="Tahoma" panose="020B0604030504040204" pitchFamily="34" charset="0"/>
              <a:ea typeface="宋体" panose="02010600030101010101" pitchFamily="2" charset="-122"/>
            </a:endParaRPr>
          </a:p>
        </p:txBody>
      </p:sp>
      <p:sp>
        <p:nvSpPr>
          <p:cNvPr id="24580" name="文本框 24579"/>
          <p:cNvSpPr txBox="1"/>
          <p:nvPr/>
        </p:nvSpPr>
        <p:spPr>
          <a:xfrm>
            <a:off x="179388" y="2492375"/>
            <a:ext cx="8499475" cy="10668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/>
            <a:r>
              <a:rPr lang="zh-CN" altLang="en-US" sz="3200" b="1" dirty="0">
                <a:latin typeface="Tahoma" panose="020B0604030504040204" pitchFamily="34" charset="0"/>
                <a:ea typeface="宋体" panose="02010600030101010101" pitchFamily="2" charset="-122"/>
              </a:rPr>
              <a:t>你从课文中领悟到生命的本质是什么？生命的规律又是什么？</a:t>
            </a:r>
            <a:endParaRPr lang="zh-CN" altLang="en-US" sz="3200" b="1" dirty="0">
              <a:latin typeface="Tahoma" panose="020B0604030504040204" pitchFamily="34" charset="0"/>
              <a:ea typeface="宋体" panose="02010600030101010101" pitchFamily="2" charset="-122"/>
            </a:endParaRPr>
          </a:p>
        </p:txBody>
      </p:sp>
      <p:sp>
        <p:nvSpPr>
          <p:cNvPr id="24581" name="文本框 24580"/>
          <p:cNvSpPr txBox="1"/>
          <p:nvPr/>
        </p:nvSpPr>
        <p:spPr>
          <a:xfrm>
            <a:off x="250825" y="3573463"/>
            <a:ext cx="8281988" cy="10668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/>
            <a:r>
              <a:rPr lang="zh-CN" altLang="en-US" sz="3200" b="1" dirty="0">
                <a:solidFill>
                  <a:srgbClr val="FF0000"/>
                </a:solidFill>
                <a:latin typeface="Tahoma" panose="020B0604030504040204" pitchFamily="34" charset="0"/>
                <a:ea typeface="宋体" panose="02010600030101010101" pitchFamily="2" charset="-122"/>
              </a:rPr>
              <a:t>生命的本质</a:t>
            </a:r>
            <a:r>
              <a:rPr lang="en-US" altLang="zh-CN" sz="3200" b="1" dirty="0">
                <a:solidFill>
                  <a:srgbClr val="0000FF"/>
                </a:solidFill>
                <a:latin typeface="Tahoma" panose="020B0604030504040204" pitchFamily="34" charset="0"/>
                <a:ea typeface="宋体" panose="02010600030101010101" pitchFamily="2" charset="-122"/>
              </a:rPr>
              <a:t>—</a:t>
            </a:r>
            <a:r>
              <a:rPr lang="zh-CN" altLang="en-US" sz="3200" b="1" dirty="0">
                <a:solidFill>
                  <a:srgbClr val="0000FF"/>
                </a:solidFill>
                <a:latin typeface="Tahoma" panose="020B0604030504040204" pitchFamily="34" charset="0"/>
                <a:ea typeface="宋体" panose="02010600030101010101" pitchFamily="2" charset="-122"/>
              </a:rPr>
              <a:t>蓬勃成长，奋勇前进，任何力量也无法阻碍它压制它。</a:t>
            </a:r>
            <a:endParaRPr lang="zh-CN" altLang="en-US" sz="3200" b="1" dirty="0">
              <a:solidFill>
                <a:srgbClr val="0000FF"/>
              </a:solidFill>
              <a:latin typeface="Tahoma" panose="020B0604030504040204" pitchFamily="34" charset="0"/>
              <a:ea typeface="宋体" panose="02010600030101010101" pitchFamily="2" charset="-122"/>
            </a:endParaRPr>
          </a:p>
        </p:txBody>
      </p:sp>
      <p:sp>
        <p:nvSpPr>
          <p:cNvPr id="24582" name="文本框 24581"/>
          <p:cNvSpPr txBox="1"/>
          <p:nvPr/>
        </p:nvSpPr>
        <p:spPr>
          <a:xfrm>
            <a:off x="250825" y="4797425"/>
            <a:ext cx="8569325" cy="155416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/>
            <a:r>
              <a:rPr lang="zh-CN" altLang="en-US" sz="3200" b="1" dirty="0">
                <a:solidFill>
                  <a:srgbClr val="FF0000"/>
                </a:solidFill>
                <a:latin typeface="Tahoma" panose="020B0604030504040204" pitchFamily="34" charset="0"/>
                <a:ea typeface="宋体" panose="02010600030101010101" pitchFamily="2" charset="-122"/>
              </a:rPr>
              <a:t>生命的规律</a:t>
            </a:r>
            <a:r>
              <a:rPr lang="en-US" altLang="zh-CN" sz="3200" b="1" dirty="0">
                <a:solidFill>
                  <a:srgbClr val="0000FF"/>
                </a:solidFill>
                <a:latin typeface="Tahoma" panose="020B0604030504040204" pitchFamily="34" charset="0"/>
                <a:ea typeface="宋体" panose="02010600030101010101" pitchFamily="2" charset="-122"/>
              </a:rPr>
              <a:t>—</a:t>
            </a:r>
            <a:r>
              <a:rPr lang="zh-CN" altLang="en-US" sz="3200" b="1" dirty="0">
                <a:solidFill>
                  <a:srgbClr val="0000FF"/>
                </a:solidFill>
                <a:latin typeface="Tahoma" panose="020B0604030504040204" pitchFamily="34" charset="0"/>
                <a:ea typeface="宋体" panose="02010600030101010101" pitchFamily="2" charset="-122"/>
              </a:rPr>
              <a:t>始而渺小、微弱，继而强健、壮大，终而归于消亡，其间幸福与苦难、顺利与曲折相伴相随。</a:t>
            </a:r>
            <a:endParaRPr lang="zh-CN" altLang="en-US" sz="3200" b="1" dirty="0">
              <a:solidFill>
                <a:srgbClr val="0000FF"/>
              </a:solidFill>
              <a:latin typeface="Tahoma" panose="020B060403050404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5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5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45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45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45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45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9" grpId="0" animBg="1"/>
      <p:bldP spid="24581" grpId="0"/>
      <p:bldP spid="2458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5602" name="图片 25601" descr="10_cKJCWjkHGWvu"/>
          <p:cNvPicPr>
            <a:picLocks noChangeAspect="1"/>
          </p:cNvPicPr>
          <p:nvPr/>
        </p:nvPicPr>
        <p:blipFill>
          <a:blip r:embed="rId1"/>
          <a:srcRect l="7530" t="5905" r="6644" b="295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5603" name="文本占位符 25602"/>
          <p:cNvSpPr>
            <a:spLocks noGrp="1"/>
          </p:cNvSpPr>
          <p:nvPr>
            <p:ph type="body" idx="1"/>
          </p:nvPr>
        </p:nvSpPr>
        <p:spPr>
          <a:xfrm>
            <a:off x="395288" y="549275"/>
            <a:ext cx="8280400" cy="5949950"/>
          </a:xfrm>
        </p:spPr>
        <p:txBody>
          <a:bodyPr/>
          <a:p>
            <a:pPr>
              <a:lnSpc>
                <a:spcPct val="95000"/>
              </a:lnSpc>
              <a:spcBef>
                <a:spcPct val="0"/>
              </a:spcBef>
              <a:buNone/>
            </a:pPr>
            <a:r>
              <a:rPr lang="en-US" altLang="zh-CN" sz="4000" b="1" dirty="0">
                <a:solidFill>
                  <a:srgbClr val="000000"/>
                </a:solidFill>
                <a:latin typeface="黑体" panose="02010609060101010101" pitchFamily="2" charset="-122"/>
              </a:rPr>
              <a:t>  </a:t>
            </a:r>
            <a:r>
              <a:rPr lang="zh-CN" altLang="en-US" sz="4000" b="1" dirty="0">
                <a:solidFill>
                  <a:srgbClr val="000000"/>
                </a:solidFill>
                <a:latin typeface="黑体" panose="02010609060101010101" pitchFamily="2" charset="-122"/>
              </a:rPr>
              <a:t>纵观全文，作者意在表达一种什么样的人生观？</a:t>
            </a:r>
            <a:endParaRPr lang="zh-CN" altLang="en-US" sz="4000" b="1" dirty="0">
              <a:solidFill>
                <a:srgbClr val="000000"/>
              </a:solidFill>
              <a:latin typeface="黑体" panose="02010609060101010101" pitchFamily="2" charset="-122"/>
            </a:endParaRPr>
          </a:p>
          <a:p>
            <a:pPr>
              <a:lnSpc>
                <a:spcPct val="95000"/>
              </a:lnSpc>
              <a:spcBef>
                <a:spcPct val="0"/>
              </a:spcBef>
              <a:buNone/>
            </a:pPr>
            <a:r>
              <a:rPr lang="zh-CN" altLang="en-US" sz="4000" b="1" dirty="0">
                <a:solidFill>
                  <a:srgbClr val="0000FF"/>
                </a:solidFill>
                <a:latin typeface="宋体" panose="02010600030101010101" pitchFamily="2" charset="-122"/>
              </a:rPr>
              <a:t>     </a:t>
            </a:r>
            <a:r>
              <a:rPr lang="zh-CN" altLang="en-US" sz="4000" b="1" dirty="0">
                <a:solidFill>
                  <a:schemeClr val="accent2"/>
                </a:solidFill>
                <a:latin typeface="宋体" panose="02010600030101010101" pitchFamily="2" charset="-122"/>
              </a:rPr>
              <a:t>本文以“一江春水”和“一棵小树”为喻，</a:t>
            </a:r>
            <a:r>
              <a:rPr lang="zh-CN" altLang="en-US" sz="4000" b="1" dirty="0">
                <a:solidFill>
                  <a:srgbClr val="FF3300"/>
                </a:solidFill>
                <a:latin typeface="宋体" panose="02010600030101010101" pitchFamily="2" charset="-122"/>
              </a:rPr>
              <a:t>揭示生命的生长、壮大和衰老</a:t>
            </a:r>
            <a:r>
              <a:rPr lang="zh-CN" altLang="en-US" sz="4000" b="1" dirty="0">
                <a:solidFill>
                  <a:schemeClr val="accent2"/>
                </a:solidFill>
                <a:latin typeface="宋体" panose="02010600030101010101" pitchFamily="2" charset="-122"/>
              </a:rPr>
              <a:t>的普遍规律以及生命中的</a:t>
            </a:r>
            <a:r>
              <a:rPr lang="zh-CN" altLang="en-US" sz="4000" b="1" dirty="0">
                <a:solidFill>
                  <a:srgbClr val="FF3300"/>
                </a:solidFill>
                <a:latin typeface="宋体" panose="02010600030101010101" pitchFamily="2" charset="-122"/>
              </a:rPr>
              <a:t>苦痛与幸福相生相伴</a:t>
            </a:r>
            <a:r>
              <a:rPr lang="zh-CN" altLang="en-US" sz="4000" b="1" dirty="0">
                <a:solidFill>
                  <a:schemeClr val="accent2"/>
                </a:solidFill>
                <a:latin typeface="宋体" panose="02010600030101010101" pitchFamily="2" charset="-122"/>
              </a:rPr>
              <a:t>的一般法则，同时表达了</a:t>
            </a:r>
            <a:r>
              <a:rPr lang="zh-CN" altLang="en-US" sz="4000" b="1" dirty="0">
                <a:solidFill>
                  <a:srgbClr val="FF3300"/>
                </a:solidFill>
                <a:latin typeface="华文新魏" panose="02010800040101010101" pitchFamily="2" charset="-122"/>
              </a:rPr>
              <a:t>生命不止奋斗不息</a:t>
            </a:r>
            <a:r>
              <a:rPr lang="zh-CN" altLang="en-US" sz="4000" b="1" dirty="0">
                <a:solidFill>
                  <a:schemeClr val="accent2"/>
                </a:solidFill>
                <a:latin typeface="宋体" panose="02010600030101010101" pitchFamily="2" charset="-122"/>
              </a:rPr>
              <a:t>的意志和</a:t>
            </a:r>
            <a:r>
              <a:rPr lang="zh-CN" altLang="en-US" sz="4000" b="1" dirty="0">
                <a:solidFill>
                  <a:srgbClr val="FF3300"/>
                </a:solidFill>
                <a:latin typeface="华文新魏" panose="02010800040101010101" pitchFamily="2" charset="-122"/>
              </a:rPr>
              <a:t>豁达乐观</a:t>
            </a:r>
            <a:r>
              <a:rPr lang="zh-CN" altLang="en-US" sz="4000" b="1" dirty="0">
                <a:solidFill>
                  <a:schemeClr val="accent2"/>
                </a:solidFill>
                <a:latin typeface="宋体" panose="02010600030101010101" pitchFamily="2" charset="-122"/>
              </a:rPr>
              <a:t>的精神。</a:t>
            </a:r>
            <a:endParaRPr lang="zh-CN" altLang="en-US" sz="4000" b="1" dirty="0">
              <a:solidFill>
                <a:schemeClr val="accent2"/>
              </a:solidFill>
              <a:latin typeface="宋体" panose="02010600030101010101" pitchFamily="2" charset="-122"/>
            </a:endParaRPr>
          </a:p>
        </p:txBody>
      </p:sp>
    </p:spTree>
  </p:cSld>
  <p:clrMapOvr>
    <a:masterClrMapping/>
  </p:clrMapOvr>
  <p:transition spd="med">
    <p:cover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charRg st="24" end="1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5603">
                                            <p:txEl>
                                              <p:charRg st="24" end="1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5603">
                                            <p:txEl>
                                              <p:charRg st="24" end="1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3" grpId="0" uiExpand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074" name="图片 3073" descr="book+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1484313"/>
            <a:ext cx="2644775" cy="379888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075" name="图片 3074" descr="chenxiaonan.comcnom.cn">
            <a:hlinkClick r:id="rId2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925" y="30163"/>
            <a:ext cx="2592388" cy="8064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076" name="图片 3075" descr="cn.netor.comtom">
            <a:hlinkClick r:id="rId4"/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530975" y="3500438"/>
            <a:ext cx="2436813" cy="3357562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077" name="图片 3076" descr="www.gmdaily.com.cnm.cn">
            <a:hlinkClick r:id="rId6"/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170238" y="260350"/>
            <a:ext cx="2620962" cy="28797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078" name="图片 3077" descr="www.gmdaily.com.cnn">
            <a:hlinkClick r:id="rId6"/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400800" y="304800"/>
            <a:ext cx="2509838" cy="280828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079" name="矩形 3078"/>
          <p:cNvSpPr/>
          <p:nvPr/>
        </p:nvSpPr>
        <p:spPr>
          <a:xfrm>
            <a:off x="5795963" y="3141663"/>
            <a:ext cx="2911475" cy="366712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p>
            <a:pPr lvl="0"/>
            <a:r>
              <a:rPr lang="zh-CN" altLang="en-US" b="1" dirty="0">
                <a:latin typeface="Tahoma" panose="020B0604030504040204" pitchFamily="34" charset="0"/>
                <a:ea typeface="宋体" panose="02010600030101010101" pitchFamily="2" charset="-122"/>
              </a:rPr>
              <a:t>冰心（</a:t>
            </a:r>
            <a:r>
              <a:rPr lang="en-US" altLang="zh-CN" b="1" dirty="0">
                <a:latin typeface="Tahoma" panose="020B0604030504040204" pitchFamily="34" charset="0"/>
                <a:ea typeface="宋体" panose="02010600030101010101" pitchFamily="2" charset="-122"/>
              </a:rPr>
              <a:t>1923</a:t>
            </a:r>
            <a:r>
              <a:rPr lang="zh-CN" altLang="en-US" b="1" dirty="0">
                <a:latin typeface="Tahoma" panose="020B0604030504040204" pitchFamily="34" charset="0"/>
                <a:ea typeface="宋体" panose="02010600030101010101" pitchFamily="2" charset="-122"/>
              </a:rPr>
              <a:t>年于美国）。</a:t>
            </a:r>
            <a:r>
              <a:rPr lang="zh-CN" altLang="en-US" dirty="0">
                <a:latin typeface="Tahoma" panose="020B0604030504040204" pitchFamily="34" charset="0"/>
                <a:ea typeface="宋体" panose="02010600030101010101" pitchFamily="2" charset="-122"/>
              </a:rPr>
              <a:t> </a:t>
            </a:r>
            <a:endParaRPr lang="zh-CN" altLang="en-US" dirty="0">
              <a:latin typeface="Tahoma" panose="020B0604030504040204" pitchFamily="34" charset="0"/>
              <a:ea typeface="宋体" panose="02010600030101010101" pitchFamily="2" charset="-122"/>
            </a:endParaRPr>
          </a:p>
        </p:txBody>
      </p:sp>
      <p:sp>
        <p:nvSpPr>
          <p:cNvPr id="3080" name="矩形 3079"/>
          <p:cNvSpPr/>
          <p:nvPr/>
        </p:nvSpPr>
        <p:spPr>
          <a:xfrm>
            <a:off x="2555875" y="3213100"/>
            <a:ext cx="3371850" cy="366713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p>
            <a:pPr lvl="0"/>
            <a:r>
              <a:rPr lang="en-US" altLang="zh-CN" b="1" dirty="0">
                <a:latin typeface="Tahoma" panose="020B0604030504040204" pitchFamily="34" charset="0"/>
                <a:ea typeface="宋体" panose="02010600030101010101" pitchFamily="2" charset="-122"/>
              </a:rPr>
              <a:t>1923</a:t>
            </a:r>
            <a:r>
              <a:rPr lang="zh-CN" altLang="en-US" b="1" dirty="0">
                <a:latin typeface="Tahoma" panose="020B0604030504040204" pitchFamily="34" charset="0"/>
                <a:ea typeface="宋体" panose="02010600030101010101" pitchFamily="2" charset="-122"/>
              </a:rPr>
              <a:t>年，冰心于燕京大学毕业</a:t>
            </a:r>
            <a:r>
              <a:rPr lang="zh-CN" altLang="en-US" dirty="0">
                <a:latin typeface="Tahoma" panose="020B0604030504040204" pitchFamily="34" charset="0"/>
                <a:ea typeface="宋体" panose="02010600030101010101" pitchFamily="2" charset="-122"/>
              </a:rPr>
              <a:t> </a:t>
            </a:r>
            <a:endParaRPr lang="zh-CN" altLang="en-US" dirty="0">
              <a:latin typeface="Tahoma" panose="020B0604030504040204" pitchFamily="34" charset="0"/>
              <a:ea typeface="宋体" panose="02010600030101010101" pitchFamily="2" charset="-122"/>
            </a:endParaRPr>
          </a:p>
        </p:txBody>
      </p:sp>
      <p:pic>
        <p:nvPicPr>
          <p:cNvPr id="3081" name="图片 3080" descr="0305A4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667000" y="3716338"/>
            <a:ext cx="3733800" cy="27336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082" name="矩形 3081"/>
          <p:cNvSpPr/>
          <p:nvPr/>
        </p:nvSpPr>
        <p:spPr>
          <a:xfrm>
            <a:off x="1763713" y="6491288"/>
            <a:ext cx="3760787" cy="366712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p>
            <a:pPr lvl="0"/>
            <a:r>
              <a:rPr lang="zh-CN" altLang="en-US" b="1" dirty="0">
                <a:latin typeface="Tahoma" panose="020B0604030504040204" pitchFamily="34" charset="0"/>
                <a:ea typeface="宋体" panose="02010600030101010101" pitchFamily="2" charset="-122"/>
              </a:rPr>
              <a:t>冰心</a:t>
            </a:r>
            <a:r>
              <a:rPr lang="en-US" altLang="zh-CN" b="1" dirty="0">
                <a:latin typeface="Tahoma" panose="020B0604030504040204" pitchFamily="34" charset="0"/>
                <a:ea typeface="宋体" panose="02010600030101010101" pitchFamily="2" charset="-122"/>
              </a:rPr>
              <a:t>1929</a:t>
            </a:r>
            <a:r>
              <a:rPr lang="zh-CN" altLang="en-US" b="1" dirty="0">
                <a:latin typeface="Tahoma" panose="020B0604030504040204" pitchFamily="34" charset="0"/>
                <a:ea typeface="宋体" panose="02010600030101010101" pitchFamily="2" charset="-122"/>
              </a:rPr>
              <a:t>年与吴文藻结婚时合影。</a:t>
            </a:r>
            <a:endParaRPr lang="zh-CN" altLang="en-US" b="1" dirty="0">
              <a:latin typeface="Tahoma" panose="020B060403050404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6629" name="图片 26628" descr="10_cKJCWjkHGWvu"/>
          <p:cNvPicPr>
            <a:picLocks noChangeAspect="1"/>
          </p:cNvPicPr>
          <p:nvPr/>
        </p:nvPicPr>
        <p:blipFill>
          <a:blip r:embed="rId1"/>
          <a:srcRect l="7530" t="5905" r="6644" b="295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6627" name="文本框 26626"/>
          <p:cNvSpPr txBox="1"/>
          <p:nvPr/>
        </p:nvSpPr>
        <p:spPr>
          <a:xfrm>
            <a:off x="1187450" y="1628775"/>
            <a:ext cx="6985000" cy="31400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/>
            <a:r>
              <a:rPr lang="zh-CN" altLang="en-US" sz="4000" b="1" dirty="0">
                <a:solidFill>
                  <a:srgbClr val="0000FF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Arial" panose="020B0604020202020204" pitchFamily="34" charset="0"/>
                <a:ea typeface="黑体" panose="02010609060101010101" pitchFamily="2" charset="-122"/>
              </a:rPr>
              <a:t>生命中不是永远快乐，也不是永远痛苦，快乐和痛苦是相生相成的。</a:t>
            </a:r>
            <a:endParaRPr lang="zh-CN" altLang="en-US" sz="4000" b="1" dirty="0">
              <a:solidFill>
                <a:srgbClr val="0000FF"/>
              </a:solidFill>
              <a:effectLst>
                <a:outerShdw blurRad="38100" dist="38100" dir="2700000">
                  <a:srgbClr val="C0C0C0"/>
                </a:outerShdw>
              </a:effectLst>
              <a:latin typeface="Arial" panose="020B0604020202020204" pitchFamily="34" charset="0"/>
              <a:ea typeface="黑体" panose="02010609060101010101" pitchFamily="2" charset="-122"/>
            </a:endParaRPr>
          </a:p>
          <a:p>
            <a:pPr lvl="0"/>
            <a:r>
              <a:rPr lang="zh-CN" altLang="en-US" sz="4000" b="1" dirty="0">
                <a:solidFill>
                  <a:srgbClr val="0000FF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Arial" panose="020B0604020202020204" pitchFamily="34" charset="0"/>
                <a:ea typeface="黑体" panose="02010609060101010101" pitchFamily="2" charset="-122"/>
              </a:rPr>
              <a:t>在快乐中我们要感谢生命，</a:t>
            </a:r>
            <a:endParaRPr lang="zh-CN" altLang="en-US" sz="4000" b="1" dirty="0">
              <a:solidFill>
                <a:srgbClr val="0000FF"/>
              </a:solidFill>
              <a:effectLst>
                <a:outerShdw blurRad="38100" dist="38100" dir="2700000">
                  <a:srgbClr val="C0C0C0"/>
                </a:outerShdw>
              </a:effectLst>
              <a:latin typeface="Arial" panose="020B0604020202020204" pitchFamily="34" charset="0"/>
              <a:ea typeface="黑体" panose="02010609060101010101" pitchFamily="2" charset="-122"/>
            </a:endParaRPr>
          </a:p>
          <a:p>
            <a:pPr lvl="0"/>
            <a:r>
              <a:rPr lang="zh-CN" altLang="en-US" sz="4000" b="1" dirty="0">
                <a:solidFill>
                  <a:srgbClr val="0000FF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Arial" panose="020B0604020202020204" pitchFamily="34" charset="0"/>
                <a:ea typeface="黑体" panose="02010609060101010101" pitchFamily="2" charset="-122"/>
              </a:rPr>
              <a:t>在痛苦中我们也要感谢生命。</a:t>
            </a:r>
            <a:endParaRPr lang="zh-CN" altLang="en-US" sz="4000" b="1" dirty="0">
              <a:solidFill>
                <a:srgbClr val="0000FF"/>
              </a:solidFill>
              <a:effectLst>
                <a:outerShdw blurRad="38100" dist="38100" dir="2700000">
                  <a:srgbClr val="C0C0C0"/>
                </a:outerShdw>
              </a:effectLst>
              <a:latin typeface="Arial" panose="020B0604020202020204" pitchFamily="34" charset="0"/>
              <a:ea typeface="黑体" panose="02010609060101010101" pitchFamily="2" charset="-122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8195" name="文本占位符 8194"/>
          <p:cNvSpPr txBox="1"/>
          <p:nvPr>
            <p:ph type="body" idx="1"/>
          </p:nvPr>
        </p:nvSpPr>
        <p:spPr>
          <a:xfrm>
            <a:off x="2916238" y="1208088"/>
            <a:ext cx="6048375" cy="5649912"/>
          </a:xfrm>
        </p:spPr>
        <p:txBody>
          <a:bodyPr vert="horz" wrap="square" lIns="91440" tIns="45720" rIns="91440" bIns="45720" anchor="t"/>
          <a:p>
            <a:pPr>
              <a:lnSpc>
                <a:spcPct val="90000"/>
              </a:lnSpc>
              <a:spcBef>
                <a:spcPct val="0"/>
              </a:spcBef>
              <a:buNone/>
            </a:pPr>
            <a:r>
              <a:rPr lang="en-US" altLang="zh-CN" sz="4000" b="1" dirty="0">
                <a:solidFill>
                  <a:srgbClr val="0000FF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</a:rPr>
              <a:t>     </a:t>
            </a:r>
            <a:r>
              <a:rPr lang="zh-CN" altLang="en-US" sz="3600" b="1" dirty="0">
                <a:solidFill>
                  <a:srgbClr val="0000FF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</a:rPr>
              <a:t>现、当代女作家，儿童文学作家。原名谢婉莹，笔名冰心女士等。</a:t>
            </a:r>
            <a:r>
              <a:rPr lang="en-US" altLang="zh-CN" sz="3600" b="1" dirty="0">
                <a:solidFill>
                  <a:srgbClr val="0000FF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</a:rPr>
              <a:t>1919</a:t>
            </a:r>
            <a:r>
              <a:rPr lang="zh-CN" altLang="en-US" sz="3600" b="1" dirty="0">
                <a:solidFill>
                  <a:srgbClr val="0000FF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</a:rPr>
              <a:t>年开始发表第一篇小说</a:t>
            </a:r>
            <a:r>
              <a:rPr lang="en-US" altLang="zh-CN" sz="3600" b="1" dirty="0">
                <a:solidFill>
                  <a:srgbClr val="0000FF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</a:rPr>
              <a:t>《</a:t>
            </a:r>
            <a:r>
              <a:rPr lang="zh-CN" altLang="en-US" sz="3600" b="1" dirty="0">
                <a:solidFill>
                  <a:srgbClr val="0000FF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</a:rPr>
              <a:t>两个家庭</a:t>
            </a:r>
            <a:r>
              <a:rPr lang="en-US" altLang="zh-CN" sz="3600" b="1" dirty="0">
                <a:solidFill>
                  <a:srgbClr val="0000FF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</a:rPr>
              <a:t>》</a:t>
            </a:r>
            <a:r>
              <a:rPr lang="zh-CN" altLang="en-US" sz="3600" b="1" dirty="0">
                <a:solidFill>
                  <a:srgbClr val="0000FF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</a:rPr>
              <a:t>。她受到泰戈尔</a:t>
            </a:r>
            <a:r>
              <a:rPr lang="en-US" altLang="zh-CN" sz="3600" b="1" dirty="0">
                <a:solidFill>
                  <a:srgbClr val="0000FF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</a:rPr>
              <a:t>《</a:t>
            </a:r>
            <a:r>
              <a:rPr lang="zh-CN" altLang="en-US" sz="3600" b="1" dirty="0">
                <a:solidFill>
                  <a:srgbClr val="0000FF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</a:rPr>
              <a:t>飞鸟集</a:t>
            </a:r>
            <a:r>
              <a:rPr lang="en-US" altLang="zh-CN" sz="3600" b="1" dirty="0">
                <a:solidFill>
                  <a:srgbClr val="0000FF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</a:rPr>
              <a:t>》</a:t>
            </a:r>
            <a:r>
              <a:rPr lang="zh-CN" altLang="en-US" sz="3600" b="1" dirty="0">
                <a:solidFill>
                  <a:srgbClr val="0000FF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</a:rPr>
              <a:t>的影响，写作无标题的自由体小诗。这些晶莹清丽、轻柔隽逸的小诗，后结集为</a:t>
            </a:r>
            <a:r>
              <a:rPr lang="en-US" altLang="zh-CN" sz="3600" b="1" dirty="0">
                <a:solidFill>
                  <a:srgbClr val="0000FF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</a:rPr>
              <a:t>《</a:t>
            </a:r>
            <a:r>
              <a:rPr lang="zh-CN" altLang="en-US" sz="3600" b="1" dirty="0">
                <a:solidFill>
                  <a:srgbClr val="0000FF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</a:rPr>
              <a:t>繁星</a:t>
            </a:r>
            <a:r>
              <a:rPr lang="en-US" altLang="zh-CN" sz="3600" b="1" dirty="0">
                <a:solidFill>
                  <a:srgbClr val="0000FF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</a:rPr>
              <a:t>》</a:t>
            </a:r>
            <a:r>
              <a:rPr lang="zh-CN" altLang="en-US" sz="3600" b="1" dirty="0">
                <a:solidFill>
                  <a:srgbClr val="0000FF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</a:rPr>
              <a:t>和</a:t>
            </a:r>
            <a:r>
              <a:rPr lang="en-US" altLang="zh-CN" sz="3600" b="1" dirty="0">
                <a:solidFill>
                  <a:srgbClr val="0000FF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</a:rPr>
              <a:t>《</a:t>
            </a:r>
            <a:r>
              <a:rPr lang="zh-CN" altLang="en-US" sz="3600" b="1" dirty="0">
                <a:solidFill>
                  <a:srgbClr val="0000FF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</a:rPr>
              <a:t>春水</a:t>
            </a:r>
            <a:r>
              <a:rPr lang="en-US" altLang="zh-CN" sz="3600" b="1" dirty="0">
                <a:solidFill>
                  <a:srgbClr val="0000FF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</a:rPr>
              <a:t>》</a:t>
            </a:r>
            <a:r>
              <a:rPr lang="zh-CN" altLang="en-US" sz="3600" b="1" dirty="0">
                <a:solidFill>
                  <a:srgbClr val="0000FF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</a:rPr>
              <a:t>出版，被人称为“春水体”。</a:t>
            </a:r>
            <a:r>
              <a:rPr lang="zh-CN" altLang="en-US" sz="4000" b="1" dirty="0">
                <a:solidFill>
                  <a:srgbClr val="0000FF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</a:rPr>
              <a:t> </a:t>
            </a:r>
            <a:endParaRPr lang="zh-CN" altLang="en-US" sz="4000" b="1" dirty="0">
              <a:solidFill>
                <a:srgbClr val="0000FF"/>
              </a:solidFill>
              <a:effectLst>
                <a:outerShdw blurRad="38100" dist="38100" dir="2700000">
                  <a:srgbClr val="C0C0C0"/>
                </a:outerShdw>
              </a:effectLst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8196" name="横卷形 8195"/>
          <p:cNvSpPr/>
          <p:nvPr/>
        </p:nvSpPr>
        <p:spPr>
          <a:xfrm>
            <a:off x="611188" y="198438"/>
            <a:ext cx="3384550" cy="1143000"/>
          </a:xfrm>
          <a:prstGeom prst="horizontalScroll">
            <a:avLst>
              <a:gd name="adj" fmla="val 12500"/>
            </a:avLst>
          </a:pr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p>
            <a:pPr lvl="0" algn="ctr"/>
            <a:r>
              <a:rPr lang="zh-CN" altLang="en-US" sz="4800" b="1" dirty="0">
                <a:effectLst>
                  <a:outerShdw blurRad="38100" dist="38100" dir="2700000">
                    <a:srgbClr val="FFFFFF"/>
                  </a:outerShdw>
                </a:effectLst>
                <a:latin typeface="Arial" panose="020B0604020202020204" pitchFamily="34" charset="0"/>
                <a:ea typeface="华文行楷" panose="02010800040101010101" pitchFamily="2" charset="-122"/>
              </a:rPr>
              <a:t>走近作者</a:t>
            </a:r>
            <a:endParaRPr lang="zh-CN" altLang="en-US" sz="4800" b="1" dirty="0">
              <a:effectLst>
                <a:outerShdw blurRad="38100" dist="38100" dir="2700000">
                  <a:srgbClr val="FFFFFF"/>
                </a:outerShdw>
              </a:effectLst>
              <a:latin typeface="Arial" panose="020B0604020202020204" pitchFamily="34" charset="0"/>
              <a:ea typeface="华文行楷" panose="02010800040101010101" pitchFamily="2" charset="-122"/>
            </a:endParaRPr>
          </a:p>
        </p:txBody>
      </p:sp>
      <p:pic>
        <p:nvPicPr>
          <p:cNvPr id="8197" name="图片 8196" descr="u=3948020586,936190328&amp;gp=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1628775"/>
            <a:ext cx="3132138" cy="52292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8199" name="标题 8198"/>
          <p:cNvSpPr>
            <a:spLocks noGrp="1"/>
          </p:cNvSpPr>
          <p:nvPr>
            <p:ph type="title"/>
          </p:nvPr>
        </p:nvSpPr>
        <p:spPr>
          <a:xfrm>
            <a:off x="4211638" y="0"/>
            <a:ext cx="4191000" cy="1143000"/>
          </a:xfrm>
        </p:spPr>
        <p:txBody>
          <a:bodyPr anchor="ctr"/>
          <a:p>
            <a:pPr algn="l"/>
            <a:r>
              <a:rPr lang="zh-CN" altLang="en-US" sz="3200" b="1" dirty="0">
                <a:solidFill>
                  <a:srgbClr val="3304A8"/>
                </a:solidFill>
              </a:rPr>
              <a:t>冰心（</a:t>
            </a:r>
            <a:r>
              <a:rPr lang="en-US" altLang="zh-CN" sz="3200" b="1" dirty="0">
                <a:solidFill>
                  <a:srgbClr val="3304A8"/>
                </a:solidFill>
              </a:rPr>
              <a:t>1900—1999</a:t>
            </a:r>
            <a:r>
              <a:rPr lang="zh-CN" altLang="en-US" sz="3200" b="1" dirty="0">
                <a:solidFill>
                  <a:srgbClr val="3304A8"/>
                </a:solidFill>
              </a:rPr>
              <a:t>）</a:t>
            </a:r>
            <a:endParaRPr lang="zh-CN" altLang="en-US" sz="3200" b="1" dirty="0">
              <a:solidFill>
                <a:srgbClr val="3304A8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9219" name="矩形 9218"/>
          <p:cNvSpPr/>
          <p:nvPr/>
        </p:nvSpPr>
        <p:spPr>
          <a:xfrm>
            <a:off x="0" y="1312863"/>
            <a:ext cx="6589713" cy="5545137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marL="342900" lvl="0" indent="-342900" algn="l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•"/>
              <a:defRPr sz="32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lvl="1" indent="-285750" algn="l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–"/>
              <a:defRPr sz="2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lvl="2" indent="-228600" algn="l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lvl="3" indent="-228600" algn="l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–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lvl="4" indent="-228600" algn="l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»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>
              <a:lnSpc>
                <a:spcPct val="80000"/>
              </a:lnSpc>
              <a:buNone/>
            </a:pPr>
            <a:r>
              <a:rPr lang="en-US" altLang="zh-CN" sz="4000" b="1" dirty="0">
                <a:solidFill>
                  <a:srgbClr val="0000FF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</a:rPr>
              <a:t>      </a:t>
            </a:r>
            <a:r>
              <a:rPr lang="zh-CN" altLang="en-US" sz="3600" b="1" dirty="0">
                <a:solidFill>
                  <a:srgbClr val="0000FF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</a:rPr>
              <a:t>她写的散文集</a:t>
            </a:r>
            <a:r>
              <a:rPr lang="en-US" altLang="zh-CN" sz="3600" b="1" dirty="0">
                <a:solidFill>
                  <a:srgbClr val="0000FF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</a:rPr>
              <a:t>《</a:t>
            </a:r>
            <a:r>
              <a:rPr lang="zh-CN" altLang="en-US" sz="3600" b="1" dirty="0">
                <a:solidFill>
                  <a:srgbClr val="0000FF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</a:rPr>
              <a:t>寄小读者</a:t>
            </a:r>
            <a:r>
              <a:rPr lang="en-US" altLang="zh-CN" sz="3600" b="1" dirty="0">
                <a:solidFill>
                  <a:srgbClr val="0000FF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</a:rPr>
              <a:t>》</a:t>
            </a:r>
            <a:r>
              <a:rPr lang="zh-CN" altLang="en-US" sz="3600" b="1" dirty="0">
                <a:solidFill>
                  <a:srgbClr val="0000FF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</a:rPr>
              <a:t>，显示出婉约典雅、轻灵隽丽、凝炼流畅的特点，具有高度的艺术表现力，比小说和诗歌取得更高的成就。这种独特的风格曾被时人称为“冰心体”，产生了广泛的影响。主要著作有散文集</a:t>
            </a:r>
            <a:r>
              <a:rPr lang="en-US" altLang="zh-CN" sz="3600" b="1" dirty="0">
                <a:solidFill>
                  <a:srgbClr val="0000FF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</a:rPr>
              <a:t>《</a:t>
            </a:r>
            <a:r>
              <a:rPr lang="zh-CN" altLang="en-US" sz="3600" b="1" dirty="0">
                <a:solidFill>
                  <a:srgbClr val="0000FF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</a:rPr>
              <a:t>寄小读者</a:t>
            </a:r>
            <a:r>
              <a:rPr lang="en-US" altLang="zh-CN" sz="3600" b="1" dirty="0">
                <a:solidFill>
                  <a:srgbClr val="0000FF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</a:rPr>
              <a:t>》</a:t>
            </a:r>
            <a:r>
              <a:rPr lang="zh-CN" altLang="en-US" sz="3600" b="1" dirty="0">
                <a:solidFill>
                  <a:srgbClr val="0000FF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</a:rPr>
              <a:t>，诗集</a:t>
            </a:r>
            <a:r>
              <a:rPr lang="en-US" altLang="zh-CN" sz="3600" b="1" dirty="0">
                <a:solidFill>
                  <a:srgbClr val="0000FF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</a:rPr>
              <a:t>《</a:t>
            </a:r>
            <a:r>
              <a:rPr lang="zh-CN" altLang="en-US" sz="3600" b="1" dirty="0">
                <a:solidFill>
                  <a:srgbClr val="0000FF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</a:rPr>
              <a:t>春水</a:t>
            </a:r>
            <a:r>
              <a:rPr lang="en-US" altLang="zh-CN" sz="3600" b="1" dirty="0">
                <a:solidFill>
                  <a:srgbClr val="0000FF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</a:rPr>
              <a:t>》</a:t>
            </a:r>
            <a:r>
              <a:rPr lang="zh-CN" altLang="en-US" sz="3600" b="1" dirty="0">
                <a:solidFill>
                  <a:srgbClr val="0000FF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</a:rPr>
              <a:t>、</a:t>
            </a:r>
            <a:r>
              <a:rPr lang="en-US" altLang="zh-CN" sz="3600" b="1" dirty="0">
                <a:solidFill>
                  <a:srgbClr val="0000FF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</a:rPr>
              <a:t>《</a:t>
            </a:r>
            <a:r>
              <a:rPr lang="zh-CN" altLang="en-US" sz="3600" b="1" dirty="0">
                <a:solidFill>
                  <a:srgbClr val="0000FF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</a:rPr>
              <a:t>繁星</a:t>
            </a:r>
            <a:r>
              <a:rPr lang="en-US" altLang="zh-CN" sz="3600" b="1" dirty="0">
                <a:solidFill>
                  <a:srgbClr val="0000FF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</a:rPr>
              <a:t>》</a:t>
            </a:r>
            <a:r>
              <a:rPr lang="zh-CN" altLang="en-US" sz="3600" b="1" dirty="0">
                <a:solidFill>
                  <a:srgbClr val="0000FF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</a:rPr>
              <a:t>，儿童文学集</a:t>
            </a:r>
            <a:r>
              <a:rPr lang="en-US" altLang="zh-CN" sz="3600" b="1" dirty="0">
                <a:solidFill>
                  <a:srgbClr val="0000FF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</a:rPr>
              <a:t>《</a:t>
            </a:r>
            <a:r>
              <a:rPr lang="zh-CN" altLang="en-US" sz="3600" b="1" dirty="0">
                <a:solidFill>
                  <a:srgbClr val="0000FF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</a:rPr>
              <a:t>小桔灯</a:t>
            </a:r>
            <a:r>
              <a:rPr lang="en-US" altLang="zh-CN" sz="3600" b="1">
                <a:solidFill>
                  <a:srgbClr val="0000FF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</a:rPr>
              <a:t>》</a:t>
            </a:r>
            <a:r>
              <a:rPr lang="zh-CN" altLang="en-US" sz="4000" b="1" dirty="0">
                <a:solidFill>
                  <a:srgbClr val="0000FF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</a:rPr>
              <a:t>。 </a:t>
            </a:r>
            <a:endParaRPr lang="zh-CN" altLang="en-US" sz="4000" b="1" dirty="0">
              <a:solidFill>
                <a:srgbClr val="0000FF"/>
              </a:solidFill>
              <a:effectLst>
                <a:outerShdw blurRad="38100" dist="38100" dir="2700000">
                  <a:srgbClr val="C0C0C0"/>
                </a:outerShdw>
              </a:effectLst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pic>
        <p:nvPicPr>
          <p:cNvPr id="9220" name="图片 9219" descr="WX02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588125" y="115888"/>
            <a:ext cx="2555875" cy="58769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9221" name="横卷形 9220"/>
          <p:cNvSpPr/>
          <p:nvPr/>
        </p:nvSpPr>
        <p:spPr>
          <a:xfrm>
            <a:off x="611188" y="198438"/>
            <a:ext cx="3384550" cy="1143000"/>
          </a:xfrm>
          <a:prstGeom prst="horizontalScroll">
            <a:avLst>
              <a:gd name="adj" fmla="val 12500"/>
            </a:avLst>
          </a:pr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p>
            <a:pPr lvl="0" algn="ctr"/>
            <a:r>
              <a:rPr lang="zh-CN" altLang="en-US" sz="4800" b="1" dirty="0">
                <a:effectLst>
                  <a:outerShdw blurRad="38100" dist="38100" dir="2700000">
                    <a:srgbClr val="FFFFFF"/>
                  </a:outerShdw>
                </a:effectLst>
                <a:latin typeface="Arial" panose="020B0604020202020204" pitchFamily="34" charset="0"/>
                <a:ea typeface="华文行楷" panose="02010800040101010101" pitchFamily="2" charset="-122"/>
              </a:rPr>
              <a:t>走近作者</a:t>
            </a:r>
            <a:endParaRPr lang="zh-CN" altLang="en-US" sz="4800" b="1" dirty="0">
              <a:effectLst>
                <a:outerShdw blurRad="38100" dist="38100" dir="2700000">
                  <a:srgbClr val="FFFFFF"/>
                </a:outerShdw>
              </a:effectLst>
              <a:latin typeface="Arial" panose="020B0604020202020204" pitchFamily="34" charset="0"/>
              <a:ea typeface="华文行楷" panose="02010800040101010101" pitchFamily="2" charset="-122"/>
            </a:endParaRPr>
          </a:p>
        </p:txBody>
      </p:sp>
    </p:spTree>
  </p:cSld>
  <p:clrMapOvr>
    <a:masterClrMapping/>
  </p:clrMapOvr>
  <p:transition>
    <p:cover dir="d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0242" name="标题 1024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 anchor="ctr"/>
          <a:p>
            <a:pPr defTabSz="914400">
              <a:buNone/>
            </a:pPr>
            <a:endParaRPr sz="4400" kern="1200" baseline="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0243" name="副标题 1024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p>
            <a:pPr defTabSz="914400">
              <a:buNone/>
            </a:pPr>
            <a:endParaRPr sz="3200" kern="1200" baseline="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10244" name="图片 10243" descr="l0660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245" name="矩形 10244"/>
          <p:cNvSpPr/>
          <p:nvPr/>
        </p:nvSpPr>
        <p:spPr>
          <a:xfrm rot="5400000">
            <a:off x="-298450" y="2035175"/>
            <a:ext cx="4038600" cy="2071688"/>
          </a:xfrm>
          <a:prstGeom prst="rect">
            <a:avLst/>
          </a:prstGeom>
        </p:spPr>
        <p:txBody>
          <a:bodyPr vert="eaVert" wrap="none" fromWordArt="1">
            <a:prstTxWarp prst="textPlain">
              <a:avLst>
                <a:gd name="adj" fmla="val 50000"/>
              </a:avLst>
            </a:prstTxWarp>
            <a:normAutofit/>
          </a:bodyPr>
          <a:p>
            <a:pPr algn="ctr"/>
            <a:r>
              <a:rPr lang="zh-CN" altLang="en-US" sz="6000">
                <a:ln w="19050" cap="flat" cmpd="sng">
                  <a:solidFill>
                    <a:srgbClr val="3366FF"/>
                  </a:solidFill>
                  <a:prstDash val="solid"/>
                  <a:headEnd type="none" w="med" len="med"/>
                  <a:tailEnd type="none" w="med" len="med"/>
                </a:ln>
                <a:gradFill rotWithShape="0">
                  <a:gsLst>
                    <a:gs pos="0">
                      <a:srgbClr val="FF0000"/>
                    </a:gs>
                    <a:gs pos="100000">
                      <a:srgbClr val="FFCC00"/>
                    </a:gs>
                  </a:gsLst>
                  <a:lin ang="18900000" scaled="1"/>
                  <a:tileRect/>
                </a:gradFill>
                <a:effectLst>
                  <a:outerShdw dist="35921" dir="2699999" algn="ctr" rotWithShape="0">
                    <a:srgbClr val="99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谈生命</a:t>
            </a:r>
            <a:endParaRPr lang="zh-CN" altLang="en-US" sz="6000">
              <a:ln w="19050" cap="flat" cmpd="sng">
                <a:solidFill>
                  <a:srgbClr val="3366FF"/>
                </a:solidFill>
                <a:prstDash val="solid"/>
                <a:headEnd type="none" w="med" len="med"/>
                <a:tailEnd type="none" w="med" len="med"/>
              </a:ln>
              <a:gradFill rotWithShape="0">
                <a:gsLst>
                  <a:gs pos="0">
                    <a:srgbClr val="FF0000"/>
                  </a:gs>
                  <a:gs pos="100000">
                    <a:srgbClr val="FFCC00"/>
                  </a:gs>
                </a:gsLst>
                <a:lin ang="18900000" scaled="1"/>
                <a:tileRect/>
              </a:gradFill>
              <a:effectLst>
                <a:outerShdw dist="35921" dir="2699999" algn="ctr" rotWithShape="0">
                  <a:srgbClr val="990000"/>
                </a:outerShdw>
              </a:effectLst>
              <a:latin typeface="华文行楷" panose="02010800040101010101" pitchFamily="2" charset="-122"/>
              <a:ea typeface="华文行楷" panose="02010800040101010101" pitchFamily="2" charset="-122"/>
            </a:endParaRPr>
          </a:p>
        </p:txBody>
      </p:sp>
      <p:sp>
        <p:nvSpPr>
          <p:cNvPr id="10246" name="矩形 10245"/>
          <p:cNvSpPr/>
          <p:nvPr/>
        </p:nvSpPr>
        <p:spPr>
          <a:xfrm>
            <a:off x="2987675" y="3429000"/>
            <a:ext cx="1082675" cy="2286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/>
            <a:r>
              <a:rPr lang="zh-CN" altLang="en-US" sz="7200" b="1" dirty="0">
                <a:solidFill>
                  <a:srgbClr val="FFFF00"/>
                </a:solidFill>
                <a:latin typeface="Times New Roman" panose="02020603050405020304" pitchFamily="18" charset="0"/>
                <a:ea typeface="隶书" panose="02010509060101010101" pitchFamily="49" charset="-122"/>
              </a:rPr>
              <a:t>冰心</a:t>
            </a:r>
            <a:endParaRPr lang="zh-CN" altLang="en-US" sz="7200" b="1" dirty="0">
              <a:solidFill>
                <a:srgbClr val="FFFF00"/>
              </a:solidFill>
              <a:latin typeface="Times New Roman" panose="02020603050405020304" pitchFamily="18" charset="0"/>
              <a:ea typeface="隶书" panose="02010509060101010101" pitchFamily="49" charset="-122"/>
            </a:endParaRPr>
          </a:p>
        </p:txBody>
      </p:sp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1266" name="图片 11265" descr="图片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1267" name="标题 11266"/>
          <p:cNvSpPr>
            <a:spLocks noGrp="1"/>
          </p:cNvSpPr>
          <p:nvPr>
            <p:ph type="title"/>
          </p:nvPr>
        </p:nvSpPr>
        <p:spPr>
          <a:xfrm>
            <a:off x="395288" y="836613"/>
            <a:ext cx="5113337" cy="1143000"/>
          </a:xfrm>
        </p:spPr>
        <p:txBody>
          <a:bodyPr anchor="ctr"/>
          <a:p>
            <a:pPr algn="l"/>
            <a:r>
              <a:rPr lang="zh-CN" altLang="en-US" b="1" dirty="0">
                <a:solidFill>
                  <a:srgbClr val="FF0066"/>
                </a:solidFill>
              </a:rPr>
              <a:t>掌握下列生字词：</a:t>
            </a:r>
            <a:r>
              <a:rPr lang="zh-CN" altLang="en-US" dirty="0"/>
              <a:t> </a:t>
            </a:r>
            <a:endParaRPr lang="zh-CN" altLang="en-US" dirty="0"/>
          </a:p>
        </p:txBody>
      </p:sp>
      <p:sp>
        <p:nvSpPr>
          <p:cNvPr id="11268" name="文本占位符 11267"/>
          <p:cNvSpPr>
            <a:spLocks noGrp="1"/>
          </p:cNvSpPr>
          <p:nvPr>
            <p:ph type="body" idx="1"/>
          </p:nvPr>
        </p:nvSpPr>
        <p:spPr>
          <a:xfrm>
            <a:off x="250825" y="2492375"/>
            <a:ext cx="8893175" cy="4114800"/>
          </a:xfrm>
        </p:spPr>
        <p:txBody>
          <a:bodyPr/>
          <a:p>
            <a:pPr algn="just">
              <a:buNone/>
            </a:pPr>
            <a:r>
              <a:rPr lang="en-US" altLang="zh-CN" dirty="0"/>
              <a:t>   </a:t>
            </a:r>
            <a:r>
              <a:rPr lang="zh-CN" altLang="en-US" sz="3600" b="1" dirty="0"/>
              <a:t>云</a:t>
            </a:r>
            <a:r>
              <a:rPr lang="zh-CN" altLang="en-US" sz="3600" b="1" dirty="0">
                <a:solidFill>
                  <a:srgbClr val="FF0000"/>
                </a:solidFill>
              </a:rPr>
              <a:t>翳</a:t>
            </a:r>
            <a:r>
              <a:rPr lang="zh-CN" altLang="en-US" sz="3600" b="1" dirty="0"/>
              <a:t>（ </a:t>
            </a:r>
            <a:r>
              <a:rPr lang="zh-CN" altLang="en-US" sz="3600" dirty="0">
                <a:solidFill>
                  <a:srgbClr val="FF6600"/>
                </a:solidFill>
              </a:rPr>
              <a:t>   </a:t>
            </a:r>
            <a:r>
              <a:rPr lang="zh-CN" altLang="en-US" sz="3600" b="1" dirty="0"/>
              <a:t>  ）  </a:t>
            </a:r>
            <a:r>
              <a:rPr lang="zh-CN" altLang="en-US" sz="3600" b="1" dirty="0">
                <a:solidFill>
                  <a:srgbClr val="FF0000"/>
                </a:solidFill>
              </a:rPr>
              <a:t>巉</a:t>
            </a:r>
            <a:r>
              <a:rPr lang="zh-CN" altLang="en-US" sz="3600" b="1" dirty="0"/>
              <a:t>岩（        ）羞</a:t>
            </a:r>
            <a:r>
              <a:rPr lang="zh-CN" altLang="en-US" sz="3600" b="1" dirty="0">
                <a:solidFill>
                  <a:srgbClr val="FF0000"/>
                </a:solidFill>
              </a:rPr>
              <a:t>怯</a:t>
            </a:r>
            <a:r>
              <a:rPr lang="zh-CN" altLang="en-US" sz="3600" b="1" dirty="0"/>
              <a:t>（      ）</a:t>
            </a:r>
            <a:endParaRPr lang="zh-CN" altLang="en-US" sz="3600" b="1" dirty="0"/>
          </a:p>
          <a:p>
            <a:pPr algn="just">
              <a:buNone/>
            </a:pPr>
            <a:r>
              <a:rPr lang="zh-CN" altLang="en-US" sz="3600" b="1" dirty="0"/>
              <a:t>  丛</a:t>
            </a:r>
            <a:r>
              <a:rPr lang="zh-CN" altLang="en-US" sz="3600" b="1" dirty="0">
                <a:solidFill>
                  <a:srgbClr val="FF0000"/>
                </a:solidFill>
              </a:rPr>
              <a:t>莽</a:t>
            </a:r>
            <a:r>
              <a:rPr lang="zh-CN" altLang="en-US" sz="3600" b="1" dirty="0"/>
              <a:t>（       ） 休</a:t>
            </a:r>
            <a:r>
              <a:rPr lang="zh-CN" altLang="en-US" sz="3600" b="1" dirty="0">
                <a:solidFill>
                  <a:srgbClr val="FF0000"/>
                </a:solidFill>
              </a:rPr>
              <a:t>憩</a:t>
            </a:r>
            <a:r>
              <a:rPr lang="zh-CN" altLang="en-US" sz="3600" b="1" dirty="0"/>
              <a:t>（        ） 骄</a:t>
            </a:r>
            <a:r>
              <a:rPr lang="zh-CN" altLang="en-US" sz="3600" b="1" dirty="0">
                <a:solidFill>
                  <a:srgbClr val="FF0000"/>
                </a:solidFill>
              </a:rPr>
              <a:t>奢</a:t>
            </a:r>
            <a:r>
              <a:rPr lang="zh-CN" altLang="en-US" sz="3600" b="1" dirty="0"/>
              <a:t>（      ） </a:t>
            </a:r>
            <a:endParaRPr lang="zh-CN" altLang="en-US" sz="3600" b="1" dirty="0"/>
          </a:p>
          <a:p>
            <a:pPr algn="just">
              <a:buNone/>
            </a:pPr>
            <a:r>
              <a:rPr lang="zh-CN" altLang="en-US" sz="3600" b="1" dirty="0"/>
              <a:t>  </a:t>
            </a:r>
            <a:r>
              <a:rPr lang="zh-CN" altLang="en-US" sz="3600" b="1" dirty="0">
                <a:solidFill>
                  <a:srgbClr val="FF0000"/>
                </a:solidFill>
              </a:rPr>
              <a:t>枭</a:t>
            </a:r>
            <a:r>
              <a:rPr lang="zh-CN" altLang="en-US" sz="3600" b="1" dirty="0"/>
              <a:t>鸟（     ）  </a:t>
            </a:r>
            <a:r>
              <a:rPr lang="zh-CN" altLang="en-US" sz="3600" b="1" dirty="0">
                <a:solidFill>
                  <a:srgbClr val="FF0000"/>
                </a:solidFill>
              </a:rPr>
              <a:t>荫</a:t>
            </a:r>
            <a:r>
              <a:rPr lang="zh-CN" altLang="en-US" sz="3600" b="1" dirty="0"/>
              <a:t>庇（      ）  芳</a:t>
            </a:r>
            <a:r>
              <a:rPr lang="zh-CN" altLang="en-US" sz="3600" b="1" dirty="0">
                <a:solidFill>
                  <a:srgbClr val="FF0000"/>
                </a:solidFill>
              </a:rPr>
              <a:t>馨</a:t>
            </a:r>
            <a:r>
              <a:rPr lang="zh-CN" altLang="en-US" sz="3600" b="1" dirty="0"/>
              <a:t>（        ）</a:t>
            </a:r>
            <a:endParaRPr lang="zh-CN" altLang="en-US" sz="3600" b="1" dirty="0"/>
          </a:p>
          <a:p>
            <a:pPr algn="just">
              <a:buNone/>
            </a:pPr>
            <a:r>
              <a:rPr lang="zh-CN" altLang="en-US" sz="3600" b="1" dirty="0">
                <a:solidFill>
                  <a:srgbClr val="FF0000"/>
                </a:solidFill>
              </a:rPr>
              <a:t>  挟</a:t>
            </a:r>
            <a:r>
              <a:rPr lang="zh-CN" altLang="en-US" sz="3600" b="1" dirty="0"/>
              <a:t>卷（      ）  </a:t>
            </a:r>
            <a:r>
              <a:rPr lang="zh-CN" altLang="en-US" sz="3600" b="1" dirty="0">
                <a:solidFill>
                  <a:srgbClr val="FF3300"/>
                </a:solidFill>
              </a:rPr>
              <a:t>朔</a:t>
            </a:r>
            <a:r>
              <a:rPr lang="zh-CN" altLang="en-US" sz="3600" b="1" dirty="0"/>
              <a:t>风（        ） 惊</a:t>
            </a:r>
            <a:r>
              <a:rPr lang="zh-CN" altLang="en-US" sz="3600" b="1" dirty="0">
                <a:solidFill>
                  <a:srgbClr val="FF0000"/>
                </a:solidFill>
              </a:rPr>
              <a:t>骇</a:t>
            </a:r>
            <a:r>
              <a:rPr lang="zh-CN" altLang="en-US" sz="3600" b="1" dirty="0"/>
              <a:t>（      ）</a:t>
            </a:r>
            <a:endParaRPr lang="zh-CN" altLang="en-US" sz="3600" b="1" dirty="0"/>
          </a:p>
          <a:p>
            <a:pPr>
              <a:buNone/>
            </a:pPr>
            <a:endParaRPr lang="zh-CN" altLang="en-US" sz="3600" b="1" dirty="0"/>
          </a:p>
        </p:txBody>
      </p:sp>
      <p:sp>
        <p:nvSpPr>
          <p:cNvPr id="11269" name="文本框 11268"/>
          <p:cNvSpPr txBox="1"/>
          <p:nvPr/>
        </p:nvSpPr>
        <p:spPr>
          <a:xfrm>
            <a:off x="1828800" y="4419600"/>
            <a:ext cx="1066800" cy="641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>
              <a:spcBef>
                <a:spcPct val="50000"/>
              </a:spcBef>
            </a:pPr>
            <a:r>
              <a:rPr lang="en-US" altLang="zh-CN" sz="3600" err="1">
                <a:latin typeface="Arial" panose="020B0604020202020204" pitchFamily="34" charset="0"/>
                <a:ea typeface="宋体" panose="02010600030101010101" pitchFamily="2" charset="-122"/>
              </a:rPr>
              <a:t>xié</a:t>
            </a:r>
            <a:endParaRPr lang="en-US" altLang="zh-CN" sz="360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1270" name="文本框 11269"/>
          <p:cNvSpPr txBox="1"/>
          <p:nvPr/>
        </p:nvSpPr>
        <p:spPr>
          <a:xfrm>
            <a:off x="4787900" y="4437063"/>
            <a:ext cx="1231900" cy="641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>
              <a:spcBef>
                <a:spcPct val="50000"/>
              </a:spcBef>
            </a:pPr>
            <a:r>
              <a:rPr lang="en-US" altLang="zh-CN" sz="3600" err="1">
                <a:latin typeface="Arial" panose="020B0604020202020204" pitchFamily="34" charset="0"/>
                <a:ea typeface="宋体" panose="02010600030101010101" pitchFamily="2" charset="-122"/>
              </a:rPr>
              <a:t>shuò</a:t>
            </a:r>
            <a:endParaRPr lang="en-US" altLang="zh-CN" sz="36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1271" name="文本框 11270"/>
          <p:cNvSpPr txBox="1"/>
          <p:nvPr/>
        </p:nvSpPr>
        <p:spPr>
          <a:xfrm>
            <a:off x="2057400" y="2438400"/>
            <a:ext cx="539750" cy="64135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lvl="0"/>
            <a:r>
              <a:rPr lang="en-US" altLang="zh-CN" sz="3600" err="1">
                <a:latin typeface="Arial" panose="020B0604020202020204" pitchFamily="34" charset="0"/>
                <a:ea typeface="宋体" panose="02010600030101010101" pitchFamily="2" charset="-122"/>
              </a:rPr>
              <a:t>yì</a:t>
            </a:r>
            <a:endParaRPr lang="en-US" altLang="zh-CN" sz="36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1272" name="文本框 11271"/>
          <p:cNvSpPr txBox="1"/>
          <p:nvPr/>
        </p:nvSpPr>
        <p:spPr>
          <a:xfrm>
            <a:off x="4787900" y="2492375"/>
            <a:ext cx="1905000" cy="641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>
              <a:spcBef>
                <a:spcPct val="50000"/>
              </a:spcBef>
            </a:pPr>
            <a:r>
              <a:rPr lang="en-US" altLang="zh-CN" sz="3600" err="1">
                <a:latin typeface="Arial" panose="020B0604020202020204" pitchFamily="34" charset="0"/>
                <a:ea typeface="Arial" panose="020B0604020202020204" pitchFamily="34" charset="0"/>
              </a:rPr>
              <a:t>c</a:t>
            </a:r>
            <a:r>
              <a:rPr lang="en-US" altLang="zh-CN" sz="3600" err="1">
                <a:latin typeface="Arial" panose="020B0604020202020204" pitchFamily="34" charset="0"/>
                <a:ea typeface="宋体" panose="02010600030101010101" pitchFamily="2" charset="-122"/>
              </a:rPr>
              <a:t>hán</a:t>
            </a:r>
            <a:endParaRPr lang="en-US" altLang="zh-CN" sz="36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1273" name="矩形 11272"/>
          <p:cNvSpPr/>
          <p:nvPr/>
        </p:nvSpPr>
        <p:spPr>
          <a:xfrm>
            <a:off x="7667625" y="2420938"/>
            <a:ext cx="936625" cy="641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/>
            <a:r>
              <a:rPr lang="en-US" altLang="zh-CN" sz="3600" err="1">
                <a:latin typeface="Arial" panose="020B0604020202020204" pitchFamily="34" charset="0"/>
                <a:ea typeface="宋体" panose="02010600030101010101" pitchFamily="2" charset="-122"/>
              </a:rPr>
              <a:t>qiè</a:t>
            </a:r>
            <a:endParaRPr lang="en-US" altLang="zh-CN" sz="36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1274" name="矩形 11273"/>
          <p:cNvSpPr/>
          <p:nvPr/>
        </p:nvSpPr>
        <p:spPr>
          <a:xfrm>
            <a:off x="1676400" y="3171825"/>
            <a:ext cx="1289050" cy="579438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lvl="0"/>
            <a:r>
              <a:rPr lang="en-US" altLang="zh-CN" sz="3200" dirty="0"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altLang="zh-CN" sz="3200" err="1">
                <a:latin typeface="Arial" panose="020B0604020202020204" pitchFamily="34" charset="0"/>
                <a:ea typeface="宋体" panose="02010600030101010101" pitchFamily="2" charset="-122"/>
              </a:rPr>
              <a:t>mǎng</a:t>
            </a:r>
            <a:endParaRPr lang="en-US" altLang="zh-CN" sz="32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1275" name="矩形 11274"/>
          <p:cNvSpPr/>
          <p:nvPr/>
        </p:nvSpPr>
        <p:spPr>
          <a:xfrm>
            <a:off x="4859338" y="3141663"/>
            <a:ext cx="565150" cy="64135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lvl="0"/>
            <a:r>
              <a:rPr lang="en-US" altLang="zh-CN" sz="3600" err="1">
                <a:latin typeface="Arial" panose="020B0604020202020204" pitchFamily="34" charset="0"/>
                <a:ea typeface="宋体" panose="02010600030101010101" pitchFamily="2" charset="-122"/>
              </a:rPr>
              <a:t>qì</a:t>
            </a:r>
            <a:endParaRPr lang="en-US" altLang="zh-CN" sz="36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1276" name="矩形 11275"/>
          <p:cNvSpPr/>
          <p:nvPr/>
        </p:nvSpPr>
        <p:spPr>
          <a:xfrm>
            <a:off x="7667625" y="3141663"/>
            <a:ext cx="1009650" cy="64135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lvl="0"/>
            <a:r>
              <a:rPr lang="en-US" altLang="zh-CN" sz="3600" err="1">
                <a:latin typeface="Arial" panose="020B0604020202020204" pitchFamily="34" charset="0"/>
                <a:ea typeface="Arial" panose="020B0604020202020204" pitchFamily="34" charset="0"/>
              </a:rPr>
              <a:t>s</a:t>
            </a:r>
            <a:r>
              <a:rPr lang="en-US" altLang="zh-CN" sz="3600" err="1">
                <a:latin typeface="Arial" panose="020B0604020202020204" pitchFamily="34" charset="0"/>
                <a:ea typeface="宋体" panose="02010600030101010101" pitchFamily="2" charset="-122"/>
              </a:rPr>
              <a:t>hē</a:t>
            </a:r>
            <a:r>
              <a:rPr lang="en-US" altLang="zh-CN" sz="3600" b="1">
                <a:latin typeface="Times New Roman" panose="02020603050405020304" pitchFamily="18" charset="0"/>
                <a:ea typeface="宋体" panose="02010600030101010101" pitchFamily="2" charset="-122"/>
              </a:rPr>
              <a:t> </a:t>
            </a:r>
            <a:endParaRPr lang="en-US" altLang="zh-CN" sz="3600" b="1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1277" name="矩形 11276"/>
          <p:cNvSpPr/>
          <p:nvPr/>
        </p:nvSpPr>
        <p:spPr>
          <a:xfrm>
            <a:off x="1828800" y="3808413"/>
            <a:ext cx="996950" cy="64135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lvl="0"/>
            <a:r>
              <a:rPr lang="en-US" altLang="zh-CN" sz="3600" err="1">
                <a:latin typeface="Arial" panose="020B0604020202020204" pitchFamily="34" charset="0"/>
                <a:ea typeface="宋体" panose="02010600030101010101" pitchFamily="2" charset="-122"/>
              </a:rPr>
              <a:t>xiāo</a:t>
            </a:r>
            <a:endParaRPr lang="en-US" altLang="zh-CN" sz="36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1278" name="矩形 11277"/>
          <p:cNvSpPr/>
          <p:nvPr/>
        </p:nvSpPr>
        <p:spPr>
          <a:xfrm>
            <a:off x="4716463" y="3789363"/>
            <a:ext cx="793750" cy="64135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lvl="0"/>
            <a:r>
              <a:rPr lang="en-US" altLang="zh-CN" sz="3600" err="1">
                <a:latin typeface="Arial" panose="020B0604020202020204" pitchFamily="34" charset="0"/>
                <a:ea typeface="宋体" panose="02010600030101010101" pitchFamily="2" charset="-122"/>
              </a:rPr>
              <a:t>yìn</a:t>
            </a:r>
            <a:endParaRPr lang="en-US" altLang="zh-CN" sz="36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1279" name="矩形 11278"/>
          <p:cNvSpPr/>
          <p:nvPr/>
        </p:nvSpPr>
        <p:spPr>
          <a:xfrm>
            <a:off x="7620000" y="3732213"/>
            <a:ext cx="895350" cy="64135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lvl="0"/>
            <a:r>
              <a:rPr lang="en-US" altLang="zh-CN" sz="3600" err="1">
                <a:latin typeface="Arial" panose="020B0604020202020204" pitchFamily="34" charset="0"/>
                <a:ea typeface="宋体" panose="02010600030101010101" pitchFamily="2" charset="-122"/>
              </a:rPr>
              <a:t>xīn</a:t>
            </a:r>
            <a:endParaRPr lang="en-US" altLang="zh-CN" sz="36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1280" name="矩形 11279"/>
          <p:cNvSpPr/>
          <p:nvPr/>
        </p:nvSpPr>
        <p:spPr>
          <a:xfrm>
            <a:off x="7740650" y="4437063"/>
            <a:ext cx="935038" cy="641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/>
            <a:r>
              <a:rPr lang="en-US" altLang="zh-CN" sz="3600" err="1">
                <a:latin typeface="Arial" panose="020B0604020202020204" pitchFamily="34" charset="0"/>
                <a:ea typeface="宋体" panose="02010600030101010101" pitchFamily="2" charset="-122"/>
              </a:rPr>
              <a:t>hài</a:t>
            </a:r>
            <a:endParaRPr lang="en-US" altLang="zh-CN" sz="36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 spd="med">
    <p:cover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2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2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2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2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2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2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2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2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2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2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2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2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12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12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12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12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12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12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12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12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12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12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12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12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9" grpId="0"/>
      <p:bldP spid="11270" grpId="0"/>
      <p:bldP spid="11271" grpId="0"/>
      <p:bldP spid="11272" grpId="0"/>
      <p:bldP spid="11273" grpId="0"/>
      <p:bldP spid="11274" grpId="0"/>
      <p:bldP spid="11275" grpId="0"/>
      <p:bldP spid="11276" grpId="0"/>
      <p:bldP spid="11277" grpId="0"/>
      <p:bldP spid="11278" grpId="0"/>
      <p:bldP spid="11279" grpId="0"/>
      <p:bldP spid="1128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2290" name="图片 12289" descr="图片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2291" name="矩形 12290"/>
          <p:cNvSpPr/>
          <p:nvPr/>
        </p:nvSpPr>
        <p:spPr>
          <a:xfrm>
            <a:off x="468313" y="549275"/>
            <a:ext cx="8207375" cy="59753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marL="342900" lvl="0" indent="-342900" algn="l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•"/>
              <a:defRPr sz="32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lvl="1" indent="-285750" algn="l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–"/>
              <a:defRPr sz="2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lvl="2" indent="-228600" algn="l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lvl="3" indent="-228600" algn="l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–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lvl="4" indent="-228600" algn="l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»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>
              <a:lnSpc>
                <a:spcPct val="90000"/>
              </a:lnSpc>
              <a:buNone/>
            </a:pPr>
            <a:r>
              <a:rPr lang="zh-CN" altLang="en-US" b="1" dirty="0">
                <a:latin typeface="黑体" panose="02010609060101010101" pitchFamily="2" charset="-122"/>
                <a:ea typeface="黑体" panose="02010609060101010101" pitchFamily="2" charset="-122"/>
              </a:rPr>
              <a:t>巉岩：高而险的山石。</a:t>
            </a:r>
            <a:endParaRPr lang="zh-CN" altLang="en-US" b="1" dirty="0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 lvl="0">
              <a:lnSpc>
                <a:spcPct val="90000"/>
              </a:lnSpc>
              <a:buNone/>
            </a:pPr>
            <a:r>
              <a:rPr lang="zh-CN" altLang="en-US" b="1" dirty="0">
                <a:latin typeface="黑体" panose="02010609060101010101" pitchFamily="2" charset="-122"/>
                <a:ea typeface="黑体" panose="02010609060101010101" pitchFamily="2" charset="-122"/>
              </a:rPr>
              <a:t>枭鸟：猫头鹰之类的鸟。</a:t>
            </a:r>
            <a:endParaRPr lang="zh-CN" altLang="en-US" b="1" dirty="0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 lvl="0">
              <a:lnSpc>
                <a:spcPct val="90000"/>
              </a:lnSpc>
              <a:buNone/>
            </a:pPr>
            <a:r>
              <a:rPr lang="zh-CN" altLang="en-US" b="1" dirty="0">
                <a:latin typeface="黑体" panose="02010609060101010101" pitchFamily="2" charset="-122"/>
                <a:ea typeface="黑体" panose="02010609060101010101" pitchFamily="2" charset="-122"/>
              </a:rPr>
              <a:t>憩息：休息。      骄奢：骄狂专横 。 </a:t>
            </a:r>
            <a:endParaRPr lang="zh-CN" altLang="en-US" b="1" dirty="0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 lvl="0">
              <a:lnSpc>
                <a:spcPct val="90000"/>
              </a:lnSpc>
              <a:buNone/>
            </a:pPr>
            <a:r>
              <a:rPr lang="zh-CN" altLang="en-US" b="1" dirty="0">
                <a:latin typeface="黑体" panose="02010609060101010101" pitchFamily="2" charset="-122"/>
                <a:ea typeface="黑体" panose="02010609060101010101" pitchFamily="2" charset="-122"/>
              </a:rPr>
              <a:t>芳馨：芳香。      怡悦：喜悦</a:t>
            </a:r>
            <a:r>
              <a:rPr lang="en-US" altLang="zh-CN" b="1" dirty="0">
                <a:latin typeface="黑体" panose="02010609060101010101" pitchFamily="2" charset="-122"/>
                <a:ea typeface="黑体" panose="02010609060101010101" pitchFamily="2" charset="-122"/>
              </a:rPr>
              <a:t>;</a:t>
            </a:r>
            <a:r>
              <a:rPr lang="zh-CN" altLang="en-US" b="1" dirty="0">
                <a:latin typeface="黑体" panose="02010609060101010101" pitchFamily="2" charset="-122"/>
                <a:ea typeface="黑体" panose="02010609060101010101" pitchFamily="2" charset="-122"/>
              </a:rPr>
              <a:t>高兴 。</a:t>
            </a:r>
            <a:endParaRPr lang="zh-CN" altLang="en-US" b="1" dirty="0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 lvl="0">
              <a:lnSpc>
                <a:spcPct val="90000"/>
              </a:lnSpc>
              <a:buNone/>
            </a:pPr>
            <a:r>
              <a:rPr lang="zh-CN" altLang="en-US" b="1" dirty="0">
                <a:latin typeface="黑体" panose="02010609060101010101" pitchFamily="2" charset="-122"/>
                <a:ea typeface="黑体" panose="02010609060101010101" pitchFamily="2" charset="-122"/>
              </a:rPr>
              <a:t>绯红：鲜红。      云翳：阴暗的云。</a:t>
            </a:r>
            <a:endParaRPr lang="zh-CN" altLang="en-US" b="1" dirty="0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 lvl="0">
              <a:lnSpc>
                <a:spcPct val="90000"/>
              </a:lnSpc>
              <a:buNone/>
            </a:pPr>
            <a:r>
              <a:rPr lang="zh-CN" altLang="en-US" b="1" dirty="0">
                <a:latin typeface="黑体" panose="02010609060101010101" pitchFamily="2" charset="-122"/>
                <a:ea typeface="黑体" panose="02010609060101010101" pitchFamily="2" charset="-122"/>
              </a:rPr>
              <a:t>荫庇：大树枝叶遮蔽阳光，也用来比喻保护、照顾。</a:t>
            </a:r>
            <a:endParaRPr lang="zh-CN" altLang="en-US" b="1" dirty="0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 lvl="0">
              <a:lnSpc>
                <a:spcPct val="90000"/>
              </a:lnSpc>
              <a:buNone/>
            </a:pPr>
            <a:r>
              <a:rPr lang="zh-CN" altLang="en-US" b="1" dirty="0">
                <a:latin typeface="黑体" panose="02010609060101010101" pitchFamily="2" charset="-122"/>
                <a:ea typeface="黑体" panose="02010609060101010101" pitchFamily="2" charset="-122"/>
              </a:rPr>
              <a:t>一泻千里：形容江河水流迅速。也形容文笔奔放、流畅。</a:t>
            </a:r>
            <a:endParaRPr lang="zh-CN" altLang="en-US" b="1" dirty="0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 lvl="0">
              <a:buNone/>
            </a:pPr>
            <a:r>
              <a:rPr lang="zh-CN" altLang="en-US" b="1" dirty="0">
                <a:latin typeface="黑体" panose="02010609060101010101" pitchFamily="2" charset="-122"/>
                <a:ea typeface="黑体" panose="02010609060101010101" pitchFamily="2" charset="-122"/>
              </a:rPr>
              <a:t>心平气和：指思想或精神平静没有不安或压抑的感情 。 </a:t>
            </a:r>
            <a:endParaRPr lang="zh-CN" altLang="en-US" b="1" dirty="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7655" name="图片 27654" descr="d4bcf60f37a9e8e17acbe14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7651" name="矩形 27650"/>
          <p:cNvSpPr/>
          <p:nvPr/>
        </p:nvSpPr>
        <p:spPr>
          <a:xfrm>
            <a:off x="1979613" y="2420938"/>
            <a:ext cx="5472112" cy="19431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/>
          </a:bodyPr>
          <a:p>
            <a:pPr algn="ctr"/>
            <a:r>
              <a:rPr lang="zh-CN" altLang="en-US" sz="3600">
                <a:ln w="9525" cap="flat" cmpd="sng">
                  <a:solidFill>
                    <a:srgbClr val="FF6699"/>
                  </a:solidFill>
                  <a:prstDash val="solid"/>
                  <a:headEnd type="none" w="med" len="med"/>
                  <a:tailEnd type="none" w="med" len="med"/>
                </a:ln>
                <a:gradFill rotWithShape="1">
                  <a:gsLst>
                    <a:gs pos="0">
                      <a:srgbClr val="6699FF"/>
                    </a:gs>
                    <a:gs pos="100000">
                      <a:srgbClr val="FFFF00"/>
                    </a:gs>
                  </a:gsLst>
                  <a:lin ang="5400000" scaled="1"/>
                  <a:tileRect/>
                </a:gradFill>
                <a:latin typeface="华文行楷" panose="02010800040101010101" pitchFamily="2" charset="-122"/>
                <a:ea typeface="华文行楷" panose="02010800040101010101" pitchFamily="2" charset="-122"/>
              </a:rPr>
              <a:t>理清行文思路，</a:t>
            </a:r>
            <a:endParaRPr lang="zh-CN" altLang="en-US" sz="3600">
              <a:ln w="9525" cap="flat" cmpd="sng">
                <a:solidFill>
                  <a:srgbClr val="FF6699"/>
                </a:solidFill>
                <a:prstDash val="solid"/>
                <a:headEnd type="none" w="med" len="med"/>
                <a:tailEnd type="none" w="med" len="med"/>
              </a:ln>
              <a:gradFill rotWithShape="1">
                <a:gsLst>
                  <a:gs pos="0">
                    <a:srgbClr val="6699FF"/>
                  </a:gs>
                  <a:gs pos="100000">
                    <a:srgbClr val="FFFF00"/>
                  </a:gs>
                </a:gsLst>
                <a:lin ang="5400000" scaled="1"/>
                <a:tileRect/>
              </a:gradFill>
              <a:latin typeface="华文行楷" panose="02010800040101010101" pitchFamily="2" charset="-122"/>
              <a:ea typeface="华文行楷" panose="02010800040101010101" pitchFamily="2" charset="-122"/>
            </a:endParaRPr>
          </a:p>
          <a:p>
            <a:pPr algn="ctr"/>
            <a:r>
              <a:rPr lang="zh-CN" altLang="en-US" sz="3600">
                <a:ln w="9525" cap="flat" cmpd="sng">
                  <a:solidFill>
                    <a:srgbClr val="FF6699"/>
                  </a:solidFill>
                  <a:prstDash val="solid"/>
                  <a:headEnd type="none" w="med" len="med"/>
                  <a:tailEnd type="none" w="med" len="med"/>
                </a:ln>
                <a:gradFill rotWithShape="1">
                  <a:gsLst>
                    <a:gs pos="0">
                      <a:srgbClr val="6699FF"/>
                    </a:gs>
                    <a:gs pos="100000">
                      <a:srgbClr val="FFFF00"/>
                    </a:gs>
                  </a:gsLst>
                  <a:lin ang="5400000" scaled="1"/>
                  <a:tileRect/>
                </a:gradFill>
                <a:latin typeface="华文行楷" panose="02010800040101010101" pitchFamily="2" charset="-122"/>
                <a:ea typeface="华文行楷" panose="02010800040101010101" pitchFamily="2" charset="-122"/>
              </a:rPr>
              <a:t>把握文意</a:t>
            </a:r>
            <a:endParaRPr lang="zh-CN" altLang="en-US" sz="3600">
              <a:ln w="9525" cap="flat" cmpd="sng">
                <a:solidFill>
                  <a:srgbClr val="FF6699"/>
                </a:solidFill>
                <a:prstDash val="solid"/>
                <a:headEnd type="none" w="med" len="med"/>
                <a:tailEnd type="none" w="med" len="med"/>
              </a:ln>
              <a:gradFill rotWithShape="1">
                <a:gsLst>
                  <a:gs pos="0">
                    <a:srgbClr val="6699FF"/>
                  </a:gs>
                  <a:gs pos="100000">
                    <a:srgbClr val="FFFF00"/>
                  </a:gs>
                </a:gsLst>
                <a:lin ang="5400000" scaled="1"/>
                <a:tileRect/>
              </a:gradFill>
              <a:latin typeface="华文行楷" panose="02010800040101010101" pitchFamily="2" charset="-122"/>
              <a:ea typeface="华文行楷" panose="02010800040101010101" pitchFamily="2" charset="-122"/>
            </a:endParaRPr>
          </a:p>
        </p:txBody>
      </p:sp>
    </p:spTree>
  </p:cSld>
  <p:clrMapOvr>
    <a:masterClrMapping/>
  </p:clrMapOvr>
  <p:transition spd="med">
    <p:cover dir="lu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4338" name="标题 14337"/>
          <p:cNvSpPr>
            <a:spLocks noGrp="1"/>
          </p:cNvSpPr>
          <p:nvPr>
            <p:ph type="title"/>
          </p:nvPr>
        </p:nvSpPr>
        <p:spPr>
          <a:xfrm>
            <a:off x="468313" y="-242887"/>
            <a:ext cx="7848600" cy="1511300"/>
          </a:xfrm>
        </p:spPr>
        <p:txBody>
          <a:bodyPr anchor="ctr"/>
          <a:p>
            <a:pPr algn="l"/>
            <a:r>
              <a:rPr lang="zh-CN" altLang="en-US" sz="5400" b="1" dirty="0">
                <a:solidFill>
                  <a:srgbClr val="0000FF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课文段落层次的划分 。</a:t>
            </a:r>
            <a:endParaRPr lang="zh-CN" altLang="en-US" sz="5400" b="1" dirty="0">
              <a:solidFill>
                <a:srgbClr val="0000FF"/>
              </a:solidFill>
              <a:effectLst>
                <a:outerShdw blurRad="38100" dist="38100" dir="2700000">
                  <a:srgbClr val="C0C0C0"/>
                </a:outerShdw>
              </a:effectLst>
              <a:latin typeface="华文行楷" panose="02010800040101010101" pitchFamily="2" charset="-122"/>
              <a:ea typeface="华文行楷" panose="02010800040101010101" pitchFamily="2" charset="-122"/>
            </a:endParaRPr>
          </a:p>
        </p:txBody>
      </p:sp>
      <p:sp>
        <p:nvSpPr>
          <p:cNvPr id="14339" name="文本框 14338"/>
          <p:cNvSpPr txBox="1"/>
          <p:nvPr/>
        </p:nvSpPr>
        <p:spPr>
          <a:xfrm>
            <a:off x="323850" y="836613"/>
            <a:ext cx="8569325" cy="641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/>
            <a:r>
              <a:rPr lang="zh-CN" altLang="en-US" sz="3600" b="1" dirty="0">
                <a:effectLst>
                  <a:outerShdw blurRad="38100" dist="38100" dir="2700000">
                    <a:srgbClr val="C0C0C0"/>
                  </a:outerShdw>
                </a:effectLst>
                <a:latin typeface="Arial" panose="020B0604020202020204" pitchFamily="34" charset="0"/>
                <a:ea typeface="黑体" panose="02010609060101010101" pitchFamily="2" charset="-122"/>
              </a:rPr>
              <a:t>第一层：第一句话，</a:t>
            </a:r>
            <a:r>
              <a:rPr lang="zh-CN" altLang="en-US" sz="3600" b="1" dirty="0">
                <a:solidFill>
                  <a:srgbClr val="0000FF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Arial" panose="020B0604020202020204" pitchFamily="34" charset="0"/>
                <a:ea typeface="黑体" panose="02010609060101010101" pitchFamily="2" charset="-122"/>
              </a:rPr>
              <a:t>领起下文</a:t>
            </a:r>
            <a:endParaRPr lang="zh-CN" altLang="en-US" sz="3600" b="1" dirty="0">
              <a:solidFill>
                <a:srgbClr val="0000FF"/>
              </a:solidFill>
              <a:effectLst>
                <a:outerShdw blurRad="38100" dist="38100" dir="2700000">
                  <a:srgbClr val="C0C0C0"/>
                </a:outerShdw>
              </a:effectLst>
              <a:latin typeface="Arial" panose="020B0604020202020204" pitchFamily="34" charset="0"/>
              <a:ea typeface="黑体" panose="02010609060101010101" pitchFamily="2" charset="-122"/>
            </a:endParaRPr>
          </a:p>
        </p:txBody>
      </p:sp>
      <p:sp>
        <p:nvSpPr>
          <p:cNvPr id="14340" name="文本框 14339"/>
          <p:cNvSpPr txBox="1"/>
          <p:nvPr/>
        </p:nvSpPr>
        <p:spPr>
          <a:xfrm>
            <a:off x="395288" y="1557338"/>
            <a:ext cx="8497887" cy="18605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/>
            <a:r>
              <a:rPr lang="zh-CN" altLang="en-US" sz="3600" b="1" dirty="0">
                <a:effectLst>
                  <a:outerShdw blurRad="38100" dist="38100" dir="2700000">
                    <a:srgbClr val="C0C0C0"/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</a:rPr>
              <a:t>第二层：从“生命像向东流的一江春水”到“也不敢信来生”。描写</a:t>
            </a:r>
            <a:r>
              <a:rPr lang="zh-CN" altLang="en-US" sz="3600" b="1" dirty="0">
                <a:solidFill>
                  <a:srgbClr val="0000FF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</a:rPr>
              <a:t>生命像春水</a:t>
            </a:r>
            <a:r>
              <a:rPr lang="zh-CN" altLang="en-US" sz="3600" b="1" dirty="0">
                <a:effectLst>
                  <a:outerShdw blurRad="38100" dist="38100" dir="2700000">
                    <a:srgbClr val="C0C0C0"/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</a:rPr>
              <a:t>东流的状况。</a:t>
            </a:r>
            <a:r>
              <a:rPr lang="zh-CN" altLang="en-US" sz="4400" b="1" dirty="0">
                <a:effectLst>
                  <a:outerShdw blurRad="38100" dist="38100" dir="2700000">
                    <a:srgbClr val="C0C0C0"/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</a:rPr>
              <a:t> </a:t>
            </a:r>
            <a:endParaRPr lang="zh-CN" altLang="en-US" sz="4400" b="1" dirty="0">
              <a:effectLst>
                <a:outerShdw blurRad="38100" dist="38100" dir="2700000">
                  <a:srgbClr val="C0C0C0"/>
                </a:outerShdw>
              </a:effectLst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14341" name="文本框 14340"/>
          <p:cNvSpPr txBox="1"/>
          <p:nvPr/>
        </p:nvSpPr>
        <p:spPr>
          <a:xfrm>
            <a:off x="323850" y="3429000"/>
            <a:ext cx="8424863" cy="17399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/>
            <a:r>
              <a:rPr lang="zh-CN" altLang="en-US" sz="3600" b="1" dirty="0">
                <a:effectLst>
                  <a:outerShdw blurRad="38100" dist="38100" dir="2700000">
                    <a:srgbClr val="C0C0C0"/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</a:rPr>
              <a:t>第三层：从“生命又像一棵小树”到“也不敢信来生”。描写</a:t>
            </a:r>
            <a:r>
              <a:rPr lang="zh-CN" altLang="en-US" sz="3600" b="1" dirty="0">
                <a:solidFill>
                  <a:srgbClr val="0000FF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</a:rPr>
              <a:t>生命像一棵小树</a:t>
            </a:r>
            <a:r>
              <a:rPr lang="zh-CN" altLang="en-US" sz="3600" b="1" dirty="0">
                <a:effectLst>
                  <a:outerShdw blurRad="38100" dist="38100" dir="2700000">
                    <a:srgbClr val="C0C0C0"/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</a:rPr>
              <a:t>成长和衰亡的状况。 </a:t>
            </a:r>
            <a:endParaRPr lang="zh-CN" altLang="en-US" sz="3600" b="1" dirty="0">
              <a:effectLst>
                <a:outerShdw blurRad="38100" dist="38100" dir="2700000">
                  <a:srgbClr val="C0C0C0"/>
                </a:outerShdw>
              </a:effectLst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14342" name="文本框 14341"/>
          <p:cNvSpPr txBox="1"/>
          <p:nvPr/>
        </p:nvSpPr>
        <p:spPr>
          <a:xfrm>
            <a:off x="323850" y="5229225"/>
            <a:ext cx="8064500" cy="13112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/>
            <a:r>
              <a:rPr lang="zh-CN" altLang="en-US" sz="3600" b="1" dirty="0">
                <a:effectLst>
                  <a:outerShdw blurRad="38100" dist="38100" dir="2700000">
                    <a:srgbClr val="C0C0C0"/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</a:rPr>
              <a:t>第四层：最后结尾。</a:t>
            </a:r>
            <a:r>
              <a:rPr lang="zh-CN" altLang="en-US" sz="3600" b="1" dirty="0">
                <a:solidFill>
                  <a:srgbClr val="0000FF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</a:rPr>
              <a:t>总结上文，抒发感想，阐发哲理。</a:t>
            </a:r>
            <a:r>
              <a:rPr lang="zh-CN" altLang="en-US" sz="4400" b="1" dirty="0">
                <a:solidFill>
                  <a:srgbClr val="0000FF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</a:rPr>
              <a:t> </a:t>
            </a:r>
            <a:endParaRPr lang="zh-CN" altLang="en-US" sz="4400" b="1" dirty="0">
              <a:solidFill>
                <a:srgbClr val="0000FF"/>
              </a:solidFill>
              <a:effectLst>
                <a:outerShdw blurRad="38100" dist="38100" dir="2700000">
                  <a:srgbClr val="C0C0C0"/>
                </a:outerShdw>
              </a:effectLst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0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43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4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43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43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43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800" decel="100000"/>
                                        <p:tgtEl>
                                          <p:spTgt spid="143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800" decel="100000" fill="hold"/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0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800" decel="100000" fill="hold"/>
                                        <p:tgtEl>
                                          <p:spTgt spid="143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800" decel="100000" fill="hold"/>
                                        <p:tgtEl>
                                          <p:spTgt spid="143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9" grpId="0"/>
      <p:bldP spid="14340" grpId="0"/>
      <p:bldP spid="14341" grpId="0"/>
      <p:bldP spid="14342" grpId="0"/>
    </p:bldLst>
  </p:timing>
</p:sld>
</file>

<file path=ppt/theme/theme1.xml><?xml version="1.0" encoding="utf-8"?>
<a:theme xmlns:a="http://schemas.openxmlformats.org/drawingml/2006/main" name="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9EDEE"/>
        </a:accent5>
        <a:accent6>
          <a:srgbClr val="2D2D8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Cambria-Calibri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2007-20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atMod val="350000"/>
                <a:shade val="99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2108</Words>
  <Application>WPS 演示</Application>
  <PresentationFormat>在屏幕上显示</PresentationFormat>
  <Paragraphs>229</Paragraphs>
  <Slides>20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20</vt:i4>
      </vt:variant>
    </vt:vector>
  </HeadingPairs>
  <TitlesOfParts>
    <vt:vector size="31" baseType="lpstr">
      <vt:lpstr>Arial</vt:lpstr>
      <vt:lpstr>宋体</vt:lpstr>
      <vt:lpstr>Wingdings</vt:lpstr>
      <vt:lpstr>华文行楷</vt:lpstr>
      <vt:lpstr>Tahoma</vt:lpstr>
      <vt:lpstr>黑体</vt:lpstr>
      <vt:lpstr>Times New Roman</vt:lpstr>
      <vt:lpstr>隶书</vt:lpstr>
      <vt:lpstr>华文新魏</vt:lpstr>
      <vt:lpstr>微软雅黑</vt:lpstr>
      <vt:lpstr>默认设计模板</vt:lpstr>
      <vt:lpstr>PowerPoint 演示文稿</vt:lpstr>
      <vt:lpstr>PowerPoint 演示文稿</vt:lpstr>
      <vt:lpstr>冰心（1900—1999）</vt:lpstr>
      <vt:lpstr>PowerPoint 演示文稿</vt:lpstr>
      <vt:lpstr>PowerPoint 演示文稿</vt:lpstr>
      <vt:lpstr>掌握下列生字词： </vt:lpstr>
      <vt:lpstr>PowerPoint 演示文稿</vt:lpstr>
      <vt:lpstr>PowerPoint 演示文稿</vt:lpstr>
      <vt:lpstr>课文段落层次的划分 。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MC SYSTEM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FiSh</dc:creator>
  <cp:lastModifiedBy>xgq</cp:lastModifiedBy>
  <cp:revision>21</cp:revision>
  <dcterms:created xsi:type="dcterms:W3CDTF">2013-03-09T12:31:00Z</dcterms:created>
  <dcterms:modified xsi:type="dcterms:W3CDTF">2017-03-27T02:33:31Z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2052-10.1.0.6028</vt:lpwstr>
  </property>
</Properties>
</file>