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6" r:id="rId5"/>
    <p:sldMasterId id="2147483698" r:id="rId6"/>
    <p:sldMasterId id="2147483710" r:id="rId7"/>
    <p:sldMasterId id="2147483722" r:id="rId8"/>
  </p:sldMasterIdLst>
  <p:notesMasterIdLst>
    <p:notesMasterId r:id="rId10"/>
  </p:notesMasterIdLst>
  <p:sldIdLst>
    <p:sldId id="276" r:id="rId9"/>
    <p:sldId id="277" r:id="rId11"/>
    <p:sldId id="278" r:id="rId12"/>
    <p:sldId id="280" r:id="rId13"/>
    <p:sldId id="281" r:id="rId14"/>
    <p:sldId id="285" r:id="rId15"/>
    <p:sldId id="282" r:id="rId16"/>
    <p:sldId id="283" r:id="rId17"/>
    <p:sldId id="292" r:id="rId18"/>
    <p:sldId id="284" r:id="rId19"/>
    <p:sldId id="286" r:id="rId20"/>
    <p:sldId id="287" r:id="rId21"/>
    <p:sldId id="288" r:id="rId22"/>
    <p:sldId id="294" r:id="rId23"/>
    <p:sldId id="295" r:id="rId24"/>
    <p:sldId id="293" r:id="rId25"/>
    <p:sldId id="290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967"/>
  </p:normalViewPr>
  <p:slideViewPr>
    <p:cSldViewPr showGuides="1">
      <p:cViewPr varScale="1">
        <p:scale>
          <a:sx n="78" d="100"/>
          <a:sy n="78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24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1747" name="Rectangle 7"/>
          <p:cNvSpPr txBox="1">
            <a:spLocks noGrp="1"/>
          </p:cNvSpPr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>
                <a:latin typeface="Times New Roman" panose="02020603050405020304" pitchFamily="18" charset="0"/>
              </a:rPr>
            </a:fld>
            <a:endParaRPr lang="en-US" altLang="zh-CN" sz="1200" dirty="0">
              <a:latin typeface="Times New Roman" panose="02020603050405020304" pitchFamily="18" charset="0"/>
            </a:endParaRPr>
          </a:p>
        </p:txBody>
      </p:sp>
      <p:sp>
        <p:nvSpPr>
          <p:cNvPr id="31748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277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379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481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584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600200"/>
            <a:ext cx="59436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400" dirty="0">
                <a:latin typeface="Times New Roman" panose="02020603050405020304" pitchFamily="18" charset="0"/>
              </a:rPr>
            </a:fld>
            <a:endParaRPr lang="en-US" altLang="zh-CN" sz="1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304800"/>
            <a:ext cx="7772400" cy="579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62038" y="381000"/>
            <a:ext cx="7777162" cy="54991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/>
          <p:nvPr/>
        </p:nvGrpSpPr>
        <p:grpSpPr>
          <a:xfrm>
            <a:off x="-31750" y="0"/>
            <a:ext cx="9178925" cy="6924675"/>
            <a:chOff x="-20" y="0"/>
            <a:chExt cx="5782" cy="4362"/>
          </a:xfrm>
        </p:grpSpPr>
        <p:sp>
          <p:nvSpPr>
            <p:cNvPr id="9224" name="Rectangle 3" descr="Stonbk"/>
            <p:cNvSpPr/>
            <p:nvPr userDrawn="1"/>
          </p:nvSpPr>
          <p:spPr>
            <a:xfrm>
              <a:off x="-15" y="5"/>
              <a:ext cx="5775" cy="4311"/>
            </a:xfrm>
            <a:prstGeom prst="rect">
              <a:avLst/>
            </a:prstGeom>
            <a:blipFill rotWithShape="0">
              <a:blip r:embed="rId2"/>
            </a:blip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743" cy="433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6" name="Rectangle 5"/>
            <p:cNvSpPr/>
            <p:nvPr userDrawn="1"/>
          </p:nvSpPr>
          <p:spPr>
            <a:xfrm>
              <a:off x="695" y="0"/>
              <a:ext cx="50" cy="4362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pic>
          <p:nvPicPr>
            <p:cNvPr id="9227" name="Picture 6" descr="Astonbnr"/>
            <p:cNvPicPr>
              <a:picLocks noChangeAspect="1"/>
            </p:cNvPicPr>
            <p:nvPr userDrawn="1"/>
          </p:nvPicPr>
          <p:blipFill>
            <a:blip r:embed="rId3"/>
            <a:srcRect t="15163"/>
            <a:stretch>
              <a:fillRect/>
            </a:stretch>
          </p:blipFill>
          <p:spPr>
            <a:xfrm>
              <a:off x="0" y="1705"/>
              <a:ext cx="5760" cy="4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8" name="Rectangle 7"/>
            <p:cNvSpPr/>
            <p:nvPr userDrawn="1"/>
          </p:nvSpPr>
          <p:spPr>
            <a:xfrm rot="5400000">
              <a:off x="3204" y="-396"/>
              <a:ext cx="47" cy="5065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229" name="Rectangle 8"/>
            <p:cNvSpPr/>
            <p:nvPr userDrawn="1"/>
          </p:nvSpPr>
          <p:spPr>
            <a:xfrm rot="5400000">
              <a:off x="3204" y="-852"/>
              <a:ext cx="47" cy="5068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230" name="Rectangle 9"/>
            <p:cNvSpPr/>
            <p:nvPr userDrawn="1"/>
          </p:nvSpPr>
          <p:spPr>
            <a:xfrm>
              <a:off x="-20" y="0"/>
              <a:ext cx="47" cy="4342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231" name="Line 10"/>
            <p:cNvSpPr/>
            <p:nvPr userDrawn="1"/>
          </p:nvSpPr>
          <p:spPr>
            <a:xfrm>
              <a:off x="414" y="2118"/>
              <a:ext cx="281" cy="0"/>
            </a:xfrm>
            <a:prstGeom prst="line">
              <a:avLst/>
            </a:prstGeom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32" name="Line 11"/>
            <p:cNvSpPr/>
            <p:nvPr userDrawn="1"/>
          </p:nvSpPr>
          <p:spPr>
            <a:xfrm flipV="1">
              <a:off x="27" y="2116"/>
              <a:ext cx="230" cy="1"/>
            </a:xfrm>
            <a:prstGeom prst="line">
              <a:avLst/>
            </a:prstGeom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33" name="Freeform 12"/>
            <p:cNvSpPr/>
            <p:nvPr userDrawn="1"/>
          </p:nvSpPr>
          <p:spPr>
            <a:xfrm>
              <a:off x="255" y="2115"/>
              <a:ext cx="65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12"/>
                </a:cxn>
                <a:cxn ang="0">
                  <a:pos x="27" y="23"/>
                </a:cxn>
                <a:cxn ang="0">
                  <a:pos x="36" y="35"/>
                </a:cxn>
                <a:cxn ang="0">
                  <a:pos x="47" y="45"/>
                </a:cxn>
                <a:cxn ang="0">
                  <a:pos x="56" y="66"/>
                </a:cxn>
                <a:cxn ang="0">
                  <a:pos x="63" y="80"/>
                </a:cxn>
                <a:cxn ang="0">
                  <a:pos x="65" y="86"/>
                </a:cxn>
              </a:cxnLst>
              <a:pathLst>
                <a:path w="65" h="86">
                  <a:moveTo>
                    <a:pt x="0" y="0"/>
                  </a:moveTo>
                  <a:cubicBezTo>
                    <a:pt x="9" y="4"/>
                    <a:pt x="6" y="10"/>
                    <a:pt x="15" y="12"/>
                  </a:cubicBezTo>
                  <a:cubicBezTo>
                    <a:pt x="18" y="20"/>
                    <a:pt x="19" y="20"/>
                    <a:pt x="27" y="23"/>
                  </a:cubicBezTo>
                  <a:cubicBezTo>
                    <a:pt x="29" y="29"/>
                    <a:pt x="30" y="32"/>
                    <a:pt x="36" y="35"/>
                  </a:cubicBezTo>
                  <a:cubicBezTo>
                    <a:pt x="40" y="40"/>
                    <a:pt x="43" y="40"/>
                    <a:pt x="47" y="45"/>
                  </a:cubicBezTo>
                  <a:cubicBezTo>
                    <a:pt x="49" y="71"/>
                    <a:pt x="49" y="52"/>
                    <a:pt x="56" y="66"/>
                  </a:cubicBezTo>
                  <a:cubicBezTo>
                    <a:pt x="57" y="74"/>
                    <a:pt x="56" y="77"/>
                    <a:pt x="63" y="80"/>
                  </a:cubicBezTo>
                  <a:cubicBezTo>
                    <a:pt x="65" y="85"/>
                    <a:pt x="65" y="83"/>
                    <a:pt x="65" y="86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4" name="Freeform 13"/>
            <p:cNvSpPr/>
            <p:nvPr userDrawn="1"/>
          </p:nvSpPr>
          <p:spPr>
            <a:xfrm>
              <a:off x="344" y="2118"/>
              <a:ext cx="71" cy="84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61" y="27"/>
                </a:cxn>
                <a:cxn ang="0">
                  <a:pos x="52" y="57"/>
                </a:cxn>
                <a:cxn ang="0">
                  <a:pos x="46" y="72"/>
                </a:cxn>
                <a:cxn ang="0">
                  <a:pos x="33" y="63"/>
                </a:cxn>
                <a:cxn ang="0">
                  <a:pos x="25" y="51"/>
                </a:cxn>
                <a:cxn ang="0">
                  <a:pos x="10" y="39"/>
                </a:cxn>
                <a:cxn ang="0">
                  <a:pos x="4" y="77"/>
                </a:cxn>
                <a:cxn ang="0">
                  <a:pos x="1" y="84"/>
                </a:cxn>
              </a:cxnLst>
              <a:pathLst>
                <a:path w="71" h="84">
                  <a:moveTo>
                    <a:pt x="69" y="0"/>
                  </a:moveTo>
                  <a:cubicBezTo>
                    <a:pt x="65" y="10"/>
                    <a:pt x="71" y="21"/>
                    <a:pt x="61" y="27"/>
                  </a:cubicBezTo>
                  <a:cubicBezTo>
                    <a:pt x="59" y="37"/>
                    <a:pt x="62" y="55"/>
                    <a:pt x="52" y="57"/>
                  </a:cubicBezTo>
                  <a:cubicBezTo>
                    <a:pt x="49" y="62"/>
                    <a:pt x="49" y="67"/>
                    <a:pt x="46" y="72"/>
                  </a:cubicBezTo>
                  <a:cubicBezTo>
                    <a:pt x="38" y="71"/>
                    <a:pt x="39" y="67"/>
                    <a:pt x="33" y="63"/>
                  </a:cubicBezTo>
                  <a:cubicBezTo>
                    <a:pt x="30" y="58"/>
                    <a:pt x="27" y="56"/>
                    <a:pt x="25" y="51"/>
                  </a:cubicBezTo>
                  <a:cubicBezTo>
                    <a:pt x="23" y="38"/>
                    <a:pt x="25" y="38"/>
                    <a:pt x="10" y="39"/>
                  </a:cubicBezTo>
                  <a:cubicBezTo>
                    <a:pt x="8" y="51"/>
                    <a:pt x="18" y="72"/>
                    <a:pt x="4" y="77"/>
                  </a:cubicBezTo>
                  <a:cubicBezTo>
                    <a:pt x="0" y="82"/>
                    <a:pt x="1" y="79"/>
                    <a:pt x="1" y="84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6043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44600" y="1247775"/>
            <a:ext cx="7772400" cy="1143000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62063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0463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9463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573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66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573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/>
          <p:nvPr/>
        </p:nvGrpSpPr>
        <p:grpSpPr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2313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5760" y="1248"/>
                </a:cxn>
                <a:cxn ang="0">
                  <a:pos x="0" y="1248"/>
                </a:cxn>
                <a:cxn ang="0">
                  <a:pos x="0" y="0"/>
                </a:cxn>
                <a:cxn ang="0">
                  <a:pos x="5760" y="0"/>
                </a:cxn>
                <a:cxn ang="0">
                  <a:pos x="5760" y="1248"/>
                </a:cxn>
                <a:cxn ang="0">
                  <a:pos x="5760" y="1248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291" name="Freeform 5"/>
          <p:cNvSpPr/>
          <p:nvPr/>
        </p:nvSpPr>
        <p:spPr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2895600" y="609600"/>
              </a:cxn>
              <a:cxn ang="0">
                <a:pos x="0" y="609600"/>
              </a:cxn>
              <a:cxn ang="0">
                <a:pos x="0" y="0"/>
              </a:cxn>
              <a:cxn ang="0">
                <a:pos x="2895600" y="0"/>
              </a:cxn>
              <a:cxn ang="0">
                <a:pos x="2895600" y="609600"/>
              </a:cxn>
              <a:cxn ang="0">
                <a:pos x="2895600" y="609600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100000"/>
                </a:schemeClr>
              </a:gs>
              <a:gs pos="100000">
                <a:schemeClr val="hlink">
                  <a:alpha val="100000"/>
                </a:scheme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2292" name="Group 6"/>
          <p:cNvGrpSpPr/>
          <p:nvPr/>
        </p:nvGrpSpPr>
        <p:grpSpPr>
          <a:xfrm>
            <a:off x="-1587" y="6034088"/>
            <a:ext cx="7845425" cy="850900"/>
            <a:chOff x="0" y="3792"/>
            <a:chExt cx="4942" cy="536"/>
          </a:xfrm>
        </p:grpSpPr>
        <p:sp>
          <p:nvSpPr>
            <p:cNvPr id="32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2306" name="Group 8"/>
            <p:cNvGrpSpPr/>
            <p:nvPr userDrawn="1"/>
          </p:nvGrpSpPr>
          <p:grpSpPr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308" name="Freeform 9"/>
              <p:cNvSpPr/>
              <p:nvPr userDrawn="1"/>
            </p:nvSpPr>
            <p:spPr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9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20"/>
                  </a:cxn>
                  <a:cxn ang="0">
                    <a:pos x="24" y="34"/>
                  </a:cxn>
                  <a:cxn ang="0">
                    <a:pos x="18" y="74"/>
                  </a:cxn>
                  <a:cxn ang="0">
                    <a:pos x="42" y="128"/>
                  </a:cxn>
                  <a:cxn ang="0">
                    <a:pos x="48" y="181"/>
                  </a:cxn>
                  <a:cxn ang="0">
                    <a:pos x="0" y="395"/>
                  </a:cxn>
                  <a:cxn ang="0">
                    <a:pos x="54" y="261"/>
                  </a:cxn>
                  <a:cxn ang="0">
                    <a:pos x="84" y="242"/>
                  </a:cxn>
                  <a:cxn ang="0">
                    <a:pos x="126" y="141"/>
                  </a:cxn>
                  <a:cxn ang="0">
                    <a:pos x="144" y="134"/>
                  </a:cxn>
                  <a:cxn ang="0">
                    <a:pos x="144" y="101"/>
                  </a:cxn>
                  <a:cxn ang="0">
                    <a:pos x="186" y="74"/>
                  </a:cxn>
                  <a:cxn ang="0">
                    <a:pos x="162" y="67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0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1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7"/>
                  </a:cxn>
                  <a:cxn ang="0">
                    <a:pos x="6" y="20"/>
                  </a:cxn>
                  <a:cxn ang="0">
                    <a:pos x="0" y="27"/>
                  </a:cxn>
                  <a:cxn ang="0">
                    <a:pos x="78" y="67"/>
                  </a:cxn>
                  <a:cxn ang="0">
                    <a:pos x="96" y="47"/>
                  </a:cxn>
                  <a:cxn ang="0">
                    <a:pos x="155" y="74"/>
                  </a:cxn>
                  <a:cxn ang="0">
                    <a:pos x="126" y="27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2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0" y="20"/>
                  </a:cxn>
                  <a:cxn ang="0">
                    <a:pos x="12" y="7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24" y="7"/>
                  </a:cxn>
                  <a:cxn ang="0">
                    <a:pos x="36" y="7"/>
                  </a:cxn>
                  <a:cxn ang="0">
                    <a:pos x="42" y="0"/>
                  </a:cxn>
                  <a:cxn ang="0">
                    <a:pos x="30" y="20"/>
                  </a:cxn>
                  <a:cxn ang="0">
                    <a:pos x="42" y="54"/>
                  </a:cxn>
                  <a:cxn ang="0">
                    <a:pos x="12" y="81"/>
                  </a:cxn>
                  <a:cxn ang="0">
                    <a:pos x="6" y="41"/>
                  </a:cxn>
                  <a:cxn ang="0">
                    <a:pos x="6" y="41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4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293" name="Group 15"/>
          <p:cNvGrpSpPr/>
          <p:nvPr/>
        </p:nvGrpSpPr>
        <p:grpSpPr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299" name="Freeform 16"/>
            <p:cNvSpPr/>
            <p:nvPr userDrawn="1"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1"/>
                </a:cxn>
                <a:cxn ang="0">
                  <a:pos x="66" y="110"/>
                </a:cxn>
                <a:cxn ang="0">
                  <a:pos x="143" y="183"/>
                </a:cxn>
                <a:cxn ang="0">
                  <a:pos x="191" y="170"/>
                </a:cxn>
                <a:cxn ang="0">
                  <a:pos x="341" y="291"/>
                </a:cxn>
                <a:cxn ang="0">
                  <a:pos x="305" y="176"/>
                </a:cxn>
                <a:cxn ang="0">
                  <a:pos x="365" y="134"/>
                </a:cxn>
                <a:cxn ang="0">
                  <a:pos x="359" y="128"/>
                </a:cxn>
                <a:cxn ang="0">
                  <a:pos x="335" y="116"/>
                </a:cxn>
                <a:cxn ang="0">
                  <a:pos x="299" y="91"/>
                </a:cxn>
                <a:cxn ang="0">
                  <a:pos x="257" y="73"/>
                </a:cxn>
                <a:cxn ang="0">
                  <a:pos x="215" y="55"/>
                </a:cxn>
                <a:cxn ang="0">
                  <a:pos x="173" y="37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0" name="Freeform 17"/>
            <p:cNvSpPr/>
            <p:nvPr userDrawn="1"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1" name="Freeform 18"/>
            <p:cNvSpPr/>
            <p:nvPr userDrawn="1"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1"/>
                </a:cxn>
                <a:cxn ang="0">
                  <a:pos x="65" y="43"/>
                </a:cxn>
                <a:cxn ang="0">
                  <a:pos x="71" y="55"/>
                </a:cxn>
                <a:cxn ang="0">
                  <a:pos x="71" y="61"/>
                </a:cxn>
                <a:cxn ang="0">
                  <a:pos x="59" y="55"/>
                </a:cxn>
                <a:cxn ang="0">
                  <a:pos x="47" y="43"/>
                </a:cxn>
                <a:cxn ang="0">
                  <a:pos x="23" y="31"/>
                </a:cxn>
                <a:cxn ang="0">
                  <a:pos x="23" y="37"/>
                </a:cxn>
                <a:cxn ang="0">
                  <a:pos x="18" y="43"/>
                </a:cxn>
                <a:cxn ang="0">
                  <a:pos x="12" y="49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37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2" name="Freeform 19"/>
            <p:cNvSpPr/>
            <p:nvPr userDrawn="1"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5"/>
                </a:cxn>
                <a:cxn ang="0">
                  <a:pos x="96" y="61"/>
                </a:cxn>
                <a:cxn ang="0">
                  <a:pos x="102" y="73"/>
                </a:cxn>
                <a:cxn ang="0">
                  <a:pos x="108" y="85"/>
                </a:cxn>
                <a:cxn ang="0">
                  <a:pos x="120" y="97"/>
                </a:cxn>
                <a:cxn ang="0">
                  <a:pos x="143" y="115"/>
                </a:cxn>
                <a:cxn ang="0">
                  <a:pos x="155" y="140"/>
                </a:cxn>
                <a:cxn ang="0">
                  <a:pos x="161" y="158"/>
                </a:cxn>
                <a:cxn ang="0">
                  <a:pos x="161" y="164"/>
                </a:cxn>
                <a:cxn ang="0">
                  <a:pos x="96" y="103"/>
                </a:cxn>
                <a:cxn ang="0">
                  <a:pos x="30" y="55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3" name="Freeform 20"/>
            <p:cNvSpPr/>
            <p:nvPr userDrawn="1"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1"/>
                </a:cxn>
                <a:cxn ang="0">
                  <a:pos x="41" y="37"/>
                </a:cxn>
                <a:cxn ang="0">
                  <a:pos x="47" y="43"/>
                </a:cxn>
                <a:cxn ang="0">
                  <a:pos x="53" y="55"/>
                </a:cxn>
                <a:cxn ang="0">
                  <a:pos x="53" y="61"/>
                </a:cxn>
                <a:cxn ang="0">
                  <a:pos x="47" y="55"/>
                </a:cxn>
                <a:cxn ang="0">
                  <a:pos x="35" y="49"/>
                </a:cxn>
                <a:cxn ang="0">
                  <a:pos x="23" y="37"/>
                </a:cxn>
                <a:cxn ang="0">
                  <a:pos x="17" y="31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Freeform 21"/>
            <p:cNvSpPr/>
            <p:nvPr userDrawn="1"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7"/>
                </a:cxn>
                <a:cxn ang="0">
                  <a:pos x="245" y="43"/>
                </a:cxn>
                <a:cxn ang="0">
                  <a:pos x="209" y="85"/>
                </a:cxn>
                <a:cxn ang="0">
                  <a:pos x="143" y="134"/>
                </a:cxn>
                <a:cxn ang="0">
                  <a:pos x="167" y="158"/>
                </a:cxn>
                <a:cxn ang="0">
                  <a:pos x="179" y="207"/>
                </a:cxn>
                <a:cxn ang="0">
                  <a:pos x="77" y="134"/>
                </a:cxn>
                <a:cxn ang="0">
                  <a:pos x="47" y="85"/>
                </a:cxn>
                <a:cxn ang="0">
                  <a:pos x="89" y="67"/>
                </a:cxn>
                <a:cxn ang="0">
                  <a:pos x="59" y="37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7"/>
                </a:cxn>
                <a:cxn ang="0">
                  <a:pos x="233" y="37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56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56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7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algn="r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4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5000"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image" Target="../media/image8.png"/><Relationship Id="rId16" Type="http://schemas.openxmlformats.org/officeDocument/2006/relationships/image" Target="../media/image7.png"/><Relationship Id="rId15" Type="http://schemas.openxmlformats.org/officeDocument/2006/relationships/image" Target="../media/image6.png"/><Relationship Id="rId14" Type="http://schemas.openxmlformats.org/officeDocument/2006/relationships/image" Target="../media/image5.png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image" Target="../media/image9.png"/><Relationship Id="rId12" Type="http://schemas.openxmlformats.org/officeDocument/2006/relationships/image" Target="../media/image10.pn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7" Type="http://schemas.openxmlformats.org/officeDocument/2006/relationships/theme" Target="../theme/theme4.xml"/><Relationship Id="rId16" Type="http://schemas.openxmlformats.org/officeDocument/2006/relationships/image" Target="../media/image8.png"/><Relationship Id="rId15" Type="http://schemas.openxmlformats.org/officeDocument/2006/relationships/image" Target="../media/image7.png"/><Relationship Id="rId14" Type="http://schemas.openxmlformats.org/officeDocument/2006/relationships/image" Target="../media/image6.png"/><Relationship Id="rId13" Type="http://schemas.openxmlformats.org/officeDocument/2006/relationships/image" Target="../media/image5.png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12" Type="http://schemas.openxmlformats.org/officeDocument/2006/relationships/image" Target="../media/image12.jpeg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3" Type="http://schemas.openxmlformats.org/officeDocument/2006/relationships/theme" Target="../theme/theme6.xml"/><Relationship Id="rId12" Type="http://schemas.openxmlformats.org/officeDocument/2006/relationships/image" Target="../media/image12.jpeg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 descr="Large confetti"/>
          <p:cNvSpPr>
            <a:spLocks noGrp="1"/>
          </p:cNvSpPr>
          <p:nvPr>
            <p:ph type="title"/>
          </p:nvPr>
        </p:nvSpPr>
        <p:spPr>
          <a:xfrm>
            <a:off x="838200" y="304800"/>
            <a:ext cx="7086600" cy="838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 smtClean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 smtClean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Bar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2" descr="Expbanna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l" eaLnBrk="1" hangingPunct="1">
              <a:spcBef>
                <a:spcPct val="0"/>
              </a:spcBef>
              <a:defRPr kumimoji="0" sz="1400" u="none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ctr" eaLnBrk="1" hangingPunct="1">
              <a:spcBef>
                <a:spcPct val="0"/>
              </a:spcBef>
              <a:defRPr kumimoji="0" sz="1400" u="none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pic>
        <p:nvPicPr>
          <p:cNvPr id="2055" name="Picture 7" descr="EXPHORSA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6" name="Rectangle 8"/>
          <p:cNvSpPr>
            <a:spLocks noGrp="1"/>
          </p:cNvSpPr>
          <p:nvPr>
            <p:ph type="body" idx="1"/>
          </p:nvPr>
        </p:nvSpPr>
        <p:spPr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7"/>
        </a:buBlip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>
            <a:off x="0" y="0"/>
            <a:ext cx="9144000" cy="6869113"/>
            <a:chOff x="0" y="0"/>
            <a:chExt cx="5760" cy="4327"/>
          </a:xfrm>
        </p:grpSpPr>
        <p:sp>
          <p:nvSpPr>
            <p:cNvPr id="59395" name="Rectangle 3"/>
            <p:cNvSpPr>
              <a:spLocks noChangeArrowheads="1"/>
            </p:cNvSpPr>
            <p:nvPr/>
          </p:nvSpPr>
          <p:spPr bwMode="ltGray">
            <a:xfrm>
              <a:off x="0" y="405"/>
              <a:ext cx="743" cy="392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3082" name="Picture 4" descr="Astonbnr"/>
            <p:cNvPicPr>
              <a:picLocks noChangeAspect="1"/>
            </p:cNvPicPr>
            <p:nvPr userDrawn="1"/>
          </p:nvPicPr>
          <p:blipFill>
            <a:blip r:embed="rId12"/>
            <a:srcRect t="15163"/>
            <a:stretch>
              <a:fillRect/>
            </a:stretch>
          </p:blipFill>
          <p:spPr>
            <a:xfrm>
              <a:off x="0" y="0"/>
              <a:ext cx="5760" cy="4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3" name="Rectangle 5"/>
            <p:cNvSpPr/>
            <p:nvPr userDrawn="1"/>
          </p:nvSpPr>
          <p:spPr>
            <a:xfrm>
              <a:off x="704" y="181"/>
              <a:ext cx="5056" cy="384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84" name="Rectangle 6" descr="Stonbk"/>
            <p:cNvSpPr/>
            <p:nvPr userDrawn="1"/>
          </p:nvSpPr>
          <p:spPr>
            <a:xfrm>
              <a:off x="747" y="224"/>
              <a:ext cx="5013" cy="4092"/>
            </a:xfrm>
            <a:prstGeom prst="rect">
              <a:avLst/>
            </a:prstGeom>
            <a:blipFill rotWithShape="0">
              <a:blip r:embed="rId13"/>
            </a:blip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85" name="Rectangle 7"/>
            <p:cNvSpPr/>
            <p:nvPr userDrawn="1"/>
          </p:nvSpPr>
          <p:spPr>
            <a:xfrm>
              <a:off x="703" y="186"/>
              <a:ext cx="46" cy="4134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86" name="Line 8"/>
            <p:cNvSpPr/>
            <p:nvPr userDrawn="1"/>
          </p:nvSpPr>
          <p:spPr>
            <a:xfrm>
              <a:off x="0" y="415"/>
              <a:ext cx="257" cy="0"/>
            </a:xfrm>
            <a:prstGeom prst="line">
              <a:avLst/>
            </a:prstGeom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7" name="Line 9"/>
            <p:cNvSpPr/>
            <p:nvPr userDrawn="1"/>
          </p:nvSpPr>
          <p:spPr>
            <a:xfrm>
              <a:off x="421" y="412"/>
              <a:ext cx="282" cy="0"/>
            </a:xfrm>
            <a:prstGeom prst="line">
              <a:avLst/>
            </a:prstGeom>
            <a:ln w="28575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8" name="Rectangle 10"/>
            <p:cNvSpPr/>
            <p:nvPr userDrawn="1"/>
          </p:nvSpPr>
          <p:spPr>
            <a:xfrm>
              <a:off x="0" y="0"/>
              <a:ext cx="27" cy="4320"/>
            </a:xfrm>
            <a:prstGeom prst="rect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075" name="Rectangle 11"/>
          <p:cNvSpPr>
            <a:spLocks noGrp="1"/>
          </p:cNvSpPr>
          <p:nvPr>
            <p:ph type="title"/>
          </p:nvPr>
        </p:nvSpPr>
        <p:spPr>
          <a:xfrm>
            <a:off x="12573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6" name="Rectangle 12"/>
          <p:cNvSpPr>
            <a:spLocks noGrp="1"/>
          </p:cNvSpPr>
          <p:nvPr>
            <p:ph type="body" idx="1"/>
          </p:nvPr>
        </p:nvSpPr>
        <p:spPr>
          <a:xfrm>
            <a:off x="12573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940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73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 smtClean="0"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7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 smtClean="0"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47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080" name="Rectangle 16"/>
          <p:cNvSpPr/>
          <p:nvPr/>
        </p:nvSpPr>
        <p:spPr>
          <a:xfrm>
            <a:off x="1117600" y="268288"/>
            <a:ext cx="8026400" cy="74612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sz="24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2" descr="Expbanna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3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l" eaLnBrk="1" hangingPunct="1">
              <a:spcBef>
                <a:spcPct val="0"/>
              </a:spcBef>
              <a:defRPr kumimoji="0" sz="1400" u="none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ctr" eaLnBrk="1" hangingPunct="1">
              <a:spcBef>
                <a:spcPct val="0"/>
              </a:spcBef>
              <a:defRPr kumimoji="0" sz="1400" u="none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pic>
        <p:nvPicPr>
          <p:cNvPr id="4103" name="Picture 7" descr="EXPHORSA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4" name="Rectangle 8"/>
          <p:cNvSpPr>
            <a:spLocks noGrp="1"/>
          </p:cNvSpPr>
          <p:nvPr>
            <p:ph type="body" idx="1"/>
          </p:nvPr>
        </p:nvSpPr>
        <p:spPr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6"/>
        </a:buBlip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7A77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7A77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93" name="Freeform 3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5760" y="1248"/>
                </a:cxn>
                <a:cxn ang="0">
                  <a:pos x="0" y="1248"/>
                </a:cxn>
                <a:cxn ang="0">
                  <a:pos x="0" y="0"/>
                </a:cxn>
                <a:cxn ang="0">
                  <a:pos x="5760" y="0"/>
                </a:cxn>
                <a:cxn ang="0">
                  <a:pos x="5760" y="1248"/>
                </a:cxn>
                <a:cxn ang="0">
                  <a:pos x="5760" y="1248"/>
                </a:cxn>
              </a:cxnLst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100000"/>
                  </a:schemeClr>
                </a:gs>
                <a:gs pos="100000">
                  <a:schemeClr val="accent2">
                    <a:alpha val="10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80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71" name="Freeform 5"/>
          <p:cNvSpPr/>
          <p:nvPr/>
        </p:nvSpPr>
        <p:spPr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2895600" y="609600"/>
              </a:cxn>
              <a:cxn ang="0">
                <a:pos x="0" y="609600"/>
              </a:cxn>
              <a:cxn ang="0">
                <a:pos x="0" y="0"/>
              </a:cxn>
              <a:cxn ang="0">
                <a:pos x="2895600" y="0"/>
              </a:cxn>
              <a:cxn ang="0">
                <a:pos x="2895600" y="609600"/>
              </a:cxn>
              <a:cxn ang="0">
                <a:pos x="2895600" y="609600"/>
              </a:cxn>
            </a:cxnLst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>
                  <a:alpha val="100000"/>
                </a:schemeClr>
              </a:gs>
              <a:gs pos="100000">
                <a:schemeClr val="hlink">
                  <a:alpha val="100000"/>
                </a:scheme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7172" name="Group 6"/>
          <p:cNvGrpSpPr/>
          <p:nvPr/>
        </p:nvGrpSpPr>
        <p:grpSpPr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24583" name="Freeform 7"/>
            <p:cNvSpPr/>
            <p:nvPr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86" name="Group 8"/>
            <p:cNvGrpSpPr/>
            <p:nvPr userDrawn="1"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7188" name="Freeform 9"/>
              <p:cNvSpPr/>
              <p:nvPr userDrawn="1"/>
            </p:nvSpPr>
            <p:spPr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89" name="Freeform 10"/>
              <p:cNvSpPr/>
              <p:nvPr userDrawn="1"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20"/>
                  </a:cxn>
                  <a:cxn ang="0">
                    <a:pos x="24" y="34"/>
                  </a:cxn>
                  <a:cxn ang="0">
                    <a:pos x="18" y="74"/>
                  </a:cxn>
                  <a:cxn ang="0">
                    <a:pos x="42" y="128"/>
                  </a:cxn>
                  <a:cxn ang="0">
                    <a:pos x="48" y="181"/>
                  </a:cxn>
                  <a:cxn ang="0">
                    <a:pos x="0" y="395"/>
                  </a:cxn>
                  <a:cxn ang="0">
                    <a:pos x="54" y="261"/>
                  </a:cxn>
                  <a:cxn ang="0">
                    <a:pos x="84" y="242"/>
                  </a:cxn>
                  <a:cxn ang="0">
                    <a:pos x="126" y="141"/>
                  </a:cxn>
                  <a:cxn ang="0">
                    <a:pos x="144" y="134"/>
                  </a:cxn>
                  <a:cxn ang="0">
                    <a:pos x="144" y="101"/>
                  </a:cxn>
                  <a:cxn ang="0">
                    <a:pos x="186" y="74"/>
                  </a:cxn>
                  <a:cxn ang="0">
                    <a:pos x="162" y="67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90" name="Freeform 11"/>
              <p:cNvSpPr/>
              <p:nvPr userDrawn="1"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91" name="Freeform 12"/>
              <p:cNvSpPr/>
              <p:nvPr userDrawn="1"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7"/>
                  </a:cxn>
                  <a:cxn ang="0">
                    <a:pos x="6" y="20"/>
                  </a:cxn>
                  <a:cxn ang="0">
                    <a:pos x="0" y="27"/>
                  </a:cxn>
                  <a:cxn ang="0">
                    <a:pos x="78" y="67"/>
                  </a:cxn>
                  <a:cxn ang="0">
                    <a:pos x="96" y="47"/>
                  </a:cxn>
                  <a:cxn ang="0">
                    <a:pos x="155" y="74"/>
                  </a:cxn>
                  <a:cxn ang="0">
                    <a:pos x="126" y="27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92" name="Freeform 13"/>
              <p:cNvSpPr/>
              <p:nvPr userDrawn="1"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41"/>
                  </a:cxn>
                  <a:cxn ang="0">
                    <a:pos x="0" y="20"/>
                  </a:cxn>
                  <a:cxn ang="0">
                    <a:pos x="12" y="7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24" y="7"/>
                  </a:cxn>
                  <a:cxn ang="0">
                    <a:pos x="36" y="7"/>
                  </a:cxn>
                  <a:cxn ang="0">
                    <a:pos x="42" y="0"/>
                  </a:cxn>
                  <a:cxn ang="0">
                    <a:pos x="30" y="20"/>
                  </a:cxn>
                  <a:cxn ang="0">
                    <a:pos x="42" y="54"/>
                  </a:cxn>
                  <a:cxn ang="0">
                    <a:pos x="12" y="81"/>
                  </a:cxn>
                  <a:cxn ang="0">
                    <a:pos x="6" y="41"/>
                  </a:cxn>
                  <a:cxn ang="0">
                    <a:pos x="6" y="41"/>
                  </a:cxn>
                </a:cxnLst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>
                  <a:alpha val="100000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4590" name="Freeform 14"/>
            <p:cNvSpPr/>
            <p:nvPr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73" name="Group 15"/>
          <p:cNvGrpSpPr/>
          <p:nvPr/>
        </p:nvGrpSpPr>
        <p:grpSpPr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7179" name="Freeform 16"/>
            <p:cNvSpPr/>
            <p:nvPr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1"/>
                </a:cxn>
                <a:cxn ang="0">
                  <a:pos x="66" y="110"/>
                </a:cxn>
                <a:cxn ang="0">
                  <a:pos x="143" y="183"/>
                </a:cxn>
                <a:cxn ang="0">
                  <a:pos x="191" y="170"/>
                </a:cxn>
                <a:cxn ang="0">
                  <a:pos x="341" y="291"/>
                </a:cxn>
                <a:cxn ang="0">
                  <a:pos x="305" y="176"/>
                </a:cxn>
                <a:cxn ang="0">
                  <a:pos x="365" y="134"/>
                </a:cxn>
                <a:cxn ang="0">
                  <a:pos x="359" y="128"/>
                </a:cxn>
                <a:cxn ang="0">
                  <a:pos x="335" y="116"/>
                </a:cxn>
                <a:cxn ang="0">
                  <a:pos x="299" y="91"/>
                </a:cxn>
                <a:cxn ang="0">
                  <a:pos x="257" y="73"/>
                </a:cxn>
                <a:cxn ang="0">
                  <a:pos x="215" y="55"/>
                </a:cxn>
                <a:cxn ang="0">
                  <a:pos x="173" y="37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0" name="Freeform 17"/>
            <p:cNvSpPr/>
            <p:nvPr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1" name="Freeform 18"/>
            <p:cNvSpPr/>
            <p:nvPr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1"/>
                </a:cxn>
                <a:cxn ang="0">
                  <a:pos x="65" y="43"/>
                </a:cxn>
                <a:cxn ang="0">
                  <a:pos x="71" y="55"/>
                </a:cxn>
                <a:cxn ang="0">
                  <a:pos x="71" y="61"/>
                </a:cxn>
                <a:cxn ang="0">
                  <a:pos x="59" y="55"/>
                </a:cxn>
                <a:cxn ang="0">
                  <a:pos x="47" y="43"/>
                </a:cxn>
                <a:cxn ang="0">
                  <a:pos x="23" y="31"/>
                </a:cxn>
                <a:cxn ang="0">
                  <a:pos x="23" y="37"/>
                </a:cxn>
                <a:cxn ang="0">
                  <a:pos x="18" y="43"/>
                </a:cxn>
                <a:cxn ang="0">
                  <a:pos x="12" y="49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37"/>
                </a:cxn>
                <a:cxn ang="0">
                  <a:pos x="0" y="18"/>
                </a:cxn>
                <a:cxn ang="0">
                  <a:pos x="0" y="18"/>
                </a:cxn>
              </a:cxnLst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2" name="Freeform 19"/>
            <p:cNvSpPr/>
            <p:nvPr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5"/>
                </a:cxn>
                <a:cxn ang="0">
                  <a:pos x="96" y="61"/>
                </a:cxn>
                <a:cxn ang="0">
                  <a:pos x="102" y="73"/>
                </a:cxn>
                <a:cxn ang="0">
                  <a:pos x="108" y="85"/>
                </a:cxn>
                <a:cxn ang="0">
                  <a:pos x="120" y="97"/>
                </a:cxn>
                <a:cxn ang="0">
                  <a:pos x="143" y="115"/>
                </a:cxn>
                <a:cxn ang="0">
                  <a:pos x="155" y="140"/>
                </a:cxn>
                <a:cxn ang="0">
                  <a:pos x="161" y="158"/>
                </a:cxn>
                <a:cxn ang="0">
                  <a:pos x="161" y="164"/>
                </a:cxn>
                <a:cxn ang="0">
                  <a:pos x="96" y="103"/>
                </a:cxn>
                <a:cxn ang="0">
                  <a:pos x="30" y="55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3" name="Freeform 20"/>
            <p:cNvSpPr/>
            <p:nvPr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1"/>
                </a:cxn>
                <a:cxn ang="0">
                  <a:pos x="41" y="37"/>
                </a:cxn>
                <a:cxn ang="0">
                  <a:pos x="47" y="43"/>
                </a:cxn>
                <a:cxn ang="0">
                  <a:pos x="53" y="55"/>
                </a:cxn>
                <a:cxn ang="0">
                  <a:pos x="53" y="61"/>
                </a:cxn>
                <a:cxn ang="0">
                  <a:pos x="47" y="55"/>
                </a:cxn>
                <a:cxn ang="0">
                  <a:pos x="35" y="49"/>
                </a:cxn>
                <a:cxn ang="0">
                  <a:pos x="23" y="37"/>
                </a:cxn>
                <a:cxn ang="0">
                  <a:pos x="17" y="31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4" name="Freeform 21"/>
            <p:cNvSpPr/>
            <p:nvPr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7"/>
                </a:cxn>
                <a:cxn ang="0">
                  <a:pos x="245" y="43"/>
                </a:cxn>
                <a:cxn ang="0">
                  <a:pos x="209" y="85"/>
                </a:cxn>
                <a:cxn ang="0">
                  <a:pos x="143" y="134"/>
                </a:cxn>
                <a:cxn ang="0">
                  <a:pos x="167" y="158"/>
                </a:cxn>
                <a:cxn ang="0">
                  <a:pos x="179" y="207"/>
                </a:cxn>
                <a:cxn ang="0">
                  <a:pos x="77" y="134"/>
                </a:cxn>
                <a:cxn ang="0">
                  <a:pos x="47" y="85"/>
                </a:cxn>
                <a:cxn ang="0">
                  <a:pos x="89" y="67"/>
                </a:cxn>
                <a:cxn ang="0">
                  <a:pos x="59" y="37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7"/>
                </a:cxn>
                <a:cxn ang="0">
                  <a:pos x="233" y="37"/>
                </a:cxn>
              </a:cxnLst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45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5" name="Rectangle 2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46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6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6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en-US" altLang="zh-CN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9.xml"/><Relationship Id="rId2" Type="http://schemas.openxmlformats.org/officeDocument/2006/relationships/audio" Target="../media/audio1.wav"/><Relationship Id="rId1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9.xml"/><Relationship Id="rId1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0.xml"/><Relationship Id="rId1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4.xml"/><Relationship Id="rId4" Type="http://schemas.openxmlformats.org/officeDocument/2006/relationships/audio" Target="../media/audio2.wav"/><Relationship Id="rId3" Type="http://schemas.openxmlformats.org/officeDocument/2006/relationships/image" Target="../media/image20.png"/><Relationship Id="rId2" Type="http://schemas.microsoft.com/office/2007/relationships/media" Target="file:///D:\Backup\&#25105;&#30340;&#25991;&#26723;\&#36865;&#21035;&#20276;&#22863;.mp3" TargetMode="External"/><Relationship Id="rId1" Type="http://schemas.openxmlformats.org/officeDocument/2006/relationships/audio" Target="file:///D:\Backup\&#25105;&#30340;&#25991;&#26723;\&#36865;&#21035;&#20276;&#22863;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2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1040" descr="北风卷地白草折"/>
          <p:cNvPicPr>
            <a:picLocks noChangeAspect="1"/>
          </p:cNvPicPr>
          <p:nvPr/>
        </p:nvPicPr>
        <p:blipFill>
          <a:blip r:embed="rId1">
            <a:lum bright="-12000"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AutoShape 33">
            <a:hlinkClick r:id="" action="ppaction://noaction">
              <a:snd r:embed="rId2" name="风声.wav"/>
            </a:hlinkClick>
          </p:cNvPr>
          <p:cNvSpPr/>
          <p:nvPr/>
        </p:nvSpPr>
        <p:spPr>
          <a:xfrm>
            <a:off x="8286750" y="6000750"/>
            <a:ext cx="457200" cy="457200"/>
          </a:xfrm>
          <a:prstGeom prst="actionButtonSound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eaLnBrk="0" hangingPunct="0">
              <a:spcBef>
                <a:spcPct val="50000"/>
              </a:spcBef>
            </a:pPr>
            <a:endParaRPr lang="zh-CN" altLang="zh-CN" sz="4400" dirty="0">
              <a:solidFill>
                <a:srgbClr val="FF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Text Box 2"/>
          <p:cNvSpPr txBox="1"/>
          <p:nvPr/>
        </p:nvSpPr>
        <p:spPr>
          <a:xfrm>
            <a:off x="250825" y="981075"/>
            <a:ext cx="8642350" cy="903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endParaRPr lang="en-US" altLang="zh-CN" sz="3600" dirty="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en-US" altLang="zh-CN" sz="2800" dirty="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531" name="Rectangle 3"/>
          <p:cNvSpPr/>
          <p:nvPr/>
        </p:nvSpPr>
        <p:spPr>
          <a:xfrm>
            <a:off x="250825" y="549275"/>
            <a:ext cx="87137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endParaRPr lang="zh-CN" altLang="zh-CN" sz="4000" u="sng" dirty="0">
              <a:solidFill>
                <a:srgbClr val="FF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66564" name="Rectangle 4"/>
          <p:cNvSpPr/>
          <p:nvPr/>
        </p:nvSpPr>
        <p:spPr>
          <a:xfrm>
            <a:off x="539750" y="549275"/>
            <a:ext cx="8353425" cy="5627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6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     </a:t>
            </a:r>
            <a:r>
              <a:rPr lang="zh-CN" altLang="en-US" sz="6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这两句诗中有一个字既是写景，又是写情，是哪一个字？</a:t>
            </a:r>
            <a:endParaRPr lang="zh-CN" altLang="en-US" sz="6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6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“愁”字蕴含着哪几层意思</a:t>
            </a:r>
            <a:r>
              <a:rPr lang="en-US" altLang="zh-CN" sz="6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?</a:t>
            </a:r>
            <a:endParaRPr lang="en-US" altLang="zh-CN" sz="3600" b="1" u="sng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charRg st="32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6564">
                                            <p:txEl>
                                              <p:charRg st="32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0"/>
            <a:ext cx="8748712" cy="7100888"/>
          </a:xfrm>
          <a:ln>
            <a:solidFill>
              <a:schemeClr val="tx1">
                <a:alpha val="100000"/>
              </a:schemeClr>
            </a:solidFill>
            <a:miter lim="800000"/>
          </a:ln>
        </p:spPr>
        <p:txBody>
          <a:bodyPr vert="horz" wrap="square" lIns="91440" tIns="45720" rIns="91440" bIns="45720" anchor="t"/>
          <a:p>
            <a:pPr defTabSz="914400" eaLnBrk="1" hangingPunct="1">
              <a:lnSpc>
                <a:spcPct val="90000"/>
              </a:lnSpc>
              <a:spcBef>
                <a:spcPct val="50000"/>
              </a:spcBef>
              <a:buNone/>
              <a:tabLst>
                <a:tab pos="3851275" algn="l"/>
              </a:tabLst>
            </a:pPr>
            <a:r>
              <a:rPr lang="en-US" altLang="zh-CN" sz="2800" dirty="0"/>
              <a:t>    </a:t>
            </a:r>
            <a:r>
              <a:rPr lang="zh-CN" altLang="en-US" b="1" dirty="0"/>
              <a:t>北风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卷地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白草折，胡天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八月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即飞雪。忽如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一夜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春风来，千树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万树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梨花开。散入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珠帘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湿罗幕，狐裘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不暖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锦衾薄。将军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角弓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不得控，都护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铁衣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冷难着。瀚海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阑干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百丈冰，愁云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惨淡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万里凝。中军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置酒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饮归客，胡琴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琵琶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与羌笛。纷纷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暮雪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下辕门，风掣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红旗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冻不翻。轮台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东门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送君去，去时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雪满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天山路。山回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路转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不见君，雪上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空留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马行处。</a:t>
            </a:r>
            <a:endParaRPr lang="zh-CN" altLang="en-US" b="1" dirty="0"/>
          </a:p>
          <a:p>
            <a:pPr defTabSz="914400" eaLnBrk="1" hangingPunct="1">
              <a:lnSpc>
                <a:spcPct val="90000"/>
              </a:lnSpc>
              <a:tabLst>
                <a:tab pos="3851275" algn="l"/>
              </a:tabLst>
            </a:pPr>
            <a:r>
              <a:rPr lang="zh-CN" altLang="en-US" sz="5400" b="1" dirty="0">
                <a:solidFill>
                  <a:srgbClr val="FF3399"/>
                </a:solidFill>
              </a:rPr>
              <a:t> 体会诗歌的美</a:t>
            </a:r>
            <a:r>
              <a:rPr lang="en-US" altLang="zh-CN" sz="5400" b="1" dirty="0">
                <a:solidFill>
                  <a:srgbClr val="FF3399"/>
                </a:solidFill>
              </a:rPr>
              <a:t>:  </a:t>
            </a:r>
            <a:r>
              <a:rPr lang="en-US" altLang="zh-CN" sz="3600" b="1" dirty="0">
                <a:solidFill>
                  <a:srgbClr val="006600"/>
                </a:solidFill>
              </a:rPr>
              <a:t>①</a:t>
            </a:r>
            <a:r>
              <a:rPr lang="zh-CN" altLang="en-US" sz="3600" b="1" dirty="0">
                <a:solidFill>
                  <a:srgbClr val="006600"/>
                </a:solidFill>
              </a:rPr>
              <a:t>修辞美                ②描写美      ③意境美      ④措辞美</a:t>
            </a:r>
            <a:endParaRPr lang="zh-CN" altLang="en-US" sz="3600" b="1" dirty="0">
              <a:solidFill>
                <a:srgbClr val="006600"/>
              </a:solidFill>
            </a:endParaRPr>
          </a:p>
          <a:p>
            <a:pPr defTabSz="914400" eaLnBrk="1" hangingPunct="1">
              <a:lnSpc>
                <a:spcPct val="90000"/>
              </a:lnSpc>
              <a:tabLst>
                <a:tab pos="3851275" algn="l"/>
              </a:tabLst>
            </a:pPr>
            <a:r>
              <a:rPr lang="zh-CN" altLang="en-US" sz="5400" b="1" dirty="0">
                <a:solidFill>
                  <a:srgbClr val="0000FF"/>
                </a:solidFill>
              </a:rPr>
              <a:t>我认为诗中</a:t>
            </a:r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</a:rPr>
              <a:t>————</a:t>
            </a:r>
            <a:r>
              <a:rPr lang="zh-CN" altLang="en-US" sz="5400" b="1" dirty="0">
                <a:solidFill>
                  <a:srgbClr val="0000FF"/>
                </a:solidFill>
              </a:rPr>
              <a:t>一句写得好，原因是</a:t>
            </a:r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</a:rPr>
              <a:t>———</a:t>
            </a:r>
            <a:r>
              <a:rPr lang="en-US" altLang="zh-CN" sz="5400" b="1" dirty="0">
                <a:solidFill>
                  <a:srgbClr val="0000FF"/>
                </a:solidFill>
              </a:rPr>
              <a:t>  </a:t>
            </a:r>
            <a:r>
              <a:rPr lang="zh-CN" altLang="en-US" sz="5400" b="1" dirty="0">
                <a:solidFill>
                  <a:srgbClr val="0000FF"/>
                </a:solidFill>
              </a:rPr>
              <a:t>。</a:t>
            </a:r>
            <a:r>
              <a:rPr lang="zh-CN" altLang="en-US" sz="5400" b="1" u="sng" dirty="0">
                <a:solidFill>
                  <a:srgbClr val="0000FF"/>
                </a:solidFill>
              </a:rPr>
              <a:t>               </a:t>
            </a:r>
            <a:endParaRPr lang="zh-CN" altLang="en-US" sz="5400" b="1" u="sng" dirty="0">
              <a:solidFill>
                <a:srgbClr val="0000FF"/>
              </a:solidFill>
            </a:endParaRPr>
          </a:p>
          <a:p>
            <a:pPr defTabSz="914400" eaLnBrk="1" hangingPunct="1">
              <a:lnSpc>
                <a:spcPct val="120000"/>
              </a:lnSpc>
              <a:spcBef>
                <a:spcPct val="50000"/>
              </a:spcBef>
              <a:buNone/>
              <a:tabLst>
                <a:tab pos="3851275" algn="l"/>
              </a:tabLst>
            </a:pPr>
            <a:endParaRPr lang="en-US" altLang="zh-CN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240" end="2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charRg st="240" end="2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5" end="24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Text Box 2"/>
          <p:cNvSpPr txBox="1"/>
          <p:nvPr/>
        </p:nvSpPr>
        <p:spPr>
          <a:xfrm>
            <a:off x="-323850" y="333375"/>
            <a:ext cx="9467850" cy="6342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2" eaLnBrk="0" hangingPunct="0">
              <a:spcBef>
                <a:spcPct val="20000"/>
              </a:spcBef>
            </a:pPr>
            <a:r>
              <a:rPr lang="zh-CN" altLang="en-US" sz="6000" b="1" dirty="0">
                <a:solidFill>
                  <a:srgbClr val="CC00CC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示例</a:t>
            </a:r>
            <a:r>
              <a:rPr lang="en-US" altLang="zh-CN" sz="6000" b="1" dirty="0">
                <a:solidFill>
                  <a:srgbClr val="CC00CC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:</a:t>
            </a:r>
            <a:r>
              <a:rPr lang="en-US" altLang="zh-CN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  </a:t>
            </a:r>
            <a:endParaRPr lang="en-US" altLang="zh-CN" sz="4400" b="1" dirty="0">
              <a:solidFill>
                <a:srgbClr val="FF3399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2" algn="ctr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我认为诗中的</a:t>
            </a:r>
            <a:r>
              <a:rPr lang="zh-CN" altLang="en-US" sz="4400" b="1" dirty="0">
                <a:solidFill>
                  <a:srgbClr val="FF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“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北风卷地白草折</a:t>
            </a:r>
            <a:r>
              <a:rPr lang="en-US" altLang="zh-CN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, 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胡天八月即飞雪</a:t>
            </a:r>
            <a:r>
              <a:rPr lang="zh-CN" altLang="en-US" sz="4400" b="1" dirty="0">
                <a:solidFill>
                  <a:srgbClr val="FF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”</a:t>
            </a:r>
            <a:r>
              <a:rPr lang="zh-CN" altLang="en-US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写的好</a:t>
            </a:r>
            <a:r>
              <a:rPr lang="en-US" altLang="zh-CN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,</a:t>
            </a:r>
            <a:r>
              <a:rPr lang="zh-CN" altLang="en-US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原因是</a:t>
            </a:r>
            <a:r>
              <a:rPr lang="en-US" altLang="zh-CN" sz="44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: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一个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卷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字，  一个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折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字分别从正面和侧面写出了风势之猛。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飞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勾画出了一幅雪花漫天飘舞的形象。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即</a:t>
            </a:r>
            <a:r>
              <a:rPr lang="zh-CN" altLang="en-US" sz="4400" u="sng" dirty="0">
                <a:solidFill>
                  <a:srgbClr val="0066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400" u="sng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字表现了诗人的惊奇之情。这两句极写边塞的风狂雪早。</a:t>
            </a:r>
            <a:endParaRPr lang="zh-CN" altLang="en-US" sz="4400" u="sng" dirty="0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en-US" altLang="zh-CN" sz="2800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Text Box 2"/>
          <p:cNvSpPr txBox="1"/>
          <p:nvPr/>
        </p:nvSpPr>
        <p:spPr>
          <a:xfrm>
            <a:off x="250825" y="333375"/>
            <a:ext cx="8893175" cy="640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6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6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既然是送别，为什</a:t>
            </a:r>
            <a:endParaRPr lang="zh-CN" altLang="en-US" sz="6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6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么又要咏雪呢？</a:t>
            </a:r>
            <a:endParaRPr lang="zh-CN" altLang="en-US" sz="6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以雪景衬托别情，情景交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融，诗人描绘边塞八月冰天雪地、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愁云惨淡、苦寒难耐的景象，更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能衬托诗人送朋友的无限惆怅之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情。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577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12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5778">
                                            <p:txEl>
                                              <p:charRg st="12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2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2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2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2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2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5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5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5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5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5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6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6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6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6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6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8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8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8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8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charRg st="8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2009315082213400"/>
          <p:cNvPicPr>
            <a:picLocks noChangeAspect="1"/>
          </p:cNvPicPr>
          <p:nvPr/>
        </p:nvPicPr>
        <p:blipFill>
          <a:blip r:embed="rId1">
            <a:grayscl/>
            <a:lum bright="70001" contrast="-70000"/>
          </a:blip>
          <a:stretch>
            <a:fillRect/>
          </a:stretch>
        </p:blipFill>
        <p:spPr>
          <a:xfrm>
            <a:off x="0" y="0"/>
            <a:ext cx="93948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Rectangle 3"/>
          <p:cNvSpPr>
            <a:spLocks noGrp="1" noRot="1"/>
          </p:cNvSpPr>
          <p:nvPr>
            <p:ph type="title"/>
          </p:nvPr>
        </p:nvSpPr>
        <p:spPr>
          <a:xfrm>
            <a:off x="381000" y="-100012"/>
            <a:ext cx="8229600" cy="100012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endParaRPr lang="zh-CN" altLang="zh-CN" sz="4000" b="1" dirty="0">
              <a:solidFill>
                <a:srgbClr val="0000FF"/>
              </a:solidFill>
            </a:endParaRPr>
          </a:p>
        </p:txBody>
      </p:sp>
      <p:sp>
        <p:nvSpPr>
          <p:cNvPr id="110596" name="Rectangle 4"/>
          <p:cNvSpPr>
            <a:spLocks noGrp="1" noRot="1"/>
          </p:cNvSpPr>
          <p:nvPr>
            <p:ph idx="1"/>
          </p:nvPr>
        </p:nvSpPr>
        <p:spPr>
          <a:xfrm>
            <a:off x="250825" y="1773238"/>
            <a:ext cx="8540750" cy="41941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奇美</a:t>
            </a:r>
            <a:endParaRPr lang="zh-CN" altLang="en-US" sz="8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奇寒</a:t>
            </a:r>
            <a:endParaRPr lang="zh-CN" altLang="en-US" b="1" dirty="0"/>
          </a:p>
        </p:txBody>
      </p:sp>
      <p:sp>
        <p:nvSpPr>
          <p:cNvPr id="110597" name="Rectangle 5"/>
          <p:cNvSpPr/>
          <p:nvPr/>
        </p:nvSpPr>
        <p:spPr>
          <a:xfrm flipV="1">
            <a:off x="6588125" y="2139950"/>
            <a:ext cx="6477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8800" b="1" dirty="0">
                <a:solidFill>
                  <a:srgbClr val="007A77"/>
                </a:solidFill>
                <a:latin typeface="Times New Roman" panose="02020603050405020304" pitchFamily="18" charset="0"/>
              </a:rPr>
              <a:t>﹜</a:t>
            </a:r>
            <a:endParaRPr lang="en-US" altLang="zh-CN" sz="8800" b="1" dirty="0">
              <a:solidFill>
                <a:srgbClr val="007A77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0" name="Text Box 8"/>
          <p:cNvSpPr txBox="1"/>
          <p:nvPr/>
        </p:nvSpPr>
        <p:spPr>
          <a:xfrm>
            <a:off x="1527175" y="1916113"/>
            <a:ext cx="130175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8800" dirty="0">
                <a:solidFill>
                  <a:srgbClr val="007A77"/>
                </a:solidFill>
                <a:latin typeface="Times New Roman" panose="02020603050405020304" pitchFamily="18" charset="0"/>
              </a:rPr>
              <a:t>﹜</a:t>
            </a:r>
            <a:endParaRPr lang="en-US" altLang="zh-CN" sz="8800" dirty="0">
              <a:solidFill>
                <a:srgbClr val="007A77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1" name="Text Box 9"/>
          <p:cNvSpPr txBox="1"/>
          <p:nvPr/>
        </p:nvSpPr>
        <p:spPr>
          <a:xfrm>
            <a:off x="2535238" y="2349500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咏雪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2" name="Text Box 10"/>
          <p:cNvSpPr txBox="1"/>
          <p:nvPr/>
        </p:nvSpPr>
        <p:spPr>
          <a:xfrm>
            <a:off x="3759200" y="2420938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——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3" name="Text Box 11"/>
          <p:cNvSpPr txBox="1"/>
          <p:nvPr/>
        </p:nvSpPr>
        <p:spPr>
          <a:xfrm>
            <a:off x="4479925" y="2420938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——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4" name="Text Box 12"/>
          <p:cNvSpPr txBox="1"/>
          <p:nvPr/>
        </p:nvSpPr>
        <p:spPr>
          <a:xfrm>
            <a:off x="5148263" y="2316163"/>
            <a:ext cx="17224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送别  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6" name="Text Box 14"/>
          <p:cNvSpPr txBox="1"/>
          <p:nvPr/>
        </p:nvSpPr>
        <p:spPr>
          <a:xfrm>
            <a:off x="6927850" y="1871663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牵挂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7" name="Text Box 15"/>
          <p:cNvSpPr txBox="1"/>
          <p:nvPr/>
        </p:nvSpPr>
        <p:spPr>
          <a:xfrm>
            <a:off x="6804025" y="2636838"/>
            <a:ext cx="26860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惜别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8" name="Text Box 16"/>
          <p:cNvSpPr txBox="1"/>
          <p:nvPr/>
        </p:nvSpPr>
        <p:spPr>
          <a:xfrm>
            <a:off x="4119563" y="2060575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衬托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09" name="Text Box 17"/>
          <p:cNvSpPr txBox="1"/>
          <p:nvPr/>
        </p:nvSpPr>
        <p:spPr>
          <a:xfrm>
            <a:off x="2195513" y="287338"/>
            <a:ext cx="597693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400" b="1" dirty="0">
                <a:solidFill>
                  <a:srgbClr val="007A77"/>
                </a:solidFill>
                <a:latin typeface="Times New Roman" panose="02020603050405020304" pitchFamily="18" charset="0"/>
              </a:rPr>
              <a:t>白雪歌送武判官归京</a:t>
            </a:r>
            <a:endParaRPr lang="zh-CN" altLang="en-US" sz="4400" b="1" dirty="0">
              <a:solidFill>
                <a:srgbClr val="007A77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610" name="Text Box 18"/>
          <p:cNvSpPr txBox="1"/>
          <p:nvPr/>
        </p:nvSpPr>
        <p:spPr>
          <a:xfrm>
            <a:off x="8008938" y="836613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7A77"/>
                </a:solidFill>
                <a:latin typeface="Times New Roman" panose="02020603050405020304" pitchFamily="18" charset="0"/>
              </a:rPr>
              <a:t>岑参</a:t>
            </a:r>
            <a:endParaRPr lang="zh-CN" altLang="en-US" sz="2400" b="1" dirty="0">
              <a:solidFill>
                <a:srgbClr val="007A77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0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0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6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6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charRg st="3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6">
                                            <p:txEl>
                                              <p:charRg st="3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6">
                                            <p:txEl>
                                              <p:charRg st="3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60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60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6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6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6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6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06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06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6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60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059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059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060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060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06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06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060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060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 descr="2009315082213400"/>
          <p:cNvPicPr>
            <a:picLocks noChangeAspect="1"/>
          </p:cNvPicPr>
          <p:nvPr/>
        </p:nvPicPr>
        <p:blipFill>
          <a:blip r:embed="rId1">
            <a:grayscl/>
            <a:lum bright="70001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这种感情是通过哪些语句体现出来的？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652" name="Rectangle 4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495800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中军置酒饮归客，胡琴琵琶与羌笛。</a:t>
            </a:r>
            <a:r>
              <a:rPr lang="en-US" altLang="zh-CN" sz="2800" b="1" dirty="0">
                <a:solidFill>
                  <a:srgbClr val="0000FF"/>
                </a:solidFill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</a:rPr>
              <a:t>设宴饯别</a:t>
            </a: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轮台东门送君去，去时雪满天山路。</a:t>
            </a:r>
            <a:r>
              <a:rPr lang="en-US" altLang="zh-CN" sz="2800" b="1" dirty="0">
                <a:solidFill>
                  <a:srgbClr val="0000FF"/>
                </a:solidFill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</a:rPr>
              <a:t>雪中送别</a:t>
            </a: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山回路转不见君，雪上空留马行处。</a:t>
            </a:r>
            <a:r>
              <a:rPr lang="en-US" altLang="zh-CN" sz="2800" b="1" dirty="0">
                <a:solidFill>
                  <a:srgbClr val="0000FF"/>
                </a:solidFill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</a:rPr>
              <a:t>依依惜别</a:t>
            </a: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altLang="zh-CN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 noRot="1"/>
          </p:cNvSpPr>
          <p:nvPr>
            <p:ph type="title"/>
          </p:nvPr>
        </p:nvSpPr>
        <p:spPr>
          <a:xfrm>
            <a:off x="755650" y="0"/>
            <a:ext cx="7473950" cy="1143000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dirty="0">
                <a:ea typeface="华文行楷" panose="02010800040101010101" pitchFamily="2" charset="-122"/>
              </a:rPr>
              <a:t>你还学过哪些送别诗？</a:t>
            </a:r>
            <a:endParaRPr lang="zh-CN" altLang="en-US" dirty="0">
              <a:ea typeface="华文行楷" panose="02010800040101010101" pitchFamily="2" charset="-122"/>
            </a:endParaRPr>
          </a:p>
        </p:txBody>
      </p:sp>
      <p:sp>
        <p:nvSpPr>
          <p:cNvPr id="80899" name="Text Box 3"/>
          <p:cNvSpPr txBox="1"/>
          <p:nvPr/>
        </p:nvSpPr>
        <p:spPr>
          <a:xfrm>
            <a:off x="4140200" y="620713"/>
            <a:ext cx="5003800" cy="3141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br>
              <a:rPr lang="en-US" altLang="zh-CN" sz="3200" dirty="0">
                <a:solidFill>
                  <a:srgbClr val="007A77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送杜少府之任蜀州</a:t>
            </a:r>
            <a:endParaRPr lang="zh-CN" altLang="en-US" sz="28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王勃</a:t>
            </a:r>
            <a:endParaRPr lang="zh-CN" altLang="en-US" sz="28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城阙辅三秦，风烟望五津。</a:t>
            </a:r>
            <a:endParaRPr lang="zh-CN" altLang="en-US" sz="28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与君离别意，同是宦游人。</a:t>
            </a:r>
            <a:endParaRPr lang="zh-CN" altLang="en-US" sz="28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海内存知己，天涯若比邻。</a:t>
            </a:r>
            <a:endParaRPr lang="zh-CN" altLang="en-US" sz="28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0033CC"/>
                </a:solidFill>
                <a:latin typeface="Arial" panose="020B0604020202020204" pitchFamily="34" charset="0"/>
              </a:rPr>
              <a:t>无为在岐路，儿女共沾巾</a:t>
            </a:r>
            <a:r>
              <a:rPr lang="zh-CN" altLang="en-US" sz="2800" dirty="0">
                <a:solidFill>
                  <a:srgbClr val="0033CC"/>
                </a:solidFill>
                <a:latin typeface="Arial" panose="020B0604020202020204" pitchFamily="34" charset="0"/>
              </a:rPr>
              <a:t>。</a:t>
            </a:r>
            <a:r>
              <a:rPr lang="zh-CN" altLang="en-US" sz="2800" dirty="0">
                <a:solidFill>
                  <a:srgbClr val="007A77"/>
                </a:solidFill>
                <a:latin typeface="Arial" panose="020B0604020202020204" pitchFamily="34" charset="0"/>
              </a:rPr>
              <a:t> </a:t>
            </a:r>
            <a:endParaRPr lang="zh-CN" altLang="en-US" sz="2800" dirty="0">
              <a:solidFill>
                <a:srgbClr val="007A77"/>
              </a:solidFill>
              <a:latin typeface="Arial" panose="020B0604020202020204" pitchFamily="34" charset="0"/>
            </a:endParaRPr>
          </a:p>
        </p:txBody>
      </p:sp>
      <p:sp>
        <p:nvSpPr>
          <p:cNvPr id="80900" name="Text Box 4"/>
          <p:cNvSpPr txBox="1"/>
          <p:nvPr/>
        </p:nvSpPr>
        <p:spPr>
          <a:xfrm>
            <a:off x="179388" y="1125538"/>
            <a:ext cx="3851275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送孟浩然之广陵</a:t>
            </a:r>
            <a:b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李白</a:t>
            </a:r>
            <a:b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故人西辞黄鹤楼，</a:t>
            </a:r>
            <a:b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烟花三月下扬州。</a:t>
            </a:r>
            <a:b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孤帆远影碧空尽，</a:t>
            </a:r>
            <a:b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</a:br>
            <a:r>
              <a:rPr lang="zh-CN" altLang="en-US" sz="2800" b="1" dirty="0">
                <a:solidFill>
                  <a:srgbClr val="3366FF"/>
                </a:solidFill>
                <a:latin typeface="Arial" panose="020B0604020202020204" pitchFamily="34" charset="0"/>
              </a:rPr>
              <a:t>惟见长江天际流。</a:t>
            </a:r>
            <a:endParaRPr lang="zh-CN" altLang="en-US" sz="2800" b="1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80901" name="Text Box 5"/>
          <p:cNvSpPr txBox="1"/>
          <p:nvPr/>
        </p:nvSpPr>
        <p:spPr>
          <a:xfrm>
            <a:off x="755650" y="3644900"/>
            <a:ext cx="7129463" cy="3262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en-US" altLang="zh-CN" sz="3200" b="1" dirty="0">
              <a:solidFill>
                <a:srgbClr val="007A77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赠汪伦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李白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李白乘舟将欲行， 忽闻岸上踏歌声。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solidFill>
                  <a:srgbClr val="800000"/>
                </a:solidFill>
                <a:latin typeface="Arial" panose="020B0604020202020204" pitchFamily="34" charset="0"/>
              </a:rPr>
              <a:t>桃花潭水深千尺， 不及汪伦送我情！</a:t>
            </a:r>
            <a:endParaRPr lang="zh-CN" altLang="en-US" sz="2800" b="1" dirty="0">
              <a:solidFill>
                <a:srgbClr val="800000"/>
              </a:solidFill>
              <a:latin typeface="Arial" panose="020B0604020202020204" pitchFamily="34" charset="0"/>
            </a:endParaRPr>
          </a:p>
          <a:p>
            <a:r>
              <a:rPr lang="zh-CN" altLang="en-US" sz="3200" dirty="0">
                <a:solidFill>
                  <a:srgbClr val="007A77"/>
                </a:solidFill>
                <a:latin typeface="Arial" panose="020B0604020202020204" pitchFamily="34" charset="0"/>
              </a:rPr>
              <a:t> </a:t>
            </a:r>
            <a:br>
              <a:rPr lang="zh-CN" altLang="en-US" sz="3200" dirty="0">
                <a:solidFill>
                  <a:srgbClr val="007A77"/>
                </a:solidFill>
                <a:latin typeface="Arial" panose="020B0604020202020204" pitchFamily="34" charset="0"/>
              </a:rPr>
            </a:br>
            <a:endParaRPr lang="zh-CN" altLang="en-US" sz="3200" dirty="0">
              <a:solidFill>
                <a:srgbClr val="007A77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0" grpId="0"/>
      <p:bldP spid="809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Text Box 2"/>
          <p:cNvSpPr txBox="1"/>
          <p:nvPr/>
        </p:nvSpPr>
        <p:spPr>
          <a:xfrm>
            <a:off x="250825" y="981075"/>
            <a:ext cx="8642350" cy="903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endParaRPr lang="en-US" altLang="zh-CN" sz="3600" dirty="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en-US" altLang="zh-CN" sz="2800" dirty="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9699" name="Rectangle 3"/>
          <p:cNvSpPr/>
          <p:nvPr/>
        </p:nvSpPr>
        <p:spPr>
          <a:xfrm>
            <a:off x="250825" y="549275"/>
            <a:ext cx="87137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endParaRPr lang="zh-CN" altLang="zh-CN" sz="4000" u="sng" dirty="0">
              <a:solidFill>
                <a:srgbClr val="FF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29700" name="Rectangle 4"/>
          <p:cNvSpPr/>
          <p:nvPr/>
        </p:nvSpPr>
        <p:spPr>
          <a:xfrm>
            <a:off x="755650" y="620713"/>
            <a:ext cx="8208963" cy="557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3600" b="1" u="sng" dirty="0">
                <a:solidFill>
                  <a:srgbClr val="FF3300"/>
                </a:solidFill>
                <a:latin typeface="Times New Roman" panose="02020603050405020304" pitchFamily="18" charset="0"/>
              </a:rPr>
              <a:t>       </a:t>
            </a:r>
            <a:r>
              <a:rPr lang="zh-CN" altLang="en-US" sz="4000" b="1" u="sng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朋友 是春日明媚的阳光，是夏日凉爽的清风，是秋日明净的天空，是冬日暖暖的火炉，有了朋友我们情感的世界更丰富；有了朋友，我们人生路上的步伐更坚定，有了朋友，我们生命的某些时刻显得刻骨铭心，与朋友分别的那一瞬间至今仍历历在目，难以忘却。请真情诉说我们的友谊吧</a:t>
            </a:r>
            <a:r>
              <a:rPr lang="zh-CN" altLang="en-US" sz="4000" b="1" u="sng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！</a:t>
            </a:r>
            <a:endParaRPr lang="zh-CN" altLang="en-US" sz="4000" b="1" u="sng" dirty="0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79877" name="送别伴奏.mp3">
            <a:hlinkClick r:id="" action="ppaction://media"/>
          </p:cNvPr>
          <p:cNvPicPr>
            <a:picLocks noGrp="1" noRot="1" noChangeAspect="1"/>
          </p:cNvPicPr>
          <p:nvPr>
            <p:ph/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4797425" y="2978150"/>
            <a:ext cx="304800" cy="30480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4505" fill="hold"/>
                                        <p:tgtEl>
                                          <p:spTgt spid="798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877"/>
                </p:tgtEl>
              </p:cMediaNode>
            </p:audio>
          </p:childTnLst>
        </p:cTn>
      </p:par>
    </p:tnLst>
    <p:bldLst>
      <p:bldP spid="798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828800" y="457200"/>
            <a:ext cx="5943600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作者介绍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2400" dirty="0">
              <a:latin typeface="Times New Roman" panose="02020603050405020304" pitchFamily="18" charset="0"/>
            </a:endParaRPr>
          </a:p>
        </p:txBody>
      </p:sp>
      <p:pic>
        <p:nvPicPr>
          <p:cNvPr id="14339" name="Picture 3" descr="关塞"/>
          <p:cNvPicPr>
            <a:picLocks noChangeAspect="1"/>
          </p:cNvPicPr>
          <p:nvPr/>
        </p:nvPicPr>
        <p:blipFill>
          <a:blip r:embed="rId1">
            <a:lum bright="17999" contrast="-66000"/>
          </a:blip>
          <a:stretch>
            <a:fillRect/>
          </a:stretch>
        </p:blipFill>
        <p:spPr>
          <a:xfrm>
            <a:off x="900113" y="333375"/>
            <a:ext cx="792480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Text Box 4"/>
          <p:cNvSpPr txBox="1"/>
          <p:nvPr/>
        </p:nvSpPr>
        <p:spPr>
          <a:xfrm>
            <a:off x="1116013" y="1557338"/>
            <a:ext cx="7494587" cy="4546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3333FF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    </a:t>
            </a:r>
            <a:r>
              <a:rPr lang="zh-CN" altLang="en-US" sz="4000" b="1" dirty="0">
                <a:solidFill>
                  <a:srgbClr val="FF3300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岑参，</a:t>
            </a:r>
            <a:r>
              <a:rPr lang="zh-CN" altLang="en-US" sz="3600" b="1" dirty="0">
                <a:solidFill>
                  <a:srgbClr val="FF3300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盛唐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最典型的</a:t>
            </a:r>
            <a:r>
              <a:rPr lang="zh-CN" altLang="en-US" sz="3600" b="1" dirty="0">
                <a:solidFill>
                  <a:srgbClr val="FF3300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边塞诗人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。荆州江陵（今属湖北）人。与另一位边塞诗人高适齐名，世称</a:t>
            </a:r>
            <a:r>
              <a:rPr lang="zh-CN" altLang="en-US" sz="3600" b="1" dirty="0">
                <a:solidFill>
                  <a:srgbClr val="3333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高岑</a:t>
            </a:r>
            <a:r>
              <a:rPr lang="zh-CN" altLang="en-US" sz="3600" b="1" dirty="0">
                <a:solidFill>
                  <a:srgbClr val="3333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  <a:ea typeface="华文新魏" panose="02010800040101010101" pitchFamily="2" charset="-122"/>
              </a:rPr>
              <a:t>。岑参曾两度出塞，在新疆前后呆了六年，对军旅生活和边地风光有着切身的体会。其诗气势宏大，风格奇峭，想像丰富，色彩绚丽，并充满乐观进取的精神。</a:t>
            </a:r>
            <a:endParaRPr lang="zh-CN" altLang="en-US" sz="3600" b="1" dirty="0">
              <a:solidFill>
                <a:srgbClr val="3333FF"/>
              </a:solidFill>
              <a:latin typeface="宋体" panose="0201060003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600200" y="404813"/>
            <a:ext cx="518160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eaLnBrk="0" hangingPunct="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6000" b="1" kern="1200" cap="none" spc="0" normalizeH="0" baseline="0" noProof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作者简介</a:t>
            </a:r>
            <a:endParaRPr kumimoji="1" lang="zh-CN" altLang="en-US" sz="6000" b="1" kern="1200" cap="none" spc="0" normalizeH="0" baseline="0" noProof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924175"/>
            <a:ext cx="8388350" cy="393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827088" y="1412875"/>
            <a:ext cx="7993062" cy="2540000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课题是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白雪歌送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武判官归京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”</a:t>
            </a:r>
            <a:r>
              <a:rPr lang="en-US" altLang="zh-CN" sz="4000" b="1" dirty="0">
                <a:solidFill>
                  <a:srgbClr val="0000CC"/>
                </a:solidFill>
                <a:latin typeface="Arial" panose="020B0604020202020204" pitchFamily="34" charset="0"/>
              </a:rPr>
              <a:t>,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点明本诗是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雪中送别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诗</a:t>
            </a:r>
            <a:r>
              <a:rPr lang="en-US" altLang="zh-CN" sz="4000" b="1" dirty="0">
                <a:solidFill>
                  <a:srgbClr val="0000CC"/>
                </a:solidFill>
                <a:latin typeface="Arial" panose="020B0604020202020204" pitchFamily="34" charset="0"/>
              </a:rPr>
              <a:t>,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即在西北边塞的冰雪背景下</a:t>
            </a:r>
            <a:r>
              <a:rPr lang="en-US" altLang="zh-CN" sz="4000" b="1" dirty="0">
                <a:solidFill>
                  <a:srgbClr val="0000CC"/>
                </a:solidFill>
                <a:latin typeface="Arial" panose="020B0604020202020204" pitchFamily="34" charset="0"/>
              </a:rPr>
              <a:t>,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岑参送朋友武判官回到京城长安去。这是戍边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将士之别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。</a:t>
            </a:r>
            <a:endParaRPr lang="zh-CN" altLang="zh-CN" sz="4000" b="1" dirty="0">
              <a:solidFill>
                <a:srgbClr val="0000CC"/>
              </a:solidFill>
              <a:latin typeface="宋体" panose="02010600030101010101" pitchFamily="2" charset="-122"/>
            </a:endParaRPr>
          </a:p>
        </p:txBody>
      </p:sp>
      <p:sp>
        <p:nvSpPr>
          <p:cNvPr id="15364" name="WordArt 4"/>
          <p:cNvSpPr>
            <a:spLocks noTextEdit="1"/>
          </p:cNvSpPr>
          <p:nvPr/>
        </p:nvSpPr>
        <p:spPr>
          <a:xfrm>
            <a:off x="611188" y="0"/>
            <a:ext cx="4681537" cy="14843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6000" i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解题：</a:t>
            </a:r>
            <a:endParaRPr lang="zh-CN" altLang="en-US" sz="6000" i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Rectangle 2"/>
          <p:cNvSpPr>
            <a:spLocks noGrp="1"/>
          </p:cNvSpPr>
          <p:nvPr>
            <p:ph idx="1"/>
          </p:nvPr>
        </p:nvSpPr>
        <p:spPr>
          <a:xfrm>
            <a:off x="1116013" y="-531812"/>
            <a:ext cx="8027987" cy="7389812"/>
          </a:xfrm>
          <a:ln/>
        </p:spPr>
        <p:txBody>
          <a:bodyPr vert="horz" wrap="square" lIns="91440" tIns="45720" rIns="91440" bIns="45720" anchor="t"/>
          <a:p>
            <a:pPr eaLnBrk="1" hangingPunct="1"/>
            <a:endParaRPr lang="en-US" altLang="zh-CN" sz="3600" dirty="0"/>
          </a:p>
          <a:p>
            <a:pPr eaLnBrk="1" hangingPunct="1"/>
            <a:r>
              <a:rPr lang="zh-CN" altLang="en-US" b="1" dirty="0"/>
              <a:t>北风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卷地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白草折，胡天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八月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即飞雪。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忽如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一夜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春风来，千树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万树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梨花开。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散入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珠帘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湿罗幕，狐裘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不暖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锦衾薄。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将军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角弓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不得控，都护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铁衣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冷难着。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瀚海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阑干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百丈冰，愁云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惨淡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万里凝。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中军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置酒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饮归客，胡琴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琵琶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与羌笛。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纷纷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暮雪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下辕门，风掣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红旗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冻不翻。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轮台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东门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送君去，去时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雪满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天山路。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山回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路转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不见君，雪上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空留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/>
              <a:t>马行处。</a:t>
            </a:r>
            <a:endParaRPr lang="zh-CN" altLang="en-US" b="1" dirty="0"/>
          </a:p>
          <a:p>
            <a:pPr eaLnBrk="1" hangingPunct="1"/>
            <a:r>
              <a:rPr lang="zh-CN" altLang="en-US" sz="3600" b="1" dirty="0">
                <a:solidFill>
                  <a:srgbClr val="CC00CC"/>
                </a:solidFill>
              </a:rPr>
              <a:t>朗读提示：</a:t>
            </a:r>
            <a:r>
              <a:rPr lang="zh-CN" altLang="en-US" sz="3600" b="1" dirty="0">
                <a:solidFill>
                  <a:srgbClr val="FF3399"/>
                </a:solidFill>
              </a:rPr>
              <a:t>①</a:t>
            </a:r>
            <a:r>
              <a:rPr lang="zh-CN" altLang="en-US" sz="3600" b="1" dirty="0">
                <a:solidFill>
                  <a:srgbClr val="006600"/>
                </a:solidFill>
              </a:rPr>
              <a:t>注意语速的快慢</a:t>
            </a:r>
            <a:r>
              <a:rPr lang="zh-CN" altLang="en-US" sz="3600" b="1" dirty="0">
                <a:solidFill>
                  <a:srgbClr val="FF3399"/>
                </a:solidFill>
              </a:rPr>
              <a:t>②</a:t>
            </a:r>
            <a:r>
              <a:rPr lang="zh-CN" altLang="en-US" sz="3600" b="1" dirty="0">
                <a:solidFill>
                  <a:srgbClr val="006600"/>
                </a:solidFill>
              </a:rPr>
              <a:t>注意语调的高低</a:t>
            </a:r>
            <a:r>
              <a:rPr lang="zh-CN" altLang="en-US" sz="3600" b="1" dirty="0">
                <a:solidFill>
                  <a:srgbClr val="FF3399"/>
                </a:solidFill>
              </a:rPr>
              <a:t>③</a:t>
            </a:r>
            <a:r>
              <a:rPr lang="zh-CN" altLang="en-US" sz="3600" b="1" dirty="0">
                <a:solidFill>
                  <a:srgbClr val="006600"/>
                </a:solidFill>
              </a:rPr>
              <a:t>注意语气的轻重</a:t>
            </a:r>
            <a:endParaRPr lang="zh-CN" altLang="en-US" sz="36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190" end="2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790575" y="1773238"/>
            <a:ext cx="8353425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60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此诗的内容由哪两部   </a:t>
            </a:r>
            <a:endParaRPr lang="zh-CN" altLang="en-US" sz="60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分组成的</a:t>
            </a:r>
            <a:r>
              <a:rPr lang="en-US" altLang="zh-CN" sz="6000" b="1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?             </a:t>
            </a:r>
            <a:endParaRPr lang="en-US" altLang="zh-CN" sz="60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5545138" cy="1917700"/>
          </a:xfrm>
          <a:prstGeom prst="rect">
            <a:avLst/>
          </a:prstGeom>
        </p:spPr>
        <p:txBody>
          <a:bodyPr wrap="none" numCol="1" fromWordArt="1">
            <a:prstTxWarp prst="textDeflate">
              <a:avLst>
                <a:gd name="adj" fmla="val 26227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sng" strike="noStrike" kern="10" cap="none" spc="0" normalizeH="0" baseline="0" noProof="0">
                <a:ln w="9525">
                  <a:solidFill>
                    <a:srgbClr val="000000"/>
                  </a:solidFill>
                  <a:round/>
                </a:ln>
                <a:solidFill>
                  <a:srgbClr val="FF00FF"/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想一想</a:t>
            </a:r>
            <a:endParaRPr kumimoji="1" lang="zh-CN" altLang="en-US" sz="3600" b="1" i="0" u="sng" strike="noStrike" kern="10" cap="none" spc="0" normalizeH="0" baseline="0" noProof="0">
              <a:ln w="9525">
                <a:solidFill>
                  <a:srgbClr val="000000"/>
                </a:solidFill>
                <a:round/>
              </a:ln>
              <a:solidFill>
                <a:srgbClr val="FF00FF"/>
              </a:solidFill>
              <a:effectLst/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8198" name="Rectangle 6"/>
          <p:cNvSpPr/>
          <p:nvPr/>
        </p:nvSpPr>
        <p:spPr>
          <a:xfrm>
            <a:off x="827088" y="4652963"/>
            <a:ext cx="8316912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长城仿宋" pitchFamily="49" charset="-122"/>
                <a:ea typeface="长城仿宋" pitchFamily="49" charset="-122"/>
              </a:rPr>
              <a:t>  </a:t>
            </a:r>
            <a:r>
              <a:rPr lang="zh-CN" altLang="en-US" sz="4800" b="1" dirty="0">
                <a:solidFill>
                  <a:srgbClr val="0000FF"/>
                </a:solidFill>
                <a:latin typeface="长城仿宋" pitchFamily="49" charset="-122"/>
                <a:ea typeface="长城仿宋" pitchFamily="49" charset="-122"/>
              </a:rPr>
              <a:t>一部分是咏雪；一部分是写送别。</a:t>
            </a:r>
            <a:endParaRPr lang="zh-CN" altLang="en-US" sz="4800" b="1" dirty="0">
              <a:solidFill>
                <a:srgbClr val="0000FF"/>
              </a:solidFill>
              <a:latin typeface="长城仿宋" pitchFamily="49" charset="-122"/>
              <a:ea typeface="长城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idx="1"/>
          </p:nvPr>
        </p:nvSpPr>
        <p:spPr>
          <a:xfrm>
            <a:off x="1062038" y="333375"/>
            <a:ext cx="7769225" cy="5546725"/>
          </a:xfrm>
          <a:ln/>
        </p:spPr>
        <p:txBody>
          <a:bodyPr vert="horz" wrap="square" lIns="91440" tIns="45720" rIns="91440" bIns="45720" anchor="t"/>
          <a:p>
            <a:pPr marL="812800" indent="-812800" defTabSz="914400" eaLnBrk="1" hangingPunct="1">
              <a:lnSpc>
                <a:spcPct val="80000"/>
              </a:lnSpc>
              <a:buNone/>
              <a:tabLst>
                <a:tab pos="723900" algn="l"/>
              </a:tabLst>
            </a:pPr>
            <a:r>
              <a:rPr lang="en-US" altLang="zh-CN" sz="1800" b="1" dirty="0">
                <a:solidFill>
                  <a:srgbClr val="CC00CC"/>
                </a:solidFill>
              </a:rPr>
              <a:t>               </a:t>
            </a:r>
            <a:endParaRPr lang="en-US" altLang="zh-CN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buNone/>
              <a:tabLst>
                <a:tab pos="723900" algn="l"/>
              </a:tabLst>
            </a:pPr>
            <a:r>
              <a:rPr lang="en-US" altLang="zh-CN" sz="1800" b="1" dirty="0">
                <a:solidFill>
                  <a:srgbClr val="CC00CC"/>
                </a:solidFill>
              </a:rPr>
              <a:t>                                                                              </a:t>
            </a:r>
            <a:r>
              <a:rPr lang="zh-CN" altLang="en-US" sz="5400" b="1" dirty="0">
                <a:solidFill>
                  <a:srgbClr val="CC00CC"/>
                </a:solidFill>
              </a:rPr>
              <a:t>咏雪</a:t>
            </a:r>
            <a:endParaRPr lang="zh-CN" altLang="en-US" sz="54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endParaRPr lang="zh-CN" altLang="en-US" sz="5400" b="1" dirty="0"/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1800" b="1" dirty="0">
                <a:solidFill>
                  <a:srgbClr val="CC00CC"/>
                </a:solidFill>
              </a:rPr>
              <a:t>                        </a:t>
            </a: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1800" b="1" dirty="0">
                <a:solidFill>
                  <a:srgbClr val="CC00CC"/>
                </a:solidFill>
              </a:rPr>
              <a:t> </a:t>
            </a: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1800" b="1" dirty="0">
                <a:solidFill>
                  <a:srgbClr val="CC00CC"/>
                </a:solidFill>
              </a:rPr>
              <a:t>        </a:t>
            </a: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1800" b="1" dirty="0">
                <a:solidFill>
                  <a:srgbClr val="CC00CC"/>
                </a:solidFill>
              </a:rPr>
              <a:t>            </a:t>
            </a: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1800" b="1" dirty="0">
                <a:solidFill>
                  <a:srgbClr val="CC00CC"/>
                </a:solidFill>
              </a:rPr>
              <a:t>                             </a:t>
            </a:r>
            <a:endParaRPr lang="zh-CN" altLang="en-US" sz="1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4800" b="1" dirty="0">
                <a:solidFill>
                  <a:srgbClr val="CC00CC"/>
                </a:solidFill>
              </a:rPr>
              <a:t>           </a:t>
            </a:r>
            <a:endParaRPr lang="zh-CN" altLang="en-US" sz="4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4800" b="1" dirty="0">
                <a:solidFill>
                  <a:srgbClr val="CC00CC"/>
                </a:solidFill>
              </a:rPr>
              <a:t>        </a:t>
            </a:r>
            <a:endParaRPr lang="zh-CN" altLang="en-US" sz="4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r>
              <a:rPr lang="zh-CN" altLang="en-US" sz="4800" b="1" dirty="0">
                <a:solidFill>
                  <a:srgbClr val="CC00CC"/>
                </a:solidFill>
              </a:rPr>
              <a:t>                        送别</a:t>
            </a:r>
            <a:endParaRPr lang="zh-CN" altLang="en-US" sz="4800" b="1" dirty="0">
              <a:solidFill>
                <a:srgbClr val="CC00CC"/>
              </a:solidFill>
            </a:endParaRPr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endParaRPr lang="zh-CN" altLang="en-US" sz="4800" dirty="0"/>
          </a:p>
          <a:p>
            <a:pPr marL="812800" indent="-812800" defTabSz="914400" eaLnBrk="1" hangingPunct="1">
              <a:lnSpc>
                <a:spcPct val="80000"/>
              </a:lnSpc>
              <a:tabLst>
                <a:tab pos="723900" algn="l"/>
              </a:tabLst>
            </a:pPr>
            <a:endParaRPr lang="en-US" altLang="zh-CN" sz="1800" dirty="0"/>
          </a:p>
        </p:txBody>
      </p:sp>
      <p:sp>
        <p:nvSpPr>
          <p:cNvPr id="18435" name="AutoShape 3"/>
          <p:cNvSpPr/>
          <p:nvPr/>
        </p:nvSpPr>
        <p:spPr>
          <a:xfrm>
            <a:off x="3635375" y="3422650"/>
            <a:ext cx="871538" cy="796925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 eaLnBrk="0" hangingPunct="0">
              <a:spcBef>
                <a:spcPct val="50000"/>
              </a:spcBef>
            </a:pPr>
            <a:endParaRPr lang="zh-CN" altLang="zh-CN" sz="4400" u="sng" dirty="0">
              <a:solidFill>
                <a:srgbClr val="CC00CC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8436" name="AutoShape 4"/>
          <p:cNvSpPr/>
          <p:nvPr/>
        </p:nvSpPr>
        <p:spPr>
          <a:xfrm>
            <a:off x="4067175" y="2565400"/>
            <a:ext cx="144463" cy="2138363"/>
          </a:xfrm>
          <a:prstGeom prst="rightBrace">
            <a:avLst>
              <a:gd name="adj1" fmla="val 123351"/>
              <a:gd name="adj2" fmla="val 50000"/>
            </a:avLst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7" name="AutoShape 5"/>
          <p:cNvSpPr/>
          <p:nvPr/>
        </p:nvSpPr>
        <p:spPr>
          <a:xfrm>
            <a:off x="3419475" y="2205038"/>
            <a:ext cx="1160463" cy="2447925"/>
          </a:xfrm>
          <a:prstGeom prst="rightBrace">
            <a:avLst>
              <a:gd name="adj1" fmla="val 17578"/>
              <a:gd name="adj2" fmla="val 50000"/>
            </a:avLst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3995738" y="2205038"/>
            <a:ext cx="914400" cy="163353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9" name="AutoShape 7"/>
          <p:cNvSpPr/>
          <p:nvPr/>
        </p:nvSpPr>
        <p:spPr>
          <a:xfrm flipH="1">
            <a:off x="3419475" y="2276475"/>
            <a:ext cx="504825" cy="1778000"/>
          </a:xfrm>
          <a:prstGeom prst="rightBrace">
            <a:avLst>
              <a:gd name="adj1" fmla="val 29350"/>
              <a:gd name="adj2" fmla="val 50000"/>
            </a:avLst>
          </a:prstGeom>
          <a:noFill/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0" name="AutoShape 8"/>
          <p:cNvSpPr/>
          <p:nvPr/>
        </p:nvSpPr>
        <p:spPr>
          <a:xfrm>
            <a:off x="4140200" y="34290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1" name="AutoShape 9"/>
          <p:cNvSpPr/>
          <p:nvPr/>
        </p:nvSpPr>
        <p:spPr>
          <a:xfrm flipH="1">
            <a:off x="4067175" y="981075"/>
            <a:ext cx="1225550" cy="4968875"/>
          </a:xfrm>
          <a:prstGeom prst="rightBrace">
            <a:avLst>
              <a:gd name="adj1" fmla="val 33786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 eaLnBrk="0" hangingPunct="0">
              <a:spcBef>
                <a:spcPct val="50000"/>
              </a:spcBef>
            </a:pPr>
            <a:endParaRPr lang="zh-CN" altLang="zh-CN" sz="4400" b="1" u="sng" dirty="0">
              <a:solidFill>
                <a:srgbClr val="FF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2700338" y="0"/>
            <a:ext cx="1008062" cy="6678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4800" b="1" dirty="0">
                <a:solidFill>
                  <a:srgbClr val="00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白雪歌送武判官归京</a:t>
            </a:r>
            <a:endParaRPr lang="zh-CN" altLang="en-US" sz="4800" b="1" dirty="0">
              <a:solidFill>
                <a:srgbClr val="00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randomBa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42" name="Rectangle 2"/>
          <p:cNvSpPr/>
          <p:nvPr/>
        </p:nvSpPr>
        <p:spPr>
          <a:xfrm>
            <a:off x="0" y="314325"/>
            <a:ext cx="91440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北风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卷地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白草折，胡天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八月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即飞雪。</a:t>
            </a:r>
            <a:b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忽如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一夜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春风来，千树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万树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梨花开。</a:t>
            </a:r>
            <a:b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散入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珠帘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湿罗幕，狐裘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不暖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锦衾薄。</a:t>
            </a:r>
            <a:b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将军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角弓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不得控，都护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铁衣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冷难着。</a:t>
            </a:r>
            <a:b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瀚海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阑干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百丈冰，愁云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惨淡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</a:rPr>
              <a:t>万里凝。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61443" name="AutoShape 3"/>
          <p:cNvSpPr/>
          <p:nvPr/>
        </p:nvSpPr>
        <p:spPr>
          <a:xfrm>
            <a:off x="2268538" y="4149725"/>
            <a:ext cx="4608512" cy="2016125"/>
          </a:xfrm>
          <a:prstGeom prst="upArrowCallout">
            <a:avLst>
              <a:gd name="adj1" fmla="val 57145"/>
              <a:gd name="adj2" fmla="val 57145"/>
              <a:gd name="adj3" fmla="val 16666"/>
              <a:gd name="adj4" fmla="val 66667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咏雪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瀚海雪景图</a:t>
            </a:r>
            <a:r>
              <a:rPr lang="zh-CN" altLang="en-US" sz="2000" b="1" dirty="0">
                <a:latin typeface="Arial" panose="020B0604020202020204" pitchFamily="34" charset="0"/>
              </a:rPr>
              <a:t> 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3490" name="Rectangle 2"/>
          <p:cNvSpPr/>
          <p:nvPr/>
        </p:nvSpPr>
        <p:spPr>
          <a:xfrm>
            <a:off x="260350" y="434975"/>
            <a:ext cx="8902700" cy="2530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中军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置酒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饮归客，胡琴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琵琶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与羌笛。</a:t>
            </a:r>
            <a:b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纷纷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暮雪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下辕门，风掣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红旗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冻不翻。</a:t>
            </a:r>
            <a:b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轮台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东门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送君去，去时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雪满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天山路。</a:t>
            </a:r>
            <a:b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</a:b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山回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路转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不见君，雪上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空留</a:t>
            </a:r>
            <a:r>
              <a:rPr lang="en-US" altLang="zh-CN" sz="4000" b="1" dirty="0">
                <a:solidFill>
                  <a:srgbClr val="CC00CC"/>
                </a:solidFill>
                <a:latin typeface="Arial" panose="020B0604020202020204" pitchFamily="34" charset="0"/>
              </a:rPr>
              <a:t>/</a:t>
            </a:r>
            <a:r>
              <a:rPr lang="zh-CN" altLang="en-US" sz="4000" b="1" dirty="0">
                <a:solidFill>
                  <a:srgbClr val="00FFFF"/>
                </a:solidFill>
                <a:latin typeface="Arial" panose="020B0604020202020204" pitchFamily="34" charset="0"/>
              </a:rPr>
              <a:t>马行处。</a:t>
            </a:r>
            <a:endParaRPr lang="zh-CN" altLang="en-US" sz="4000" b="1" dirty="0">
              <a:solidFill>
                <a:srgbClr val="00FFFF"/>
              </a:solidFill>
              <a:latin typeface="Arial" panose="020B0604020202020204" pitchFamily="34" charset="0"/>
            </a:endParaRPr>
          </a:p>
        </p:txBody>
      </p:sp>
      <p:sp>
        <p:nvSpPr>
          <p:cNvPr id="63491" name="AutoShape 3"/>
          <p:cNvSpPr/>
          <p:nvPr/>
        </p:nvSpPr>
        <p:spPr>
          <a:xfrm>
            <a:off x="2555875" y="4508500"/>
            <a:ext cx="4537075" cy="2087563"/>
          </a:xfrm>
          <a:prstGeom prst="upArrowCallout">
            <a:avLst>
              <a:gd name="adj1" fmla="val 54334"/>
              <a:gd name="adj2" fmla="val 54334"/>
              <a:gd name="adj3" fmla="val 16666"/>
              <a:gd name="adj4" fmla="val 66667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</a:rPr>
              <a:t>送别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</a:rPr>
              <a:t>风雪送客图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001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250825" y="4076700"/>
            <a:ext cx="8534400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瀚海阑干百丈冰，</a:t>
            </a:r>
            <a:r>
              <a:rPr kumimoji="0" lang="zh-CN" altLang="en-US" sz="4800" b="0" i="0" u="sng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愁</a:t>
            </a: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云惨淡万里凝。</a:t>
            </a:r>
            <a:endParaRPr kumimoji="0" lang="zh-CN" altLang="zh-CN" sz="4800" b="1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21508" name="Rectangle 8"/>
          <p:cNvSpPr/>
          <p:nvPr/>
        </p:nvSpPr>
        <p:spPr>
          <a:xfrm>
            <a:off x="0" y="260350"/>
            <a:ext cx="9144000" cy="2114550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</a:pPr>
            <a:r>
              <a:rPr lang="zh-CN" altLang="en-US" sz="66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哪一句诗在文章中起到过渡作用</a:t>
            </a:r>
            <a:r>
              <a:rPr lang="en-US" altLang="zh-CN" sz="66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?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(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从雪景过渡到送别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)</a:t>
            </a:r>
            <a:endParaRPr lang="en-US" altLang="zh-CN" sz="4000" b="1" dirty="0">
              <a:solidFill>
                <a:srgbClr val="0000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古诗歌模板">
  <a:themeElements>
    <a:clrScheme name="古诗歌模板 6">
      <a:dk1>
        <a:srgbClr val="333333"/>
      </a:dk1>
      <a:lt1>
        <a:srgbClr val="CCCC00"/>
      </a:lt1>
      <a:dk2>
        <a:srgbClr val="333333"/>
      </a:dk2>
      <a:lt2>
        <a:srgbClr val="9D9475"/>
      </a:lt2>
      <a:accent1>
        <a:srgbClr val="B3C39F"/>
      </a:accent1>
      <a:accent2>
        <a:srgbClr val="DCD9CE"/>
      </a:accent2>
      <a:accent3>
        <a:srgbClr val="E2E2AA"/>
      </a:accent3>
      <a:accent4>
        <a:srgbClr val="2A2A2A"/>
      </a:accent4>
      <a:accent5>
        <a:srgbClr val="D6DECD"/>
      </a:accent5>
      <a:accent6>
        <a:srgbClr val="C7C4BA"/>
      </a:accent6>
      <a:hlink>
        <a:srgbClr val="CC9900"/>
      </a:hlink>
      <a:folHlink>
        <a:srgbClr val="ADA68B"/>
      </a:folHlink>
    </a:clrScheme>
    <a:fontScheme name="古诗歌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古诗歌模板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诗歌模板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诗歌模板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诗歌模板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诗歌模板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诗歌模板 6">
        <a:dk1>
          <a:srgbClr val="333333"/>
        </a:dk1>
        <a:lt1>
          <a:srgbClr val="CCCC00"/>
        </a:lt1>
        <a:dk2>
          <a:srgbClr val="333333"/>
        </a:dk2>
        <a:lt2>
          <a:srgbClr val="9D9475"/>
        </a:lt2>
        <a:accent1>
          <a:srgbClr val="B3C39F"/>
        </a:accent1>
        <a:accent2>
          <a:srgbClr val="DCD9CE"/>
        </a:accent2>
        <a:accent3>
          <a:srgbClr val="E2E2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Expedition">
  <a:themeElements>
    <a:clrScheme name="2_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2_Expeditio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Sandstone">
  <a:themeElements>
    <a:clrScheme name="2_Sandstone 1">
      <a:dk1>
        <a:srgbClr val="333333"/>
      </a:dk1>
      <a:lt1>
        <a:srgbClr val="BAB9A0"/>
      </a:lt1>
      <a:dk2>
        <a:srgbClr val="000000"/>
      </a:dk2>
      <a:lt2>
        <a:srgbClr val="333329"/>
      </a:lt2>
      <a:accent1>
        <a:srgbClr val="F4F3D9"/>
      </a:accent1>
      <a:accent2>
        <a:srgbClr val="E09142"/>
      </a:accent2>
      <a:accent3>
        <a:srgbClr val="D9D9CD"/>
      </a:accent3>
      <a:accent4>
        <a:srgbClr val="2A2A2A"/>
      </a:accent4>
      <a:accent5>
        <a:srgbClr val="F8F8E9"/>
      </a:accent5>
      <a:accent6>
        <a:srgbClr val="CB833B"/>
      </a:accent6>
      <a:hlink>
        <a:srgbClr val="AE4828"/>
      </a:hlink>
      <a:folHlink>
        <a:srgbClr val="6A6954"/>
      </a:folHlink>
    </a:clrScheme>
    <a:fontScheme name="2_Sandstone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Sandstone 1">
        <a:dk1>
          <a:srgbClr val="333333"/>
        </a:dk1>
        <a:lt1>
          <a:srgbClr val="BAB9A0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9D9CD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ndstone 2">
        <a:dk1>
          <a:srgbClr val="333333"/>
        </a:dk1>
        <a:lt1>
          <a:srgbClr val="BDB9BF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BD9DC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ndstone 3">
        <a:dk1>
          <a:srgbClr val="3D3D3D"/>
        </a:dk1>
        <a:lt1>
          <a:srgbClr val="EAEAEA"/>
        </a:lt1>
        <a:dk2>
          <a:srgbClr val="000000"/>
        </a:dk2>
        <a:lt2>
          <a:srgbClr val="333333"/>
        </a:lt2>
        <a:accent1>
          <a:srgbClr val="FFFFFF"/>
        </a:accent1>
        <a:accent2>
          <a:srgbClr val="969696"/>
        </a:accent2>
        <a:accent3>
          <a:srgbClr val="F3F3F3"/>
        </a:accent3>
        <a:accent4>
          <a:srgbClr val="333333"/>
        </a:accent4>
        <a:accent5>
          <a:srgbClr val="FFFFFF"/>
        </a:accent5>
        <a:accent6>
          <a:srgbClr val="878787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1859</Words>
  <Application>WPS 演示</Application>
  <PresentationFormat>全屏显示(4:3)</PresentationFormat>
  <Paragraphs>137</Paragraphs>
  <Slides>17</Slides>
  <Notes>5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17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隶书</vt:lpstr>
      <vt:lpstr>华文新魏</vt:lpstr>
      <vt:lpstr>长城仿宋</vt:lpstr>
      <vt:lpstr>仿宋</vt:lpstr>
      <vt:lpstr>方正姚体</vt:lpstr>
      <vt:lpstr>楷体_GB2312</vt:lpstr>
      <vt:lpstr>新宋体</vt:lpstr>
      <vt:lpstr>黑体</vt:lpstr>
      <vt:lpstr>华文行楷</vt:lpstr>
      <vt:lpstr>微软雅黑</vt:lpstr>
      <vt:lpstr>Arial Unicode MS</vt:lpstr>
      <vt:lpstr>古诗歌模板</vt:lpstr>
      <vt:lpstr>2_Expedition</vt:lpstr>
      <vt:lpstr>2_Sandstone</vt:lpstr>
      <vt:lpstr>Expedition</vt:lpstr>
      <vt:lpstr>诗情画意</vt:lpstr>
      <vt:lpstr>1_诗情画意</vt:lpstr>
      <vt:lpstr>Mountain Top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YlmF</dc:creator>
  <cp:lastModifiedBy>xgq</cp:lastModifiedBy>
  <cp:revision>16</cp:revision>
  <dcterms:created xsi:type="dcterms:W3CDTF">2008-05-25T06:26:03Z</dcterms:created>
  <dcterms:modified xsi:type="dcterms:W3CDTF">2019-04-17T00:42:52Z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