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56" r:id="rId4"/>
    <p:sldId id="278" r:id="rId5"/>
    <p:sldId id="279" r:id="rId6"/>
    <p:sldId id="257" r:id="rId7"/>
    <p:sldId id="281" r:id="rId8"/>
    <p:sldId id="273" r:id="rId9"/>
    <p:sldId id="274" r:id="rId10"/>
    <p:sldId id="275" r:id="rId11"/>
    <p:sldId id="276" r:id="rId12"/>
    <p:sldId id="283" r:id="rId13"/>
    <p:sldId id="277" r:id="rId14"/>
    <p:sldId id="265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/>
    <p:restoredTop sz="94710"/>
  </p:normalViewPr>
  <p:slideViewPr>
    <p:cSldViewPr showGuides="1">
      <p:cViewPr varScale="1"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5364" name="日期占位符 1536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15365" name="页脚占位符 1536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15366" name="灯片编号占位符 1536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ywzk.com/readarticle/htm/34/2004_8_9_2437.html" TargetMode="External"/><Relationship Id="rId2" Type="http://schemas.openxmlformats.org/officeDocument/2006/relationships/hyperlink" Target="http://www.ywzk.com/readarticle/htm/29/2004_4_28_978.html" TargetMode="External"/><Relationship Id="rId1" Type="http://schemas.openxmlformats.org/officeDocument/2006/relationships/hyperlink" Target="http://www.ywzk.com/readarticle/htm/33/2004_5_14_1501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7" name="文本框 13316"/>
          <p:cNvSpPr txBox="1"/>
          <p:nvPr/>
        </p:nvSpPr>
        <p:spPr>
          <a:xfrm>
            <a:off x="0" y="0"/>
            <a:ext cx="9144000" cy="6016625"/>
          </a:xfrm>
          <a:prstGeom prst="rect">
            <a:avLst/>
          </a:prstGeom>
          <a:solidFill>
            <a:srgbClr val="FFFFFF">
              <a:alpha val="39000"/>
            </a:srgbClr>
          </a:solidFill>
          <a:ln w="9525">
            <a:noFill/>
          </a:ln>
        </p:spPr>
        <p:txBody>
          <a:bodyPr>
            <a:spAutoFit/>
          </a:bodyPr>
          <a:p>
            <a:pPr lvl="0">
              <a:lnSpc>
                <a:spcPct val="120000"/>
              </a:lnSpc>
              <a:buClr>
                <a:srgbClr val="000000"/>
              </a:buClr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生命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惟因其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短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，故应把它化入人类最壮丽的文明史中以获得永恒；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生命也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惟因其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短，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更要加倍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珍惜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每刻青春，使它在</a:t>
            </a:r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有限的生命线段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内尽可能发出最大的光和热。</a:t>
            </a: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 </a:t>
            </a:r>
            <a:r>
              <a:rPr lang="en-US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   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                          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探究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 sz="4800" b="1" dirty="0"/>
              <a:t>4</a:t>
            </a:r>
            <a:r>
              <a:rPr lang="zh-CN" altLang="en-US" sz="4800" b="1" dirty="0"/>
              <a:t>、你怎么理解课文中的“</a:t>
            </a:r>
            <a:r>
              <a:rPr lang="zh-CN" altLang="en-US" sz="4800" b="1" dirty="0">
                <a:solidFill>
                  <a:srgbClr val="FF3300"/>
                </a:solidFill>
              </a:rPr>
              <a:t>船</a:t>
            </a:r>
            <a:r>
              <a:rPr lang="zh-CN" altLang="en-US" sz="4800" b="1" dirty="0"/>
              <a:t>”和“</a:t>
            </a:r>
            <a:r>
              <a:rPr lang="zh-CN" altLang="en-US" sz="4800" b="1" dirty="0">
                <a:solidFill>
                  <a:srgbClr val="FF3300"/>
                </a:solidFill>
              </a:rPr>
              <a:t>狼</a:t>
            </a:r>
            <a:r>
              <a:rPr lang="zh-CN" altLang="en-US" sz="4800" b="1" dirty="0"/>
              <a:t>”？</a:t>
            </a:r>
            <a:r>
              <a:rPr lang="zh-CN" altLang="en-US" dirty="0"/>
              <a:t> （提示：象征）</a:t>
            </a:r>
            <a:endParaRPr lang="zh-CN" altLang="en-US" dirty="0"/>
          </a:p>
        </p:txBody>
      </p:sp>
      <p:sp>
        <p:nvSpPr>
          <p:cNvPr id="26628" name="矩形 26627"/>
          <p:cNvSpPr/>
          <p:nvPr/>
        </p:nvSpPr>
        <p:spPr>
          <a:xfrm>
            <a:off x="3444875" y="32464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</a:pPr>
            <a:endParaRPr sz="18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3584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交流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35843" name="文本占位符 3584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zh-CN" altLang="en-US" sz="4800" b="1" dirty="0">
                <a:solidFill>
                  <a:schemeClr val="tx2"/>
                </a:solidFill>
              </a:rPr>
              <a:t>主人公与比尔的区别</a:t>
            </a:r>
            <a:endParaRPr lang="zh-CN" altLang="en-US" sz="48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zh-CN" altLang="en-US" sz="4800" b="1" dirty="0">
                <a:solidFill>
                  <a:schemeClr val="tx2"/>
                </a:solidFill>
              </a:rPr>
              <a:t> 是什么？</a:t>
            </a:r>
            <a:endParaRPr lang="zh-CN" altLang="en-US" sz="4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交流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zh-CN" altLang="en-US" sz="4800" b="1" dirty="0"/>
              <a:t>结合自己的生活体验，品出“他”对你的启示。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文本占位符 1229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zh-CN" altLang="en-US" sz="6600" b="1" dirty="0">
                <a:latin typeface="隶书" panose="02010509060101010101" pitchFamily="49" charset="-122"/>
                <a:ea typeface="隶书" panose="02010509060101010101" pitchFamily="49" charset="-122"/>
              </a:rPr>
              <a:t>活着本身就是一种幸福。只要生命不屈，“人”终将战无不胜！</a:t>
            </a:r>
            <a:br>
              <a:rPr lang="zh-CN" altLang="en-US" b="1" dirty="0">
                <a:solidFill>
                  <a:srgbClr val="FF3300"/>
                </a:solidFill>
              </a:rPr>
            </a:br>
            <a:r>
              <a:rPr lang="zh-CN" altLang="en-US" b="1" dirty="0">
                <a:solidFill>
                  <a:srgbClr val="FF3300"/>
                </a:solidFill>
              </a:rPr>
              <a:t>既然目标是地平线  留给世界的只能是背影</a:t>
            </a:r>
            <a:endParaRPr lang="zh-CN" altLang="en-US" b="1">
              <a:solidFill>
                <a:srgbClr val="FF3300"/>
              </a:solidFill>
            </a:endParaRPr>
          </a:p>
        </p:txBody>
      </p:sp>
      <p:sp>
        <p:nvSpPr>
          <p:cNvPr id="12292" name="矩形 12291" descr="纸袋"/>
          <p:cNvSpPr/>
          <p:nvPr/>
        </p:nvSpPr>
        <p:spPr>
          <a:xfrm>
            <a:off x="457200" y="838200"/>
            <a:ext cx="24765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 b="1">
                <a:ln w="9525" cap="flat" cmpd="sng">
                  <a:solidFill>
                    <a:srgbClr val="008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effectLst>
                  <a:outerShdw dist="563972" dir="14049740" sx="125000" sy="125000" algn="tl" rotWithShape="0">
                    <a:srgbClr val="C7DFD3"/>
                  </a:outerShdw>
                </a:effectLst>
                <a:latin typeface="幼圆" panose="02010509060101010101" charset="-122"/>
                <a:ea typeface="幼圆" panose="02010509060101010101" charset="-122"/>
              </a:rPr>
              <a:t>寄语</a:t>
            </a:r>
            <a:endParaRPr lang="zh-CN" altLang="en-US" sz="4800" b="1">
              <a:ln w="95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563972" dir="14049740" sx="125000" sy="125000" algn="tl" rotWithShape="0">
                  <a:srgbClr val="C7DFD3"/>
                </a:outerShdw>
              </a:effectLst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755650" y="1268413"/>
            <a:ext cx="7772400" cy="1470025"/>
          </a:xfrm>
          <a:ln/>
        </p:spPr>
        <p:txBody>
          <a:bodyPr anchor="ctr"/>
          <a:p>
            <a:pPr defTabSz="914400">
              <a:buNone/>
            </a:pPr>
            <a:r>
              <a:rPr lang="zh-CN" altLang="en-US" sz="7200" b="1" kern="1200" baseline="0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热爱生命</a:t>
            </a:r>
            <a:r>
              <a:rPr lang="zh-CN" altLang="en-US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400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03350" y="3860800"/>
            <a:ext cx="6400800" cy="1752600"/>
          </a:xfrm>
          <a:ln/>
        </p:spPr>
        <p:txBody>
          <a:bodyPr/>
          <a:p>
            <a:pPr defTabSz="914400">
              <a:buNone/>
            </a:pPr>
            <a:r>
              <a:rPr lang="zh-CN" altLang="en-US" sz="4400" b="1" kern="1200" baseline="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杰克</a:t>
            </a:r>
            <a:r>
              <a:rPr lang="en-US" altLang="zh-CN" sz="4400" b="1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•</a:t>
            </a:r>
            <a:r>
              <a:rPr lang="zh-CN" altLang="en-US" sz="4400" b="1" kern="1200" baseline="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伦敦</a:t>
            </a:r>
            <a:r>
              <a:rPr lang="zh-CN" altLang="en-US" sz="32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buNone/>
            </a:pPr>
            <a:r>
              <a:rPr lang="zh-CN" altLang="en-US" sz="32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淮安市王营中学   林苏阳</a:t>
            </a:r>
            <a:endParaRPr lang="zh-CN" altLang="en-US" sz="3200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charRg st="7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charRg st="7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charRg st="7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29697" descr="美国作家杰克·伦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79800" cy="472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文本框 29698"/>
          <p:cNvSpPr txBox="1"/>
          <p:nvPr/>
        </p:nvSpPr>
        <p:spPr>
          <a:xfrm>
            <a:off x="769938" y="4841875"/>
            <a:ext cx="15922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400" b="1" dirty="0">
                <a:solidFill>
                  <a:srgbClr val="006633"/>
                </a:solidFill>
                <a:latin typeface="宋体" panose="02010600030101010101" pitchFamily="2" charset="-122"/>
                <a:ea typeface="隶书" panose="02010509060101010101" pitchFamily="49" charset="-122"/>
              </a:rPr>
              <a:t>杰克</a:t>
            </a:r>
            <a:r>
              <a:rPr lang="en-US" altLang="zh-CN" sz="2400" b="1">
                <a:solidFill>
                  <a:srgbClr val="006633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•</a:t>
            </a:r>
            <a:r>
              <a:rPr lang="zh-CN" altLang="en-US" sz="2400" b="1" dirty="0">
                <a:solidFill>
                  <a:srgbClr val="006633"/>
                </a:solidFill>
                <a:latin typeface="宋体" panose="02010600030101010101" pitchFamily="2" charset="-122"/>
                <a:ea typeface="隶书" panose="02010509060101010101" pitchFamily="49" charset="-122"/>
              </a:rPr>
              <a:t>伦敦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0" name="文本框 29699"/>
          <p:cNvSpPr txBox="1"/>
          <p:nvPr/>
        </p:nvSpPr>
        <p:spPr>
          <a:xfrm>
            <a:off x="3657600" y="1773238"/>
            <a:ext cx="5486400" cy="410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杰克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伦敦（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1876—1916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）是一位有世界影响的著名作家，在美国作家里，要论作品在国外被翻译的数量和读者的广泛，几乎无人可以和他相比。如今，杰克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伦敦作品的版本不计其数，有些作品被翻译成七十多种语言。杰克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伦敦一生多姿多彩，而且不甘平淡，常有惊世骇俗之举，因此，他到底是人以文名，还是文以人名，有时不易看得清楚；衡量杰克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伦敦的那根准绳时松时紧，或者此松彼紧，也就不足为奇了。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 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1" name="文本框 29700"/>
          <p:cNvSpPr txBox="1"/>
          <p:nvPr/>
        </p:nvSpPr>
        <p:spPr>
          <a:xfrm>
            <a:off x="4343400" y="762000"/>
            <a:ext cx="20129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作者简介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标题 3072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写作背景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30723" name="文本占位符 30722"/>
          <p:cNvSpPr>
            <a:spLocks noGrp="1"/>
          </p:cNvSpPr>
          <p:nvPr>
            <p:ph type="body" idx="1"/>
          </p:nvPr>
        </p:nvSpPr>
        <p:spPr>
          <a:xfrm>
            <a:off x="0" y="1484313"/>
            <a:ext cx="9144000" cy="3881437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800" b="1">
                <a:latin typeface="宋体" panose="02010600030101010101" pitchFamily="2" charset="-122"/>
              </a:rPr>
              <a:t>《</a:t>
            </a:r>
            <a:r>
              <a:rPr lang="zh-CN" altLang="en-US" sz="2800" b="1" dirty="0"/>
              <a:t>热爱生命</a:t>
            </a:r>
            <a:r>
              <a:rPr lang="en-US" altLang="zh-CN" sz="2800" b="1" dirty="0"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</a:rPr>
              <a:t>创作于</a:t>
            </a:r>
            <a:r>
              <a:rPr lang="en-US" altLang="zh-CN" sz="2800" b="1"/>
              <a:t>1906</a:t>
            </a:r>
            <a:r>
              <a:rPr lang="zh-CN" altLang="en-US" sz="2800" b="1" dirty="0">
                <a:latin typeface="宋体" panose="02010600030101010101" pitchFamily="2" charset="-122"/>
              </a:rPr>
              <a:t>年，是杰克</a:t>
            </a:r>
            <a:r>
              <a:rPr lang="en-US" altLang="zh-CN" sz="2800" b="1"/>
              <a:t>•</a:t>
            </a:r>
            <a:r>
              <a:rPr lang="zh-CN" altLang="en-US" sz="2800" b="1" dirty="0">
                <a:latin typeface="宋体" panose="02010600030101010101" pitchFamily="2" charset="-122"/>
              </a:rPr>
              <a:t>伦敦杰出的短篇小说之一。小说的题材来自作</a:t>
            </a:r>
            <a:r>
              <a:rPr lang="zh-CN" altLang="en-US" sz="2800" b="1">
                <a:hlinkClick r:id="rId1"/>
              </a:rPr>
              <a:t>家</a:t>
            </a:r>
            <a:r>
              <a:rPr lang="zh-CN" altLang="en-US" sz="2800" b="1" dirty="0">
                <a:latin typeface="宋体" panose="02010600030101010101" pitchFamily="2" charset="-122"/>
              </a:rPr>
              <a:t>所熟悉的北方淘金者同</a:t>
            </a:r>
            <a:r>
              <a:rPr lang="zh-CN" altLang="en-US" sz="2800" b="1" dirty="0"/>
              <a:t>大自然</a:t>
            </a:r>
            <a:r>
              <a:rPr lang="zh-CN" altLang="en-US" sz="2800" b="1" dirty="0">
                <a:latin typeface="宋体" panose="02010600030101010101" pitchFamily="2" charset="-122"/>
              </a:rPr>
              <a:t>作残酷斗争的生活。十九世纪末，在跟美国北方的阿拉斯加相毗邻的加拿大朗戴克一带发现了金矿。成千上万的人卷入了</a:t>
            </a:r>
            <a:r>
              <a:rPr lang="zh-CN" altLang="en-US" sz="2800" b="1" dirty="0">
                <a:solidFill>
                  <a:srgbClr val="FF3300"/>
                </a:solidFill>
              </a:rPr>
              <a:t>“</a:t>
            </a:r>
            <a:r>
              <a:rPr lang="zh-CN" altLang="en-US" sz="2800" b="1" dirty="0">
                <a:solidFill>
                  <a:srgbClr val="FF3300"/>
                </a:solidFill>
                <a:latin typeface="宋体" panose="02010600030101010101" pitchFamily="2" charset="-122"/>
              </a:rPr>
              <a:t>淘金热</a:t>
            </a:r>
            <a:r>
              <a:rPr lang="zh-CN" altLang="en-US" sz="2800" b="1" dirty="0">
                <a:solidFill>
                  <a:srgbClr val="FF3300"/>
                </a:solidFill>
              </a:rPr>
              <a:t>”</a:t>
            </a:r>
            <a:r>
              <a:rPr lang="zh-CN" altLang="en-US" sz="2800" b="1" dirty="0">
                <a:solidFill>
                  <a:srgbClr val="FF3300"/>
                </a:solidFill>
                <a:latin typeface="宋体" panose="02010600030101010101" pitchFamily="2" charset="-122"/>
              </a:rPr>
              <a:t>。</a:t>
            </a:r>
            <a:r>
              <a:rPr lang="zh-CN" altLang="en-US" sz="2800" b="1" dirty="0">
                <a:latin typeface="宋体" panose="02010600030101010101" pitchFamily="2" charset="-122"/>
              </a:rPr>
              <a:t>在那里，人与自然，人与人，进行着生死的搏斗。</a:t>
            </a:r>
            <a:r>
              <a:rPr lang="en-US" altLang="zh-CN" sz="2800" b="1"/>
              <a:t>1897</a:t>
            </a:r>
            <a:r>
              <a:rPr lang="zh-CN" altLang="en-US" sz="2800" b="1" dirty="0">
                <a:latin typeface="宋体" panose="02010600030101010101" pitchFamily="2" charset="-122"/>
              </a:rPr>
              <a:t>年，年仅二十一岁的杰克</a:t>
            </a:r>
            <a:r>
              <a:rPr lang="en-US" altLang="zh-CN" sz="2800" b="1"/>
              <a:t>•</a:t>
            </a:r>
            <a:r>
              <a:rPr lang="zh-CN" altLang="en-US" sz="2800" b="1" dirty="0">
                <a:latin typeface="宋体" panose="02010600030101010101" pitchFamily="2" charset="-122"/>
              </a:rPr>
              <a:t>伦敦也来到了遥远的北方，后因身染</a:t>
            </a:r>
            <a:r>
              <a:rPr lang="zh-CN" altLang="en-US" sz="2800" b="1" dirty="0"/>
              <a:t>“</a:t>
            </a:r>
            <a:r>
              <a:rPr lang="zh-CN" altLang="en-US" sz="2800" b="1" dirty="0">
                <a:latin typeface="宋体" panose="02010600030101010101" pitchFamily="2" charset="-122"/>
              </a:rPr>
              <a:t>败血症</a:t>
            </a:r>
            <a:r>
              <a:rPr lang="zh-CN" altLang="en-US" sz="2800" b="1" dirty="0"/>
              <a:t>”</a:t>
            </a:r>
            <a:r>
              <a:rPr lang="zh-CN" altLang="en-US" sz="2800" b="1" dirty="0">
                <a:latin typeface="宋体" panose="02010600030101010101" pitchFamily="2" charset="-122"/>
              </a:rPr>
              <a:t>，不得不于第二年返回</a:t>
            </a:r>
            <a:r>
              <a:rPr lang="zh-CN" altLang="en-US" sz="2800" b="1" dirty="0"/>
              <a:t>故乡</a:t>
            </a:r>
            <a:r>
              <a:rPr lang="zh-CN" altLang="en-US" sz="2800" b="1" dirty="0">
                <a:latin typeface="宋体" panose="02010600030101010101" pitchFamily="2" charset="-122"/>
              </a:rPr>
              <a:t>。尽管回到</a:t>
            </a:r>
            <a:r>
              <a:rPr lang="zh-CN" altLang="en-US" sz="2800" b="1">
                <a:hlinkClick r:id="rId1"/>
              </a:rPr>
              <a:t>家</a:t>
            </a:r>
            <a:r>
              <a:rPr lang="zh-CN" altLang="en-US" sz="2800" b="1" dirty="0">
                <a:latin typeface="宋体" panose="02010600030101010101" pitchFamily="2" charset="-122"/>
              </a:rPr>
              <a:t>时已囊空如洗，但</a:t>
            </a:r>
            <a:r>
              <a:rPr lang="zh-CN" altLang="en-US" sz="2800" b="1">
                <a:hlinkClick r:id="rId2"/>
              </a:rPr>
              <a:t>他</a:t>
            </a:r>
            <a:r>
              <a:rPr lang="zh-CN" altLang="en-US" sz="2800" b="1" dirty="0">
                <a:latin typeface="宋体" panose="02010600030101010101" pitchFamily="2" charset="-122"/>
              </a:rPr>
              <a:t>得到了比黄金更宝贵的东西。北极圈内奇异的</a:t>
            </a:r>
            <a:r>
              <a:rPr lang="zh-CN" altLang="en-US" sz="2800" b="1">
                <a:hlinkClick r:id="rId3"/>
              </a:rPr>
              <a:t>风</a:t>
            </a:r>
            <a:r>
              <a:rPr lang="zh-CN" altLang="en-US" sz="2800" b="1" dirty="0">
                <a:latin typeface="宋体" panose="02010600030101010101" pitchFamily="2" charset="-122"/>
              </a:rPr>
              <a:t>光，土著居民的悲惨遭遇，淘金工人的艰苦劳动和各种冒险、传奇故事，为</a:t>
            </a:r>
            <a:r>
              <a:rPr lang="zh-CN" altLang="en-US" sz="2800" b="1">
                <a:hlinkClick r:id="rId2"/>
              </a:rPr>
              <a:t>他</a:t>
            </a:r>
            <a:r>
              <a:rPr lang="zh-CN" altLang="en-US" sz="2800" b="1" dirty="0">
                <a:latin typeface="宋体" panose="02010600030101010101" pitchFamily="2" charset="-122"/>
              </a:rPr>
              <a:t>提供了极其丰富、生动的创作素材，</a:t>
            </a:r>
            <a:r>
              <a:rPr lang="en-US" altLang="zh-CN" sz="2800" b="1">
                <a:latin typeface="宋体" panose="02010600030101010101" pitchFamily="2" charset="-122"/>
              </a:rPr>
              <a:t>《</a:t>
            </a:r>
            <a:r>
              <a:rPr lang="zh-CN" altLang="en-US" sz="2800" b="1" dirty="0"/>
              <a:t>热爱生命</a:t>
            </a:r>
            <a:r>
              <a:rPr lang="en-US" altLang="zh-CN" sz="2800" b="1" dirty="0"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</a:rPr>
              <a:t>就是以</a:t>
            </a:r>
            <a:r>
              <a:rPr lang="zh-CN" altLang="en-US" sz="2800" b="1">
                <a:hlinkClick r:id="rId2"/>
              </a:rPr>
              <a:t>他</a:t>
            </a:r>
            <a:r>
              <a:rPr lang="zh-CN" altLang="en-US" sz="2800" b="1" dirty="0">
                <a:latin typeface="宋体" panose="02010600030101010101" pitchFamily="2" charset="-122"/>
              </a:rPr>
              <a:t>这段特殊的经历为背景写成的。</a:t>
            </a:r>
            <a:r>
              <a:rPr lang="zh-CN" altLang="en-US" sz="2800" b="1" dirty="0"/>
              <a:t> 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dirty="0">
                <a:solidFill>
                  <a:srgbClr val="FF3300"/>
                </a:solidFill>
                <a:ea typeface="黑体" panose="02010609060101010101" pitchFamily="2" charset="-122"/>
              </a:rPr>
              <a:t>我们的任务</a:t>
            </a:r>
            <a:r>
              <a:rPr lang="zh-CN" altLang="en-US" dirty="0"/>
              <a:t> </a:t>
            </a:r>
            <a:endParaRPr lang="zh-CN" altLang="en-US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  <a:ln/>
        </p:spPr>
        <p:txBody>
          <a:bodyPr/>
          <a:p>
            <a:pPr algn="just"/>
            <a:r>
              <a:rPr lang="zh-CN" altLang="en-US" sz="4400" b="1" dirty="0">
                <a:latin typeface="宋体" panose="02010600030101010101" pitchFamily="2" charset="-122"/>
              </a:rPr>
              <a:t>把握小说基本情节，复述故事。</a:t>
            </a:r>
            <a:endParaRPr lang="zh-CN" altLang="en-US" sz="4400" b="1" dirty="0"/>
          </a:p>
          <a:p>
            <a:pPr algn="just"/>
            <a:r>
              <a:rPr lang="zh-CN" altLang="en-US" sz="4400" b="1" dirty="0"/>
              <a:t>分析人物形象。</a:t>
            </a:r>
            <a:r>
              <a:rPr lang="zh-CN" altLang="en-US" sz="4400" dirty="0"/>
              <a:t> </a:t>
            </a:r>
            <a:endParaRPr lang="zh-CN" altLang="en-US" sz="4400" b="1" dirty="0"/>
          </a:p>
          <a:p>
            <a:r>
              <a:rPr lang="zh-CN" altLang="en-US" sz="4400" b="1" dirty="0">
                <a:latin typeface="宋体" panose="02010600030101010101" pitchFamily="2" charset="-122"/>
              </a:rPr>
              <a:t>了解人物在绝境中顽强求生的精神状态，感知人热爱生命的本能，珍惜生命。</a:t>
            </a:r>
            <a:r>
              <a:rPr lang="zh-CN" altLang="en-US" sz="2800" dirty="0"/>
              <a:t> </a:t>
            </a:r>
            <a:endParaRPr lang="zh-CN" alt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文本框 32769"/>
          <p:cNvSpPr txBox="1"/>
          <p:nvPr/>
        </p:nvSpPr>
        <p:spPr>
          <a:xfrm>
            <a:off x="735013" y="333375"/>
            <a:ext cx="41243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整体感知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文本框 32770"/>
          <p:cNvSpPr txBox="1"/>
          <p:nvPr/>
        </p:nvSpPr>
        <p:spPr>
          <a:xfrm>
            <a:off x="395288" y="2349500"/>
            <a:ext cx="8497887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快速浏览全文，熟悉课文内容；用简洁的语言复述课文（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课文讲述了一个什么样的故事</a:t>
            </a:r>
            <a:r>
              <a:rPr lang="zh-CN" alt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？）。</a:t>
            </a:r>
            <a:endParaRPr lang="zh-CN" altLang="en-US" sz="4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探究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 sz="4800" b="1" dirty="0"/>
              <a:t>1</a:t>
            </a:r>
            <a:r>
              <a:rPr lang="zh-CN" altLang="en-US" sz="4800" b="1" dirty="0"/>
              <a:t>、主人公在这茫茫荒原上经历着</a:t>
            </a:r>
            <a:r>
              <a:rPr lang="zh-CN" altLang="en-US" sz="4800" b="1" dirty="0">
                <a:solidFill>
                  <a:srgbClr val="FF3300"/>
                </a:solidFill>
              </a:rPr>
              <a:t>哪些</a:t>
            </a:r>
            <a:r>
              <a:rPr lang="zh-CN" altLang="en-US" sz="4800" b="1" dirty="0"/>
              <a:t>生死考验？他</a:t>
            </a:r>
            <a:r>
              <a:rPr lang="zh-CN" altLang="en-US" sz="4800" b="1" dirty="0">
                <a:solidFill>
                  <a:srgbClr val="FF3300"/>
                </a:solidFill>
              </a:rPr>
              <a:t>靠什么</a:t>
            </a:r>
            <a:r>
              <a:rPr lang="zh-CN" altLang="en-US" sz="4800" b="1" dirty="0"/>
              <a:t>顽强地生存下来？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探究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 sz="4800" b="1" dirty="0"/>
              <a:t>2</a:t>
            </a:r>
            <a:r>
              <a:rPr lang="zh-CN" altLang="en-US" sz="4800" b="1" dirty="0"/>
              <a:t>、用简洁的语言</a:t>
            </a:r>
            <a:r>
              <a:rPr lang="zh-CN" altLang="en-US" sz="4800" b="1" dirty="0">
                <a:solidFill>
                  <a:srgbClr val="FF3300"/>
                </a:solidFill>
              </a:rPr>
              <a:t>概括</a:t>
            </a:r>
            <a:r>
              <a:rPr lang="zh-CN" altLang="en-US" sz="4800" b="1" dirty="0"/>
              <a:t>并简述</a:t>
            </a:r>
            <a:r>
              <a:rPr lang="zh-CN" altLang="en-US" sz="4800" b="1" dirty="0">
                <a:solidFill>
                  <a:srgbClr val="FF3300"/>
                </a:solidFill>
              </a:rPr>
              <a:t>理由</a:t>
            </a:r>
            <a:r>
              <a:rPr lang="zh-CN" altLang="en-US" sz="4800" b="1" dirty="0"/>
              <a:t>：小说塑造了一个什么样的人物形象？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b="1" dirty="0">
                <a:solidFill>
                  <a:srgbClr val="FF3300"/>
                </a:solidFill>
              </a:rPr>
              <a:t>探究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25603" name="文本占位符 2560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zh-CN" sz="4800" b="1" dirty="0"/>
              <a:t>3</a:t>
            </a:r>
            <a:r>
              <a:rPr lang="zh-CN" altLang="en-US" sz="4800" b="1" dirty="0"/>
              <a:t>、作者是如何表现 的人物性格的？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959</Words>
  <Application>WPS 演示</Application>
  <PresentationFormat>在屏幕上显示</PresentationFormat>
  <Paragraphs>56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楷体_GB2312</vt:lpstr>
      <vt:lpstr>隶书</vt:lpstr>
      <vt:lpstr>黑体</vt:lpstr>
      <vt:lpstr>幼圆</vt:lpstr>
      <vt:lpstr>微软雅黑</vt:lpstr>
      <vt:lpstr>Calibri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热爱生命 </dc:title>
  <dc:creator>lvming</dc:creator>
  <cp:lastModifiedBy>xgq</cp:lastModifiedBy>
  <cp:revision>36</cp:revision>
  <dcterms:created xsi:type="dcterms:W3CDTF">2005-03-07T07:10:24Z</dcterms:created>
  <dcterms:modified xsi:type="dcterms:W3CDTF">2017-02-21T06:41:27Z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