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9" r:id="rId4"/>
    <p:sldId id="260" r:id="rId5"/>
    <p:sldId id="261" r:id="rId6"/>
    <p:sldId id="257" r:id="rId7"/>
    <p:sldId id="258" r:id="rId8"/>
    <p:sldId id="267" r:id="rId9"/>
    <p:sldId id="268" r:id="rId10"/>
    <p:sldId id="262" r:id="rId11"/>
    <p:sldId id="266" r:id="rId12"/>
    <p:sldId id="269" r:id="rId13"/>
    <p:sldId id="270" r:id="rId14"/>
    <p:sldId id="271" r:id="rId15"/>
    <p:sldId id="272" r:id="rId16"/>
    <p:sldId id="278" r:id="rId17"/>
    <p:sldId id="279" r:id="rId18"/>
    <p:sldId id="280" r:id="rId19"/>
    <p:sldId id="281" r:id="rId20"/>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73"/>
  </p:normalViewPr>
  <p:slideViewPr>
    <p:cSldViewPr showGuides="1">
      <p:cViewPr varScale="1">
        <p:scale>
          <a:sx n="94" d="100"/>
          <a:sy n="94" d="100"/>
        </p:scale>
        <p:origin x="-93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5" name="页脚占位符 4"/>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5" name="页脚占位符 4"/>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716657"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5" name="页脚占位符 4"/>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5" name="页脚占位符 4"/>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5" name="页脚占位符 4"/>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08476"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9724" y="1981200"/>
            <a:ext cx="3808476"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6" name="页脚占位符 5"/>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8" name="页脚占位符 7"/>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4" name="页脚占位符 3"/>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3" name="页脚占位符 2"/>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6" name="页脚占位符 5"/>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Times New Roman" panose="02020603050405020304" pitchFamily="18" charset="0"/>
            </a:endParaRPr>
          </a:p>
        </p:txBody>
      </p:sp>
      <p:sp>
        <p:nvSpPr>
          <p:cNvPr id="6" name="页脚占位符 5"/>
          <p:cNvSpPr>
            <a:spLocks noGrp="1"/>
          </p:cNvSpPr>
          <p:nvPr>
            <p:ph type="ftr" sz="quarter" idx="11"/>
          </p:nvPr>
        </p:nvSpPr>
        <p:spPr/>
        <p:txBody>
          <a:bodyPr/>
          <a:lstStyle/>
          <a:p>
            <a:pPr lvl="0"/>
            <a:endParaRPr lang="zh-CN" altLang="en-US" dirty="0">
              <a:latin typeface="Times New Roman" panose="02020603050405020304" pitchFamily="18"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685800" y="609600"/>
            <a:ext cx="77724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idx="1"/>
          </p:nvPr>
        </p:nvSpPr>
        <p:spPr>
          <a:xfrm>
            <a:off x="685800" y="1981200"/>
            <a:ext cx="7772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1027"/>
          <p:cNvSpPr>
            <a:spLocks noGrp="1"/>
          </p:cNvSpPr>
          <p:nvPr>
            <p:ph type="dt" sz="half" idx="2"/>
          </p:nvPr>
        </p:nvSpPr>
        <p:spPr>
          <a:xfrm>
            <a:off x="685800" y="6248400"/>
            <a:ext cx="1905000" cy="457200"/>
          </a:xfrm>
          <a:prstGeom prst="rect">
            <a:avLst/>
          </a:prstGeom>
          <a:noFill/>
          <a:ln w="9525">
            <a:noFill/>
          </a:ln>
        </p:spPr>
        <p:txBody>
          <a:bodyPr/>
          <a:lstStyle>
            <a:lvl1pPr>
              <a:defRPr sz="1400"/>
            </a:lvl1pPr>
          </a:lstStyle>
          <a:p>
            <a:pPr lvl="0"/>
            <a:endParaRPr lang="zh-CN" altLang="en-US" dirty="0">
              <a:latin typeface="Times New Roman" panose="02020603050405020304" pitchFamily="18" charset="0"/>
            </a:endParaRPr>
          </a:p>
        </p:txBody>
      </p:sp>
      <p:sp>
        <p:nvSpPr>
          <p:cNvPr id="1029" name="页脚占位符 1028"/>
          <p:cNvSpPr>
            <a:spLocks noGrp="1"/>
          </p:cNvSpPr>
          <p:nvPr>
            <p:ph type="ftr" sz="quarter" idx="3"/>
          </p:nvPr>
        </p:nvSpPr>
        <p:spPr>
          <a:xfrm>
            <a:off x="3124200" y="6248400"/>
            <a:ext cx="2895600" cy="457200"/>
          </a:xfrm>
          <a:prstGeom prst="rect">
            <a:avLst/>
          </a:prstGeom>
          <a:noFill/>
          <a:ln w="9525">
            <a:noFill/>
          </a:ln>
        </p:spPr>
        <p:txBody>
          <a:bodyPr/>
          <a:lstStyle>
            <a:lvl1pPr algn="ctr">
              <a:defRPr sz="1400"/>
            </a:lvl1pPr>
          </a:lstStyle>
          <a:p>
            <a:pPr lvl="0"/>
            <a:endParaRPr lang="zh-CN" altLang="en-US" dirty="0">
              <a:latin typeface="Times New Roman" panose="02020603050405020304" pitchFamily="18" charset="0"/>
            </a:endParaRPr>
          </a:p>
        </p:txBody>
      </p:sp>
      <p:sp>
        <p:nvSpPr>
          <p:cNvPr id="1030" name="灯片编号占位符 1029"/>
          <p:cNvSpPr>
            <a:spLocks noGrp="1"/>
          </p:cNvSpPr>
          <p:nvPr>
            <p:ph type="sldNum" sz="quarter" idx="4"/>
          </p:nvPr>
        </p:nvSpPr>
        <p:spPr>
          <a:xfrm>
            <a:off x="6553200" y="6248400"/>
            <a:ext cx="1905000" cy="457200"/>
          </a:xfrm>
          <a:prstGeom prst="rect">
            <a:avLst/>
          </a:prstGeom>
          <a:noFill/>
          <a:ln w="9525">
            <a:noFill/>
          </a:ln>
        </p:spPr>
        <p:txBody>
          <a:bodyPr/>
          <a:lstStyle>
            <a:lvl1pPr algn="r">
              <a:defRPr sz="1400"/>
            </a:lvl1pPr>
          </a:lstStyle>
          <a:p>
            <a:pPr lvl="0"/>
            <a:fld id="{9A0DB2DC-4C9A-4742-B13C-FB6460FD3503}" type="slidenum">
              <a:rPr lang="zh-CN" altLang="en-US" dirty="0">
                <a:latin typeface="Times New Roman" panose="02020603050405020304" pitchFamily="18" charset="0"/>
              </a:rPr>
            </a:fld>
            <a:endParaRPr lang="zh-CN" altLang="en-US"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jpeg"/><Relationship Id="rId1" Type="http://schemas.openxmlformats.org/officeDocument/2006/relationships/hyperlink" Target="http://image.baidu.com/i?ct=503316480&amp;z=1243393252&amp;tn=baiduimagedetail&amp;word=&#33713;&#33945;&#25176;&#22827;&amp;in=16" TargetMode="Externa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2051" name="矩形 2050"/>
          <p:cNvSpPr/>
          <p:nvPr/>
        </p:nvSpPr>
        <p:spPr>
          <a:xfrm>
            <a:off x="1295400" y="1676400"/>
            <a:ext cx="6400800" cy="2362200"/>
          </a:xfrm>
          <a:prstGeom prst="rect">
            <a:avLst/>
          </a:prstGeom>
        </p:spPr>
        <p:txBody>
          <a:bodyPr wrap="none" fromWordArt="1">
            <a:prstTxWarp prst="textPlain">
              <a:avLst>
                <a:gd name="adj" fmla="val 50000"/>
              </a:avLst>
            </a:prstTxWarp>
            <a:normAutofit/>
          </a:bodyPr>
          <a:p>
            <a:pPr algn="ctr"/>
            <a:r>
              <a:rPr lang="zh-CN" altLang="en-US" sz="3600">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宋体" panose="02010600030101010101" pitchFamily="2" charset="-122"/>
                <a:ea typeface="宋体" panose="02010600030101010101" pitchFamily="2" charset="-122"/>
              </a:rPr>
              <a:t>外国诗两首 </a:t>
            </a:r>
            <a:endParaRPr lang="zh-CN" altLang="en-US" sz="3600">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宋体" panose="02010600030101010101" pitchFamily="2" charset="-122"/>
              <a:ea typeface="宋体"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12290" name="文本框 12289"/>
          <p:cNvSpPr txBox="1"/>
          <p:nvPr/>
        </p:nvSpPr>
        <p:spPr>
          <a:xfrm>
            <a:off x="228600" y="304800"/>
            <a:ext cx="8305800" cy="2103438"/>
          </a:xfrm>
          <a:prstGeom prst="rect">
            <a:avLst/>
          </a:prstGeom>
          <a:noFill/>
          <a:ln w="9525">
            <a:noFill/>
          </a:ln>
        </p:spPr>
        <p:txBody>
          <a:bodyPr>
            <a:spAutoFit/>
          </a:bodyPr>
          <a:p>
            <a:pPr>
              <a:spcBef>
                <a:spcPct val="50000"/>
              </a:spcBef>
            </a:pPr>
            <a:r>
              <a:rPr lang="en-US" altLang="zh-CN" sz="3600" b="1" dirty="0">
                <a:solidFill>
                  <a:srgbClr val="000000"/>
                </a:solidFill>
                <a:latin typeface="宋体" panose="02010600030101010101" pitchFamily="2" charset="-122"/>
              </a:rPr>
              <a:t> </a:t>
            </a:r>
            <a:r>
              <a:rPr lang="zh-CN" altLang="en-US" sz="3600" b="1" dirty="0">
                <a:solidFill>
                  <a:srgbClr val="000000"/>
                </a:solidFill>
                <a:latin typeface="宋体" panose="02010600030101010101" pitchFamily="2" charset="-122"/>
              </a:rPr>
              <a:t>思考：</a:t>
            </a:r>
            <a:r>
              <a:rPr lang="en-US" altLang="zh-CN" sz="3200" b="1" dirty="0">
                <a:solidFill>
                  <a:srgbClr val="000000"/>
                </a:solidFill>
                <a:latin typeface="宋体" panose="02010600030101010101" pitchFamily="2" charset="-122"/>
              </a:rPr>
              <a:t>《</a:t>
            </a:r>
            <a:r>
              <a:rPr lang="zh-CN" altLang="en-US" sz="3200" b="1" dirty="0">
                <a:solidFill>
                  <a:srgbClr val="000000"/>
                </a:solidFill>
                <a:latin typeface="宋体" panose="02010600030101010101" pitchFamily="2" charset="-122"/>
              </a:rPr>
              <a:t>祖国</a:t>
            </a:r>
            <a:r>
              <a:rPr lang="en-US" altLang="zh-CN" sz="3200" b="1" dirty="0">
                <a:solidFill>
                  <a:srgbClr val="000000"/>
                </a:solidFill>
                <a:latin typeface="宋体" panose="02010600030101010101" pitchFamily="2" charset="-122"/>
              </a:rPr>
              <a:t>》</a:t>
            </a:r>
            <a:r>
              <a:rPr lang="zh-CN" altLang="en-US" sz="3200" b="1" dirty="0">
                <a:solidFill>
                  <a:srgbClr val="000000"/>
                </a:solidFill>
                <a:latin typeface="宋体" panose="02010600030101010101" pitchFamily="2" charset="-122"/>
              </a:rPr>
              <a:t>一诗中，诗人所抒发的爱国之情主要是通过描写俄罗斯大地的夜色及夜色中人们的活动表现出来的。这样写有什么好处？谈谈你的看法。</a:t>
            </a:r>
            <a:endParaRPr lang="zh-CN" altLang="en-US" sz="3200" b="1">
              <a:latin typeface="Times New Roman" panose="02020603050405020304" pitchFamily="18" charset="0"/>
            </a:endParaRPr>
          </a:p>
        </p:txBody>
      </p:sp>
      <p:sp>
        <p:nvSpPr>
          <p:cNvPr id="12291" name="文本框 12290"/>
          <p:cNvSpPr txBox="1"/>
          <p:nvPr/>
        </p:nvSpPr>
        <p:spPr>
          <a:xfrm>
            <a:off x="304800" y="2362200"/>
            <a:ext cx="8610600" cy="3990975"/>
          </a:xfrm>
          <a:prstGeom prst="rect">
            <a:avLst/>
          </a:prstGeom>
          <a:noFill/>
          <a:ln w="9525">
            <a:noFill/>
          </a:ln>
        </p:spPr>
        <p:txBody>
          <a:bodyPr>
            <a:spAutoFit/>
          </a:bodyPr>
          <a:p>
            <a:pPr>
              <a:spcBef>
                <a:spcPct val="50000"/>
              </a:spcBef>
            </a:pPr>
            <a:r>
              <a:rPr lang="zh-CN" altLang="en-US" sz="3200" b="1" dirty="0">
                <a:solidFill>
                  <a:srgbClr val="FF0000"/>
                </a:solidFill>
                <a:latin typeface="Times New Roman" panose="02020603050405020304" pitchFamily="18" charset="0"/>
                <a:ea typeface="楷体_GB2312" pitchFamily="49" charset="-122"/>
              </a:rPr>
              <a:t>在</a:t>
            </a:r>
            <a:r>
              <a:rPr lang="en-US" altLang="zh-CN" sz="3200" b="1" dirty="0">
                <a:solidFill>
                  <a:srgbClr val="FF0000"/>
                </a:solidFill>
                <a:latin typeface="Times New Roman" panose="02020603050405020304" pitchFamily="18" charset="0"/>
                <a:ea typeface="楷体_GB2312" pitchFamily="49" charset="-122"/>
              </a:rPr>
              <a:t>《</a:t>
            </a:r>
            <a:r>
              <a:rPr lang="zh-CN" altLang="en-US" sz="3200" b="1" dirty="0">
                <a:solidFill>
                  <a:srgbClr val="FF0000"/>
                </a:solidFill>
                <a:latin typeface="Times New Roman" panose="02020603050405020304" pitchFamily="18" charset="0"/>
                <a:ea typeface="楷体_GB2312" pitchFamily="49" charset="-122"/>
              </a:rPr>
              <a:t>祖国</a:t>
            </a:r>
            <a:r>
              <a:rPr lang="en-US" altLang="zh-CN" sz="3200" b="1" dirty="0">
                <a:solidFill>
                  <a:srgbClr val="FF0000"/>
                </a:solidFill>
                <a:latin typeface="Times New Roman" panose="02020603050405020304" pitchFamily="18" charset="0"/>
                <a:ea typeface="楷体_GB2312" pitchFamily="49" charset="-122"/>
              </a:rPr>
              <a:t>》</a:t>
            </a:r>
            <a:r>
              <a:rPr lang="zh-CN" altLang="en-US" sz="3200" b="1" dirty="0">
                <a:solidFill>
                  <a:srgbClr val="FF0000"/>
                </a:solidFill>
                <a:latin typeface="Times New Roman" panose="02020603050405020304" pitchFamily="18" charset="0"/>
                <a:ea typeface="楷体_GB2312" pitchFamily="49" charset="-122"/>
              </a:rPr>
              <a:t>中，诗人以平实的笔调描写俄罗斯原野的景色，还详细描述自己在原野夜色中旅行的感受，以及和农民一起欢乐的场景。诗人没有使用激烈昂扬的口气直接抒发对祖国的爱，只让自己的感情在寻常的生活里缓缓释放。在对原野景色和农家生活的描述里，我们处处可以感受到诗人对俄罗斯祖国深切的爱，这种爱是真实的，也是最本色的。</a:t>
            </a:r>
            <a:r>
              <a:rPr lang="zh-CN" altLang="en-US" sz="3200" b="1" dirty="0">
                <a:latin typeface="Times New Roman" panose="02020603050405020304" pitchFamily="18" charset="0"/>
              </a:rPr>
              <a:t> </a:t>
            </a:r>
            <a:endParaRPr lang="zh-CN" altLang="en-US" sz="3200" b="1">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0-#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gtEl>
                                        <p:attrNameLst>
                                          <p:attrName>style.visibility</p:attrName>
                                        </p:attrNameLst>
                                      </p:cBhvr>
                                      <p:to>
                                        <p:strVal val="visible"/>
                                      </p:to>
                                    </p:set>
                                    <p:anim calcmode="lin" valueType="num">
                                      <p:cBhvr additive="base">
                                        <p:cTn id="13" dur="500" fill="hold"/>
                                        <p:tgtEl>
                                          <p:spTgt spid="12291"/>
                                        </p:tgtEl>
                                        <p:attrNameLst>
                                          <p:attrName>ppt_x</p:attrName>
                                        </p:attrNameLst>
                                      </p:cBhvr>
                                      <p:tavLst>
                                        <p:tav tm="0">
                                          <p:val>
                                            <p:strVal val="0-#ppt_w/2"/>
                                          </p:val>
                                        </p:tav>
                                        <p:tav tm="100000">
                                          <p:val>
                                            <p:strVal val="#ppt_x"/>
                                          </p:val>
                                        </p:tav>
                                      </p:tavLst>
                                    </p:anim>
                                    <p:anim calcmode="lin" valueType="num">
                                      <p:cBhvr additive="base">
                                        <p:cTn id="14" dur="500" fill="hold"/>
                                        <p:tgtEl>
                                          <p:spTgt spid="122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7" name="图片 16386" descr="u=3084956958,2256316853&amp;gp=3">
            <a:hlinkClick r:id=""/>
          </p:cNvPr>
          <p:cNvPicPr>
            <a:picLocks noChangeAspect="1"/>
          </p:cNvPicPr>
          <p:nvPr/>
        </p:nvPicPr>
        <p:blipFill>
          <a:blip r:embed="rId1"/>
          <a:stretch>
            <a:fillRect/>
          </a:stretch>
        </p:blipFill>
        <p:spPr>
          <a:xfrm>
            <a:off x="3886200" y="2590800"/>
            <a:ext cx="4800600" cy="3886200"/>
          </a:xfrm>
          <a:prstGeom prst="rect">
            <a:avLst/>
          </a:prstGeom>
          <a:noFill/>
          <a:ln w="9525">
            <a:noFill/>
          </a:ln>
        </p:spPr>
      </p:pic>
      <p:sp>
        <p:nvSpPr>
          <p:cNvPr id="16386" name="文本框 16385"/>
          <p:cNvSpPr txBox="1"/>
          <p:nvPr/>
        </p:nvSpPr>
        <p:spPr>
          <a:xfrm>
            <a:off x="228600" y="228600"/>
            <a:ext cx="8763000" cy="6188075"/>
          </a:xfrm>
          <a:prstGeom prst="rect">
            <a:avLst/>
          </a:prstGeom>
          <a:noFill/>
          <a:ln w="9525">
            <a:noFill/>
          </a:ln>
        </p:spPr>
        <p:txBody>
          <a:bodyPr>
            <a:spAutoFit/>
          </a:bodyPr>
          <a:p>
            <a:pPr>
              <a:spcBef>
                <a:spcPct val="50000"/>
              </a:spcBef>
            </a:pPr>
            <a:r>
              <a:rPr lang="zh-CN" altLang="en-US" sz="4000" b="1" dirty="0">
                <a:solidFill>
                  <a:srgbClr val="C000C0"/>
                </a:solidFill>
                <a:latin typeface="宋体" panose="02010600030101010101" pitchFamily="2" charset="-122"/>
              </a:rPr>
              <a:t>主题</a:t>
            </a:r>
            <a:endParaRPr lang="zh-CN" altLang="en-US" sz="4000" b="1" dirty="0">
              <a:latin typeface="宋体" panose="02010600030101010101" pitchFamily="2" charset="-122"/>
            </a:endParaRPr>
          </a:p>
          <a:p>
            <a:pPr>
              <a:spcBef>
                <a:spcPct val="50000"/>
              </a:spcBef>
            </a:pPr>
            <a:r>
              <a:rPr lang="en-US" altLang="zh-CN" sz="4000" b="1" dirty="0">
                <a:latin typeface="宋体" panose="02010600030101010101" pitchFamily="2" charset="-122"/>
              </a:rPr>
              <a:t>《</a:t>
            </a:r>
            <a:r>
              <a:rPr lang="zh-CN" altLang="en-US" sz="4000" b="1" dirty="0">
                <a:latin typeface="宋体" panose="02010600030101010101" pitchFamily="2" charset="-122"/>
              </a:rPr>
              <a:t>祖国</a:t>
            </a:r>
            <a:r>
              <a:rPr lang="en-US" altLang="zh-CN" sz="4000" b="1" dirty="0">
                <a:latin typeface="宋体" panose="02010600030101010101" pitchFamily="2" charset="-122"/>
              </a:rPr>
              <a:t>》</a:t>
            </a:r>
            <a:r>
              <a:rPr lang="zh-CN" altLang="en-US" sz="4000" b="1" dirty="0">
                <a:latin typeface="宋体" panose="02010600030101010101" pitchFamily="2" charset="-122"/>
              </a:rPr>
              <a:t>：运用丰富的意象，在流动、变幻中描写景物和民俗，融会了诗人忧郁和欣喜，叹惋和赞美等复杂的感情，仿佛对俄罗斯的乡村大地，作了一次有趣的巡礼。通过对俄罗斯河山风景和俄罗斯人民生活的热情讴歌，抒发了对祖国强烈执著的“爱情”。</a:t>
            </a:r>
            <a:endParaRPr lang="zh-CN" altLang="en-US" sz="4000" b="1" dirty="0">
              <a:latin typeface="宋体" panose="02010600030101010101" pitchFamily="2" charset="-122"/>
            </a:endParaRPr>
          </a:p>
          <a:p>
            <a:pPr>
              <a:spcBef>
                <a:spcPct val="50000"/>
              </a:spcBef>
            </a:pPr>
            <a:endParaRPr lang="zh-CN" altLang="en-US" sz="4000" b="1">
              <a:latin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17411" name="文本框 17410"/>
          <p:cNvSpPr txBox="1"/>
          <p:nvPr/>
        </p:nvSpPr>
        <p:spPr>
          <a:xfrm>
            <a:off x="4800600" y="5715000"/>
            <a:ext cx="3429000" cy="823913"/>
          </a:xfrm>
          <a:prstGeom prst="rect">
            <a:avLst/>
          </a:prstGeom>
          <a:noFill/>
          <a:ln w="9525">
            <a:noFill/>
          </a:ln>
        </p:spPr>
        <p:txBody>
          <a:bodyPr>
            <a:spAutoFit/>
          </a:bodyPr>
          <a:p>
            <a:pPr>
              <a:spcBef>
                <a:spcPct val="50000"/>
              </a:spcBef>
            </a:pPr>
            <a:r>
              <a:rPr lang="zh-CN" altLang="en-US" sz="4800" b="1" dirty="0">
                <a:solidFill>
                  <a:schemeClr val="bg1"/>
                </a:solidFill>
                <a:latin typeface="宋体" panose="02010600030101010101" pitchFamily="2" charset="-122"/>
              </a:rPr>
              <a:t>休斯</a:t>
            </a:r>
            <a:r>
              <a:rPr lang="zh-CN" altLang="en-US" sz="4800" dirty="0">
                <a:solidFill>
                  <a:schemeClr val="bg1"/>
                </a:solidFill>
                <a:latin typeface="Times New Roman" panose="02020603050405020304" pitchFamily="18" charset="0"/>
              </a:rPr>
              <a:t> </a:t>
            </a:r>
            <a:endParaRPr lang="zh-CN" altLang="en-US" sz="4800">
              <a:solidFill>
                <a:schemeClr val="bg1"/>
              </a:solidFill>
              <a:latin typeface="Times New Roman" panose="02020603050405020304" pitchFamily="18" charset="0"/>
            </a:endParaRPr>
          </a:p>
        </p:txBody>
      </p:sp>
      <p:sp>
        <p:nvSpPr>
          <p:cNvPr id="17413" name="矩形 17412"/>
          <p:cNvSpPr/>
          <p:nvPr/>
        </p:nvSpPr>
        <p:spPr>
          <a:xfrm>
            <a:off x="304800" y="1371600"/>
            <a:ext cx="8001000" cy="3260725"/>
          </a:xfrm>
          <a:prstGeom prst="rect">
            <a:avLst/>
          </a:prstGeom>
        </p:spPr>
        <p:txBody>
          <a:bodyPr wrap="none" fromWordArt="1">
            <a:prstTxWarp prst="textCascadeUp">
              <a:avLst>
                <a:gd name="adj" fmla="val 44444"/>
              </a:avLst>
            </a:prstTxWarp>
            <a:normAutofit/>
            <a:scene3d>
              <a:camera prst="legacyPerspectiveFront">
                <a:rot lat="20520000" lon="1080000" rev="0"/>
              </a:camera>
              <a:lightRig rig="legacyHarsh2" dir="b"/>
            </a:scene3d>
            <a:sp3d extrusionH="430200" prstMaterial="legacyMatte">
              <a:extrusionClr>
                <a:srgbClr val="FF6600"/>
              </a:extrusionClr>
            </a:sp3d>
          </a:bodyPr>
          <a:p>
            <a:pPr algn="ctr"/>
            <a:r>
              <a:rPr lang="zh-CN" altLang="en-US" sz="3600">
                <a:gradFill rotWithShape="0">
                  <a:gsLst>
                    <a:gs pos="0">
                      <a:srgbClr val="FFE701"/>
                    </a:gs>
                    <a:gs pos="100000">
                      <a:srgbClr val="FE3E02"/>
                    </a:gs>
                  </a:gsLst>
                  <a:lin ang="5400000" scaled="1"/>
                  <a:tileRect/>
                </a:gradFill>
                <a:latin typeface="华文彩云" panose="02010800040101010101" charset="-122"/>
                <a:ea typeface="华文彩云" panose="02010800040101010101" charset="-122"/>
              </a:rPr>
              <a:t>黑人的河流</a:t>
            </a:r>
            <a:endParaRPr lang="zh-CN" altLang="en-US" sz="3600">
              <a:gradFill rotWithShape="0">
                <a:gsLst>
                  <a:gs pos="0">
                    <a:srgbClr val="FFE701"/>
                  </a:gs>
                  <a:gs pos="100000">
                    <a:srgbClr val="FE3E02"/>
                  </a:gs>
                </a:gsLst>
                <a:lin ang="5400000" scaled="1"/>
                <a:tileRect/>
              </a:gradFill>
              <a:latin typeface="华文彩云" panose="02010800040101010101" charset="-122"/>
              <a:ea typeface="华文彩云" panose="02010800040101010101"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5" name="图片 18434" descr="B-WT0608005"/>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8434" name="文本框 18433"/>
          <p:cNvSpPr txBox="1"/>
          <p:nvPr/>
        </p:nvSpPr>
        <p:spPr>
          <a:xfrm>
            <a:off x="609600" y="381000"/>
            <a:ext cx="7772400" cy="5643563"/>
          </a:xfrm>
          <a:prstGeom prst="rect">
            <a:avLst/>
          </a:prstGeom>
          <a:noFill/>
          <a:ln w="9525">
            <a:noFill/>
          </a:ln>
        </p:spPr>
        <p:txBody>
          <a:bodyPr>
            <a:spAutoFit/>
          </a:bodyPr>
          <a:p>
            <a:pPr>
              <a:spcBef>
                <a:spcPct val="50000"/>
              </a:spcBef>
            </a:pPr>
            <a:r>
              <a:rPr lang="zh-CN" altLang="en-US" sz="2800" b="1" dirty="0">
                <a:solidFill>
                  <a:srgbClr val="FF4000"/>
                </a:solidFill>
                <a:latin typeface="宋体" panose="02010600030101010101" pitchFamily="2" charset="-122"/>
                <a:ea typeface="华文行楷" panose="02010800040101010101" pitchFamily="2" charset="-122"/>
              </a:rPr>
              <a:t>兰斯顿．休斯</a:t>
            </a:r>
            <a:r>
              <a:rPr lang="en-US" altLang="zh-CN" sz="2800" b="1" dirty="0">
                <a:latin typeface="Times New Roman" panose="02020603050405020304" pitchFamily="18" charset="0"/>
                <a:ea typeface="华文行楷" panose="02010800040101010101" pitchFamily="2" charset="-122"/>
              </a:rPr>
              <a:t>(1902</a:t>
            </a:r>
            <a:r>
              <a:rPr lang="zh-CN" altLang="en-US" sz="2800" b="1" dirty="0">
                <a:latin typeface="宋体" panose="02010600030101010101" pitchFamily="2" charset="-122"/>
                <a:ea typeface="华文行楷" panose="02010800040101010101" pitchFamily="2" charset="-122"/>
              </a:rPr>
              <a:t>－</a:t>
            </a:r>
            <a:r>
              <a:rPr lang="en-US" altLang="zh-CN" sz="2800" b="1" dirty="0">
                <a:latin typeface="Times New Roman" panose="02020603050405020304" pitchFamily="18" charset="0"/>
                <a:ea typeface="华文行楷" panose="02010800040101010101" pitchFamily="2" charset="-122"/>
              </a:rPr>
              <a:t>1967)</a:t>
            </a:r>
            <a:r>
              <a:rPr lang="zh-CN" altLang="en-US" sz="2800" b="1" dirty="0">
                <a:latin typeface="宋体" panose="02010600030101010101" pitchFamily="2" charset="-122"/>
                <a:ea typeface="华文行楷" panose="02010800040101010101" pitchFamily="2" charset="-122"/>
              </a:rPr>
              <a:t>是个多才多艺的美国作家。他既是诗人，也是散文家、记者、小说家、剧作家、选集编者、西班牙和法国文学翻译家、抒情诗人和报纸专栏作家，在国际上享有盛名。早在年轻时他便以诗作闻名。他的诗</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黑人谈河流</a:t>
            </a:r>
            <a:r>
              <a:rPr lang="en-US" altLang="zh-CN" sz="2800" b="1" dirty="0">
                <a:latin typeface="宋体" panose="02010600030101010101" pitchFamily="2" charset="-122"/>
                <a:ea typeface="华文行楷" panose="02010800040101010101" pitchFamily="2" charset="-122"/>
              </a:rPr>
              <a:t>》</a:t>
            </a:r>
            <a:r>
              <a:rPr lang="en-US" altLang="zh-CN" sz="2800" b="1" dirty="0">
                <a:latin typeface="Times New Roman" panose="02020603050405020304" pitchFamily="18" charset="0"/>
                <a:ea typeface="华文行楷" panose="02010800040101010101" pitchFamily="2" charset="-122"/>
              </a:rPr>
              <a:t>1921</a:t>
            </a:r>
            <a:r>
              <a:rPr lang="zh-CN" altLang="en-US" sz="2800" b="1" dirty="0">
                <a:latin typeface="宋体" panose="02010600030101010101" pitchFamily="2" charset="-122"/>
                <a:ea typeface="华文行楷" panose="02010800040101010101" pitchFamily="2" charset="-122"/>
              </a:rPr>
              <a:t>年发表在</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危机</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上。</a:t>
            </a:r>
            <a:r>
              <a:rPr lang="en-US" altLang="zh-CN" sz="2800" b="1" dirty="0">
                <a:latin typeface="Times New Roman" panose="02020603050405020304" pitchFamily="18" charset="0"/>
                <a:ea typeface="华文行楷" panose="02010800040101010101" pitchFamily="2" charset="-122"/>
              </a:rPr>
              <a:t>1926</a:t>
            </a:r>
            <a:r>
              <a:rPr lang="zh-CN" altLang="en-US" sz="2800" b="1" dirty="0">
                <a:latin typeface="宋体" panose="02010600030101010101" pitchFamily="2" charset="-122"/>
                <a:ea typeface="华文行楷" panose="02010800040101010101" pitchFamily="2" charset="-122"/>
              </a:rPr>
              <a:t>年他的第一卷诗集</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困倦的黑人民歌</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问世。休斯是哈莱姆文艺复兴最有天赋的诗人之一，从美国黑人的非洲传统中挖掘宝藏。休斯一生共出版九部诗集。他的</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我也</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最初于</a:t>
            </a:r>
            <a:r>
              <a:rPr lang="en-US" altLang="zh-CN" sz="2800" b="1" dirty="0">
                <a:latin typeface="Times New Roman" panose="02020603050405020304" pitchFamily="18" charset="0"/>
                <a:ea typeface="华文行楷" panose="02010800040101010101" pitchFamily="2" charset="-122"/>
              </a:rPr>
              <a:t>1925</a:t>
            </a:r>
            <a:r>
              <a:rPr lang="zh-CN" altLang="en-US" sz="2800" b="1" dirty="0">
                <a:latin typeface="宋体" panose="02010600030101010101" pitchFamily="2" charset="-122"/>
                <a:ea typeface="华文行楷" panose="02010800040101010101" pitchFamily="2" charset="-122"/>
              </a:rPr>
              <a:t>年发表在</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新黑人</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中；它是对沃尔特．惠特曼的</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我歌唱美国</a:t>
            </a:r>
            <a:r>
              <a:rPr lang="en-US" altLang="zh-CN" sz="2800" b="1" dirty="0">
                <a:latin typeface="宋体" panose="02010600030101010101" pitchFamily="2" charset="-122"/>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一诗的呼应，肯定</a:t>
            </a:r>
            <a:r>
              <a:rPr lang="zh-CN" altLang="en-US" sz="2800" b="1" dirty="0">
                <a:latin typeface="Times New Roman" panose="02020603050405020304" pitchFamily="18" charset="0"/>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肤色较黑的兄弟</a:t>
            </a:r>
            <a:r>
              <a:rPr lang="zh-CN" altLang="en-US" sz="2800" b="1" dirty="0">
                <a:latin typeface="Times New Roman" panose="02020603050405020304" pitchFamily="18" charset="0"/>
                <a:ea typeface="华文行楷" panose="02010800040101010101" pitchFamily="2" charset="-122"/>
              </a:rPr>
              <a:t>”</a:t>
            </a:r>
            <a:r>
              <a:rPr lang="zh-CN" altLang="en-US" sz="2800" b="1" dirty="0">
                <a:latin typeface="宋体" panose="02010600030101010101" pitchFamily="2" charset="-122"/>
                <a:ea typeface="华文行楷" panose="02010800040101010101" pitchFamily="2" charset="-122"/>
              </a:rPr>
              <a:t>也唱一首美国之歌而且将在美国占据应有的位置。</a:t>
            </a:r>
            <a:r>
              <a:rPr lang="zh-CN" altLang="en-US" sz="2800" b="1" dirty="0">
                <a:latin typeface="Times New Roman" panose="02020603050405020304" pitchFamily="18" charset="0"/>
                <a:ea typeface="华文行楷" panose="02010800040101010101" pitchFamily="2" charset="-122"/>
              </a:rPr>
              <a:t> </a:t>
            </a:r>
            <a:endParaRPr lang="zh-CN" altLang="en-US" sz="2800" b="1">
              <a:latin typeface="Times New Roman" panose="02020603050405020304" pitchFamily="18" charset="0"/>
              <a:ea typeface="华文行楷" panose="0201080004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460" name="图片 19459" descr="B-WT0608004"/>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9458" name="文本框 19457"/>
          <p:cNvSpPr txBox="1"/>
          <p:nvPr/>
        </p:nvSpPr>
        <p:spPr>
          <a:xfrm>
            <a:off x="228600" y="533400"/>
            <a:ext cx="2667000" cy="701675"/>
          </a:xfrm>
          <a:prstGeom prst="rect">
            <a:avLst/>
          </a:prstGeom>
          <a:noFill/>
          <a:ln w="9525">
            <a:noFill/>
          </a:ln>
        </p:spPr>
        <p:txBody>
          <a:bodyPr>
            <a:spAutoFit/>
          </a:bodyPr>
          <a:p>
            <a:pPr>
              <a:spcBef>
                <a:spcPct val="50000"/>
              </a:spcBef>
            </a:pPr>
            <a:r>
              <a:rPr lang="zh-CN" altLang="en-US" sz="4000" b="1" dirty="0">
                <a:solidFill>
                  <a:srgbClr val="C000C0"/>
                </a:solidFill>
                <a:latin typeface="宋体" panose="02010600030101010101" pitchFamily="2" charset="-122"/>
              </a:rPr>
              <a:t>结构</a:t>
            </a:r>
            <a:r>
              <a:rPr lang="zh-CN" altLang="en-US" sz="4000" dirty="0">
                <a:latin typeface="Times New Roman" panose="02020603050405020304" pitchFamily="18" charset="0"/>
              </a:rPr>
              <a:t> </a:t>
            </a:r>
            <a:endParaRPr lang="zh-CN" altLang="en-US" sz="4000">
              <a:latin typeface="Times New Roman" panose="02020603050405020304" pitchFamily="18" charset="0"/>
            </a:endParaRPr>
          </a:p>
        </p:txBody>
      </p:sp>
      <p:sp>
        <p:nvSpPr>
          <p:cNvPr id="19459" name="文本框 19458"/>
          <p:cNvSpPr txBox="1"/>
          <p:nvPr/>
        </p:nvSpPr>
        <p:spPr>
          <a:xfrm>
            <a:off x="381000" y="1600200"/>
            <a:ext cx="7848600" cy="4968875"/>
          </a:xfrm>
          <a:prstGeom prst="rect">
            <a:avLst/>
          </a:prstGeom>
          <a:noFill/>
          <a:ln w="9525">
            <a:noFill/>
          </a:ln>
        </p:spPr>
        <p:txBody>
          <a:bodyPr>
            <a:spAutoFit/>
          </a:bodyPr>
          <a:p>
            <a:pPr>
              <a:spcBef>
                <a:spcPct val="50000"/>
              </a:spcBef>
            </a:pPr>
            <a:r>
              <a:rPr lang="zh-CN" altLang="en-US" sz="4000" b="1" dirty="0">
                <a:latin typeface="宋体" panose="02010600030101010101" pitchFamily="2" charset="-122"/>
              </a:rPr>
              <a:t>第一部分（第一节）：强调黑人对“河流”（历史）的见证。</a:t>
            </a:r>
            <a:endParaRPr lang="zh-CN" altLang="en-US" sz="4000" b="1" dirty="0">
              <a:latin typeface="宋体" panose="02010600030101010101" pitchFamily="2" charset="-122"/>
            </a:endParaRPr>
          </a:p>
          <a:p>
            <a:pPr>
              <a:spcBef>
                <a:spcPct val="50000"/>
              </a:spcBef>
            </a:pPr>
            <a:r>
              <a:rPr lang="en-US" altLang="zh-CN" sz="4000" b="1" dirty="0">
                <a:latin typeface="宋体" panose="02010600030101010101" pitchFamily="2" charset="-122"/>
              </a:rPr>
              <a:t>    </a:t>
            </a:r>
            <a:r>
              <a:rPr lang="zh-CN" altLang="en-US" sz="4000" b="1" dirty="0">
                <a:latin typeface="宋体" panose="02010600030101010101" pitchFamily="2" charset="-122"/>
              </a:rPr>
              <a:t>第二部分（第二、三、四节）：以夸张手法回顾历史。</a:t>
            </a:r>
            <a:endParaRPr lang="zh-CN" altLang="en-US" sz="4000" b="1" dirty="0">
              <a:latin typeface="宋体" panose="02010600030101010101" pitchFamily="2" charset="-122"/>
            </a:endParaRPr>
          </a:p>
          <a:p>
            <a:pPr>
              <a:spcBef>
                <a:spcPct val="50000"/>
              </a:spcBef>
            </a:pPr>
            <a:r>
              <a:rPr lang="en-US" altLang="zh-CN" sz="4000" b="1" dirty="0">
                <a:latin typeface="Times New Roman" panose="02020603050405020304" pitchFamily="18" charset="0"/>
              </a:rPr>
              <a:t>    </a:t>
            </a:r>
            <a:r>
              <a:rPr lang="zh-CN" altLang="en-US" sz="4000" b="1" dirty="0">
                <a:latin typeface="宋体" panose="02010600030101010101" pitchFamily="2" charset="-122"/>
              </a:rPr>
              <a:t>第三部分（第五节）：强化突出主题，黑人种族因见证了历史而显得深邃。</a:t>
            </a:r>
            <a:r>
              <a:rPr lang="zh-CN" altLang="en-US" sz="4000" b="1" dirty="0">
                <a:latin typeface="Times New Roman" panose="02020603050405020304" pitchFamily="18" charset="0"/>
              </a:rPr>
              <a:t> </a:t>
            </a:r>
            <a:endParaRPr lang="zh-CN" altLang="en-US" sz="4000" b="1">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0-#ppt_w/2"/>
                                          </p:val>
                                        </p:tav>
                                        <p:tav tm="100000">
                                          <p:val>
                                            <p:strVal val="#ppt_x"/>
                                          </p:val>
                                        </p:tav>
                                      </p:tavLst>
                                    </p:anim>
                                    <p:anim calcmode="lin" valueType="num">
                                      <p:cBhvr additive="base">
                                        <p:cTn id="8" dur="500" fill="hold"/>
                                        <p:tgtEl>
                                          <p:spTgt spid="194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9"/>
                                        </p:tgtEl>
                                        <p:attrNameLst>
                                          <p:attrName>style.visibility</p:attrName>
                                        </p:attrNameLst>
                                      </p:cBhvr>
                                      <p:to>
                                        <p:strVal val="visible"/>
                                      </p:to>
                                    </p:set>
                                    <p:anim calcmode="lin" valueType="num">
                                      <p:cBhvr additive="base">
                                        <p:cTn id="13" dur="500" fill="hold"/>
                                        <p:tgtEl>
                                          <p:spTgt spid="19459"/>
                                        </p:tgtEl>
                                        <p:attrNameLst>
                                          <p:attrName>ppt_x</p:attrName>
                                        </p:attrNameLst>
                                      </p:cBhvr>
                                      <p:tavLst>
                                        <p:tav tm="0">
                                          <p:val>
                                            <p:strVal val="0-#ppt_w/2"/>
                                          </p:val>
                                        </p:tav>
                                        <p:tav tm="100000">
                                          <p:val>
                                            <p:strVal val="#ppt_x"/>
                                          </p:val>
                                        </p:tav>
                                      </p:tavLst>
                                    </p:anim>
                                    <p:anim calcmode="lin" valueType="num">
                                      <p:cBhvr additive="base">
                                        <p:cTn id="14" dur="500" fill="hold"/>
                                        <p:tgtEl>
                                          <p:spTgt spid="194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25602" name="文本框 25601"/>
          <p:cNvSpPr txBox="1"/>
          <p:nvPr/>
        </p:nvSpPr>
        <p:spPr>
          <a:xfrm>
            <a:off x="0" y="0"/>
            <a:ext cx="8534400" cy="1800225"/>
          </a:xfrm>
          <a:prstGeom prst="rect">
            <a:avLst/>
          </a:prstGeom>
          <a:noFill/>
          <a:ln w="9525">
            <a:noFill/>
          </a:ln>
        </p:spPr>
        <p:txBody>
          <a:bodyPr>
            <a:spAutoFit/>
          </a:bodyPr>
          <a:p>
            <a:pPr>
              <a:spcBef>
                <a:spcPct val="50000"/>
              </a:spcBef>
            </a:pPr>
            <a:r>
              <a:rPr lang="zh-CN" altLang="en-US" sz="2800" b="1" dirty="0">
                <a:solidFill>
                  <a:srgbClr val="CC0000"/>
                </a:solidFill>
                <a:latin typeface="宋体" panose="02010600030101010101" pitchFamily="2" charset="-122"/>
              </a:rPr>
              <a:t>朗读</a:t>
            </a:r>
            <a:r>
              <a:rPr lang="en-US" altLang="zh-CN" sz="2800" b="1" dirty="0">
                <a:solidFill>
                  <a:srgbClr val="CC0000"/>
                </a:solidFill>
                <a:latin typeface="宋体" panose="02010600030101010101" pitchFamily="2" charset="-122"/>
              </a:rPr>
              <a:t>《</a:t>
            </a:r>
            <a:r>
              <a:rPr lang="zh-CN" altLang="en-US" sz="2800" b="1" dirty="0">
                <a:solidFill>
                  <a:srgbClr val="CC0000"/>
                </a:solidFill>
                <a:latin typeface="宋体" panose="02010600030101010101" pitchFamily="2" charset="-122"/>
              </a:rPr>
              <a:t>黑人谈河流</a:t>
            </a:r>
            <a:r>
              <a:rPr lang="en-US" altLang="zh-CN" sz="2800" b="1" dirty="0">
                <a:solidFill>
                  <a:srgbClr val="CC0000"/>
                </a:solidFill>
                <a:latin typeface="宋体" panose="02010600030101010101" pitchFamily="2" charset="-122"/>
              </a:rPr>
              <a:t>》</a:t>
            </a:r>
            <a:r>
              <a:rPr lang="zh-CN" altLang="en-US" sz="2800" b="1" dirty="0">
                <a:solidFill>
                  <a:srgbClr val="CC0000"/>
                </a:solidFill>
                <a:latin typeface="宋体" panose="02010600030101010101" pitchFamily="2" charset="-122"/>
              </a:rPr>
              <a:t>，回答下面的问题。</a:t>
            </a:r>
            <a:br>
              <a:rPr lang="zh-CN" altLang="en-US" sz="2800" b="1" dirty="0">
                <a:solidFill>
                  <a:srgbClr val="CC0000"/>
                </a:solidFill>
                <a:latin typeface="宋体" panose="02010600030101010101" pitchFamily="2" charset="-122"/>
              </a:rPr>
            </a:br>
            <a:r>
              <a:rPr lang="en-US" altLang="zh-CN" sz="2800" b="1" dirty="0">
                <a:solidFill>
                  <a:srgbClr val="CC0000"/>
                </a:solidFill>
                <a:latin typeface="宋体" panose="02010600030101010101" pitchFamily="2" charset="-122"/>
              </a:rPr>
              <a:t>    1.</a:t>
            </a:r>
            <a:r>
              <a:rPr lang="zh-CN" altLang="en-US" sz="2800" b="1" dirty="0">
                <a:solidFill>
                  <a:srgbClr val="CC0000"/>
                </a:solidFill>
                <a:latin typeface="宋体" panose="02010600030101010101" pitchFamily="2" charset="-122"/>
              </a:rPr>
              <a:t>诗人想通过谈“河流”来表达什么样的思想感情？</a:t>
            </a:r>
            <a:br>
              <a:rPr lang="zh-CN" altLang="en-US" sz="2800" b="1" dirty="0">
                <a:solidFill>
                  <a:srgbClr val="CC0000"/>
                </a:solidFill>
                <a:latin typeface="宋体" panose="02010600030101010101" pitchFamily="2" charset="-122"/>
              </a:rPr>
            </a:br>
            <a:r>
              <a:rPr lang="en-US" altLang="zh-CN" sz="2800" b="1" dirty="0">
                <a:solidFill>
                  <a:srgbClr val="CC0000"/>
                </a:solidFill>
                <a:latin typeface="宋体" panose="02010600030101010101" pitchFamily="2" charset="-122"/>
              </a:rPr>
              <a:t>    2.“</a:t>
            </a:r>
            <a:r>
              <a:rPr lang="zh-CN" altLang="en-US" sz="2800" b="1" dirty="0">
                <a:solidFill>
                  <a:srgbClr val="CC0000"/>
                </a:solidFill>
                <a:latin typeface="宋体" panose="02010600030101010101" pitchFamily="2" charset="-122"/>
              </a:rPr>
              <a:t>我的灵魂变得像河流一般深邃”应该怎样理解？这句诗两次出现有什么表达效果？</a:t>
            </a:r>
            <a:endParaRPr lang="zh-CN" altLang="en-US" sz="2800" b="1">
              <a:solidFill>
                <a:srgbClr val="CC0000"/>
              </a:solidFill>
              <a:latin typeface="Times New Roman" panose="02020603050405020304" pitchFamily="18" charset="0"/>
            </a:endParaRPr>
          </a:p>
        </p:txBody>
      </p:sp>
      <p:sp>
        <p:nvSpPr>
          <p:cNvPr id="25603" name="文本框 25602"/>
          <p:cNvSpPr txBox="1"/>
          <p:nvPr/>
        </p:nvSpPr>
        <p:spPr>
          <a:xfrm>
            <a:off x="304800" y="1905000"/>
            <a:ext cx="8382000" cy="1800225"/>
          </a:xfrm>
          <a:prstGeom prst="rect">
            <a:avLst/>
          </a:prstGeom>
          <a:noFill/>
          <a:ln w="9525">
            <a:noFill/>
          </a:ln>
        </p:spPr>
        <p:txBody>
          <a:bodyPr>
            <a:spAutoFit/>
          </a:bodyPr>
          <a:p>
            <a:pPr>
              <a:spcBef>
                <a:spcPct val="50000"/>
              </a:spcBef>
            </a:pPr>
            <a:r>
              <a:rPr lang="en-US" altLang="zh-CN" sz="2800" b="1" dirty="0">
                <a:solidFill>
                  <a:srgbClr val="000000"/>
                </a:solidFill>
                <a:latin typeface="宋体" panose="02010600030101010101" pitchFamily="2" charset="-122"/>
                <a:ea typeface="楷体_GB2312" pitchFamily="49" charset="-122"/>
              </a:rPr>
              <a:t>1.</a:t>
            </a:r>
            <a:r>
              <a:rPr lang="zh-CN" altLang="en-US" sz="2800" b="1" dirty="0">
                <a:solidFill>
                  <a:srgbClr val="000000"/>
                </a:solidFill>
                <a:latin typeface="宋体" panose="02010600030101010101" pitchFamily="2" charset="-122"/>
                <a:ea typeface="楷体_GB2312" pitchFamily="49" charset="-122"/>
              </a:rPr>
              <a:t>在</a:t>
            </a:r>
            <a:r>
              <a:rPr lang="en-US" altLang="zh-CN" sz="2800" b="1" dirty="0">
                <a:solidFill>
                  <a:srgbClr val="000000"/>
                </a:solidFill>
                <a:latin typeface="宋体" panose="02010600030101010101" pitchFamily="2" charset="-122"/>
                <a:ea typeface="楷体_GB2312" pitchFamily="49" charset="-122"/>
              </a:rPr>
              <a:t>《</a:t>
            </a:r>
            <a:r>
              <a:rPr lang="zh-CN" altLang="en-US" sz="2800" b="1" dirty="0">
                <a:solidFill>
                  <a:srgbClr val="000000"/>
                </a:solidFill>
                <a:latin typeface="宋体" panose="02010600030101010101" pitchFamily="2" charset="-122"/>
                <a:ea typeface="楷体_GB2312" pitchFamily="49" charset="-122"/>
              </a:rPr>
              <a:t>黑人谈河流</a:t>
            </a:r>
            <a:r>
              <a:rPr lang="en-US" altLang="zh-CN" sz="2800" b="1" dirty="0">
                <a:solidFill>
                  <a:srgbClr val="000000"/>
                </a:solidFill>
                <a:latin typeface="宋体" panose="02010600030101010101" pitchFamily="2" charset="-122"/>
                <a:ea typeface="楷体_GB2312" pitchFamily="49" charset="-122"/>
              </a:rPr>
              <a:t>》</a:t>
            </a:r>
            <a:r>
              <a:rPr lang="zh-CN" altLang="en-US" sz="2800" b="1" dirty="0">
                <a:solidFill>
                  <a:srgbClr val="000000"/>
                </a:solidFill>
                <a:latin typeface="宋体" panose="02010600030101010101" pitchFamily="2" charset="-122"/>
                <a:ea typeface="楷体_GB2312" pitchFamily="49" charset="-122"/>
              </a:rPr>
              <a:t>一诗中，河流是个高度凝练的意象。我们可以将其理解为历史的象征。黑人对河流的追溯，就是对自身历史的追溯，就是对祖国和故土的寻根。</a:t>
            </a:r>
            <a:endParaRPr lang="zh-CN" altLang="en-US" sz="2800" b="1">
              <a:latin typeface="Times New Roman" panose="02020603050405020304" pitchFamily="18" charset="0"/>
            </a:endParaRPr>
          </a:p>
        </p:txBody>
      </p:sp>
      <p:sp>
        <p:nvSpPr>
          <p:cNvPr id="25604" name="文本框 25603"/>
          <p:cNvSpPr txBox="1"/>
          <p:nvPr/>
        </p:nvSpPr>
        <p:spPr>
          <a:xfrm>
            <a:off x="228600" y="3810000"/>
            <a:ext cx="8229600" cy="2654300"/>
          </a:xfrm>
          <a:prstGeom prst="rect">
            <a:avLst/>
          </a:prstGeom>
          <a:noFill/>
          <a:ln w="9525">
            <a:noFill/>
          </a:ln>
        </p:spPr>
        <p:txBody>
          <a:bodyPr>
            <a:spAutoFit/>
          </a:bodyPr>
          <a:p>
            <a:pPr>
              <a:spcBef>
                <a:spcPct val="50000"/>
              </a:spcBef>
            </a:pPr>
            <a:r>
              <a:rPr lang="en-US" altLang="zh-CN" sz="2800" b="1" dirty="0">
                <a:solidFill>
                  <a:srgbClr val="000000"/>
                </a:solidFill>
                <a:latin typeface="宋体" panose="02010600030101010101" pitchFamily="2" charset="-122"/>
                <a:ea typeface="楷体_GB2312" pitchFamily="49" charset="-122"/>
              </a:rPr>
              <a:t>2.</a:t>
            </a:r>
            <a:r>
              <a:rPr lang="en-US" altLang="zh-CN" sz="2800" b="1" dirty="0">
                <a:solidFill>
                  <a:srgbClr val="000000"/>
                </a:solidFill>
                <a:latin typeface="楷体_GB2312" pitchFamily="49" charset="-122"/>
                <a:ea typeface="楷体_GB2312" pitchFamily="49" charset="-122"/>
              </a:rPr>
              <a:t>“</a:t>
            </a:r>
            <a:r>
              <a:rPr lang="zh-CN" altLang="en-US" sz="2800" b="1" dirty="0">
                <a:solidFill>
                  <a:srgbClr val="000000"/>
                </a:solidFill>
                <a:latin typeface="宋体" panose="02010600030101010101" pitchFamily="2" charset="-122"/>
                <a:ea typeface="楷体_GB2312" pitchFamily="49" charset="-122"/>
              </a:rPr>
              <a:t>我的灵魂变得像河流一样深邃</a:t>
            </a:r>
            <a:r>
              <a:rPr lang="zh-CN" altLang="en-US" sz="2800" b="1" dirty="0">
                <a:solidFill>
                  <a:srgbClr val="000000"/>
                </a:solidFill>
                <a:latin typeface="楷体_GB2312" pitchFamily="49" charset="-122"/>
                <a:ea typeface="楷体_GB2312" pitchFamily="49" charset="-122"/>
              </a:rPr>
              <a:t>”</a:t>
            </a:r>
            <a:r>
              <a:rPr lang="zh-CN" altLang="en-US" sz="2800" b="1" dirty="0">
                <a:solidFill>
                  <a:srgbClr val="000000"/>
                </a:solidFill>
                <a:latin typeface="宋体" panose="02010600030101010101" pitchFamily="2" charset="-122"/>
                <a:ea typeface="楷体_GB2312" pitchFamily="49" charset="-122"/>
              </a:rPr>
              <a:t>，可以理解为由于黑人对</a:t>
            </a:r>
            <a:r>
              <a:rPr lang="zh-CN" altLang="en-US" sz="2800" b="1" dirty="0">
                <a:solidFill>
                  <a:srgbClr val="000000"/>
                </a:solidFill>
                <a:latin typeface="楷体_GB2312" pitchFamily="49" charset="-122"/>
                <a:ea typeface="楷体_GB2312" pitchFamily="49" charset="-122"/>
              </a:rPr>
              <a:t>“</a:t>
            </a:r>
            <a:r>
              <a:rPr lang="zh-CN" altLang="en-US" sz="2800" b="1" dirty="0">
                <a:solidFill>
                  <a:srgbClr val="000000"/>
                </a:solidFill>
                <a:latin typeface="宋体" panose="02010600030101010101" pitchFamily="2" charset="-122"/>
                <a:ea typeface="楷体_GB2312" pitchFamily="49" charset="-122"/>
              </a:rPr>
              <a:t>河流</a:t>
            </a:r>
            <a:r>
              <a:rPr lang="zh-CN" altLang="en-US" sz="2800" b="1" dirty="0">
                <a:solidFill>
                  <a:srgbClr val="000000"/>
                </a:solidFill>
                <a:latin typeface="楷体_GB2312" pitchFamily="49" charset="-122"/>
                <a:ea typeface="楷体_GB2312" pitchFamily="49" charset="-122"/>
              </a:rPr>
              <a:t>”</a:t>
            </a:r>
            <a:r>
              <a:rPr lang="zh-CN" altLang="en-US" sz="2800" b="1" dirty="0">
                <a:solidFill>
                  <a:srgbClr val="000000"/>
                </a:solidFill>
                <a:latin typeface="宋体" panose="02010600030101010101" pitchFamily="2" charset="-122"/>
                <a:ea typeface="楷体_GB2312" pitchFamily="49" charset="-122"/>
              </a:rPr>
              <a:t>（历史）的见证，人类文明、文化的成果都在黑人的</a:t>
            </a:r>
            <a:r>
              <a:rPr lang="zh-CN" altLang="en-US" sz="2800" b="1" dirty="0">
                <a:solidFill>
                  <a:srgbClr val="000000"/>
                </a:solidFill>
                <a:latin typeface="楷体_GB2312" pitchFamily="49" charset="-122"/>
                <a:ea typeface="楷体_GB2312" pitchFamily="49" charset="-122"/>
              </a:rPr>
              <a:t>“</a:t>
            </a:r>
            <a:r>
              <a:rPr lang="zh-CN" altLang="en-US" sz="2800" b="1" dirty="0">
                <a:solidFill>
                  <a:srgbClr val="000000"/>
                </a:solidFill>
                <a:latin typeface="宋体" panose="02010600030101010101" pitchFamily="2" charset="-122"/>
                <a:ea typeface="楷体_GB2312" pitchFamily="49" charset="-122"/>
              </a:rPr>
              <a:t>灵魂</a:t>
            </a:r>
            <a:r>
              <a:rPr lang="zh-CN" altLang="en-US" sz="2800" b="1" dirty="0">
                <a:solidFill>
                  <a:srgbClr val="000000"/>
                </a:solidFill>
                <a:latin typeface="楷体_GB2312" pitchFamily="49" charset="-122"/>
                <a:ea typeface="楷体_GB2312" pitchFamily="49" charset="-122"/>
              </a:rPr>
              <a:t>”</a:t>
            </a:r>
            <a:r>
              <a:rPr lang="zh-CN" altLang="en-US" sz="2800" b="1" dirty="0">
                <a:solidFill>
                  <a:srgbClr val="000000"/>
                </a:solidFill>
                <a:latin typeface="宋体" panose="02010600030101010101" pitchFamily="2" charset="-122"/>
                <a:ea typeface="楷体_GB2312" pitchFamily="49" charset="-122"/>
              </a:rPr>
              <a:t>里积淀。这句诗是作者代表全体黑人发出的自豪的宣言：黑人种族是有着悠久传统的种族。这句诗人第二节和第五节两次出现，形成结构上的前后呼应。</a:t>
            </a:r>
            <a:endParaRPr lang="zh-CN" altLang="en-US">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0-#ppt_w/2"/>
                                          </p:val>
                                        </p:tav>
                                        <p:tav tm="100000">
                                          <p:val>
                                            <p:strVal val="#ppt_x"/>
                                          </p:val>
                                        </p:tav>
                                      </p:tavLst>
                                    </p:anim>
                                    <p:anim calcmode="lin" valueType="num">
                                      <p:cBhvr additive="base">
                                        <p:cTn id="8" dur="500" fill="hold"/>
                                        <p:tgtEl>
                                          <p:spTgt spid="256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3"/>
                                        </p:tgtEl>
                                        <p:attrNameLst>
                                          <p:attrName>style.visibility</p:attrName>
                                        </p:attrNameLst>
                                      </p:cBhvr>
                                      <p:to>
                                        <p:strVal val="visible"/>
                                      </p:to>
                                    </p:set>
                                    <p:anim calcmode="lin" valueType="num">
                                      <p:cBhvr additive="base">
                                        <p:cTn id="13" dur="500" fill="hold"/>
                                        <p:tgtEl>
                                          <p:spTgt spid="25603"/>
                                        </p:tgtEl>
                                        <p:attrNameLst>
                                          <p:attrName>ppt_x</p:attrName>
                                        </p:attrNameLst>
                                      </p:cBhvr>
                                      <p:tavLst>
                                        <p:tav tm="0">
                                          <p:val>
                                            <p:strVal val="0-#ppt_w/2"/>
                                          </p:val>
                                        </p:tav>
                                        <p:tav tm="100000">
                                          <p:val>
                                            <p:strVal val="#ppt_x"/>
                                          </p:val>
                                        </p:tav>
                                      </p:tavLst>
                                    </p:anim>
                                    <p:anim calcmode="lin" valueType="num">
                                      <p:cBhvr additive="base">
                                        <p:cTn id="14" dur="500" fill="hold"/>
                                        <p:tgtEl>
                                          <p:spTgt spid="2560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5604"/>
                                        </p:tgtEl>
                                        <p:attrNameLst>
                                          <p:attrName>style.visibility</p:attrName>
                                        </p:attrNameLst>
                                      </p:cBhvr>
                                      <p:to>
                                        <p:strVal val="visible"/>
                                      </p:to>
                                    </p:set>
                                    <p:anim calcmode="lin" valueType="num">
                                      <p:cBhvr additive="base">
                                        <p:cTn id="19" dur="500" fill="hold"/>
                                        <p:tgtEl>
                                          <p:spTgt spid="25604"/>
                                        </p:tgtEl>
                                        <p:attrNameLst>
                                          <p:attrName>ppt_x</p:attrName>
                                        </p:attrNameLst>
                                      </p:cBhvr>
                                      <p:tavLst>
                                        <p:tav tm="0">
                                          <p:val>
                                            <p:strVal val="0-#ppt_w/2"/>
                                          </p:val>
                                        </p:tav>
                                        <p:tav tm="100000">
                                          <p:val>
                                            <p:strVal val="#ppt_x"/>
                                          </p:val>
                                        </p:tav>
                                      </p:tavLst>
                                    </p:anim>
                                    <p:anim calcmode="lin" valueType="num">
                                      <p:cBhvr additive="base">
                                        <p:cTn id="20" dur="500" fill="hold"/>
                                        <p:tgtEl>
                                          <p:spTgt spid="256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p:bldP spid="2560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26626" name="文本框 26625"/>
          <p:cNvSpPr txBox="1"/>
          <p:nvPr/>
        </p:nvSpPr>
        <p:spPr>
          <a:xfrm>
            <a:off x="609600" y="304800"/>
            <a:ext cx="2286000" cy="701675"/>
          </a:xfrm>
          <a:prstGeom prst="rect">
            <a:avLst/>
          </a:prstGeom>
          <a:noFill/>
          <a:ln w="9525">
            <a:noFill/>
          </a:ln>
        </p:spPr>
        <p:txBody>
          <a:bodyPr>
            <a:spAutoFit/>
          </a:bodyPr>
          <a:p>
            <a:pPr>
              <a:spcBef>
                <a:spcPct val="50000"/>
              </a:spcBef>
            </a:pPr>
            <a:r>
              <a:rPr lang="zh-CN" altLang="en-US" sz="4000" b="1" dirty="0">
                <a:solidFill>
                  <a:srgbClr val="C000C0"/>
                </a:solidFill>
                <a:latin typeface="宋体" panose="02010600030101010101" pitchFamily="2" charset="-122"/>
              </a:rPr>
              <a:t>特色</a:t>
            </a:r>
            <a:r>
              <a:rPr lang="zh-CN" altLang="en-US" sz="4000" dirty="0">
                <a:latin typeface="Times New Roman" panose="02020603050405020304" pitchFamily="18" charset="0"/>
              </a:rPr>
              <a:t> </a:t>
            </a:r>
            <a:endParaRPr lang="zh-CN" altLang="en-US" sz="4000">
              <a:latin typeface="Times New Roman" panose="02020603050405020304" pitchFamily="18" charset="0"/>
            </a:endParaRPr>
          </a:p>
        </p:txBody>
      </p:sp>
      <p:sp>
        <p:nvSpPr>
          <p:cNvPr id="26627" name="文本框 26626"/>
          <p:cNvSpPr txBox="1"/>
          <p:nvPr/>
        </p:nvSpPr>
        <p:spPr>
          <a:xfrm>
            <a:off x="228600" y="1219200"/>
            <a:ext cx="8153400" cy="5430838"/>
          </a:xfrm>
          <a:prstGeom prst="rect">
            <a:avLst/>
          </a:prstGeom>
          <a:noFill/>
          <a:ln w="9525">
            <a:noFill/>
          </a:ln>
        </p:spPr>
        <p:txBody>
          <a:bodyPr>
            <a:spAutoFit/>
          </a:bodyPr>
          <a:p>
            <a:pPr>
              <a:spcBef>
                <a:spcPct val="50000"/>
              </a:spcBef>
            </a:pPr>
            <a:r>
              <a:rPr lang="en-US" altLang="zh-CN" dirty="0">
                <a:latin typeface="宋体" panose="02010600030101010101" pitchFamily="2" charset="-122"/>
              </a:rPr>
              <a:t> </a:t>
            </a:r>
            <a:r>
              <a:rPr lang="en-US" altLang="zh-CN" sz="2800" b="1" dirty="0">
                <a:latin typeface="宋体" panose="02010600030101010101" pitchFamily="2" charset="-122"/>
              </a:rPr>
              <a:t>⑴</a:t>
            </a:r>
            <a:r>
              <a:rPr lang="zh-CN" altLang="en-US" sz="2800" b="1" dirty="0">
                <a:latin typeface="宋体" panose="02010600030101010101" pitchFamily="2" charset="-122"/>
              </a:rPr>
              <a:t>这首诗的艺术构思是跳跃的，但又有着严密的思想逻辑。我们如果仔细分析诗歌表象，似乎可以判断出这样一种思维逻辑：我认识河流</a:t>
            </a:r>
            <a:r>
              <a:rPr lang="en-US" altLang="zh-CN" sz="2800" b="1" dirty="0">
                <a:latin typeface="Times New Roman" panose="02020603050405020304" pitchFamily="18" charset="0"/>
              </a:rPr>
              <a:t>——</a:t>
            </a:r>
            <a:r>
              <a:rPr lang="zh-CN" altLang="en-US" sz="2800" b="1" dirty="0">
                <a:latin typeface="宋体" panose="02010600030101010101" pitchFamily="2" charset="-122"/>
              </a:rPr>
              <a:t>它亘古如斯，比人类久远</a:t>
            </a:r>
            <a:r>
              <a:rPr lang="en-US" altLang="zh-CN" sz="2800" b="1" dirty="0">
                <a:latin typeface="Times New Roman" panose="02020603050405020304" pitchFamily="18" charset="0"/>
              </a:rPr>
              <a:t>——</a:t>
            </a:r>
            <a:r>
              <a:rPr lang="zh-CN" altLang="en-US" sz="2800" b="1" dirty="0">
                <a:latin typeface="宋体" panose="02010600030101010101" pitchFamily="2" charset="-122"/>
              </a:rPr>
              <a:t>我在河流的哺育下发展、繁殖，河流是我生存的见证</a:t>
            </a:r>
            <a:r>
              <a:rPr lang="en-US" altLang="zh-CN" sz="2800" b="1" dirty="0">
                <a:latin typeface="Times New Roman" panose="02020603050405020304" pitchFamily="18" charset="0"/>
              </a:rPr>
              <a:t>——</a:t>
            </a:r>
            <a:r>
              <a:rPr lang="zh-CN" altLang="en-US" sz="2800" b="1" dirty="0">
                <a:latin typeface="宋体" panose="02010600030101010101" pitchFamily="2" charset="-122"/>
              </a:rPr>
              <a:t>因此我认识河流</a:t>
            </a:r>
            <a:r>
              <a:rPr lang="en-US" altLang="zh-CN" sz="2800" b="1" dirty="0">
                <a:latin typeface="Times New Roman" panose="02020603050405020304" pitchFamily="18" charset="0"/>
              </a:rPr>
              <a:t>——</a:t>
            </a:r>
            <a:r>
              <a:rPr lang="zh-CN" altLang="en-US" sz="2800" b="1" dirty="0">
                <a:latin typeface="宋体" panose="02010600030101010101" pitchFamily="2" charset="-122"/>
              </a:rPr>
              <a:t>生活折磨了我，教育了我，我的思想、灵魂和河流一样深沉。</a:t>
            </a:r>
            <a:endParaRPr lang="zh-CN" altLang="en-US" sz="2800" b="1" dirty="0">
              <a:latin typeface="宋体" panose="02010600030101010101" pitchFamily="2" charset="-122"/>
            </a:endParaRPr>
          </a:p>
          <a:p>
            <a:pPr>
              <a:spcBef>
                <a:spcPct val="50000"/>
              </a:spcBef>
            </a:pPr>
            <a:r>
              <a:rPr lang="en-US" altLang="zh-CN" sz="2800" b="1" dirty="0">
                <a:latin typeface="Times New Roman" panose="02020603050405020304" pitchFamily="18" charset="0"/>
              </a:rPr>
              <a:t>    ⑵</a:t>
            </a:r>
            <a:r>
              <a:rPr lang="zh-CN" altLang="en-US" sz="2800" b="1" dirty="0">
                <a:latin typeface="宋体" panose="02010600030101010101" pitchFamily="2" charset="-122"/>
              </a:rPr>
              <a:t>这首诗在语言结构上，长句、短句互相交错；四个排比句，上半句结构相似，下半句发生变化，均不相同。这样的变化既有诗行结构整齐均衡的一面，又不失之呆滞化一；既有诗行形式上的跳跃，又不失节奏上的韵律之声</a:t>
            </a:r>
            <a:r>
              <a:rPr lang="zh-CN" altLang="en-US" sz="2800" b="1" dirty="0">
                <a:latin typeface="Times New Roman" panose="02020603050405020304" pitchFamily="18" charset="0"/>
              </a:rPr>
              <a:t> </a:t>
            </a:r>
            <a:endParaRPr lang="zh-CN" altLang="en-US" sz="2800" b="1">
              <a:latin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1" name="图片 27650" descr="B-WT0608006"/>
          <p:cNvPicPr>
            <a:picLocks noChangeAspect="1"/>
          </p:cNvPicPr>
          <p:nvPr/>
        </p:nvPicPr>
        <p:blipFill>
          <a:blip r:embed="rId1"/>
          <a:stretch>
            <a:fillRect/>
          </a:stretch>
        </p:blipFill>
        <p:spPr>
          <a:xfrm>
            <a:off x="0" y="0"/>
            <a:ext cx="8991600" cy="6858000"/>
          </a:xfrm>
          <a:prstGeom prst="rect">
            <a:avLst/>
          </a:prstGeom>
          <a:noFill/>
          <a:ln w="9525">
            <a:noFill/>
          </a:ln>
        </p:spPr>
      </p:pic>
      <p:sp>
        <p:nvSpPr>
          <p:cNvPr id="27650" name="文本框 27649"/>
          <p:cNvSpPr txBox="1"/>
          <p:nvPr/>
        </p:nvSpPr>
        <p:spPr>
          <a:xfrm>
            <a:off x="914400" y="1447800"/>
            <a:ext cx="7162800" cy="4297363"/>
          </a:xfrm>
          <a:prstGeom prst="rect">
            <a:avLst/>
          </a:prstGeom>
          <a:noFill/>
          <a:ln w="9525">
            <a:noFill/>
          </a:ln>
        </p:spPr>
        <p:txBody>
          <a:bodyPr>
            <a:spAutoFit/>
          </a:bodyPr>
          <a:p>
            <a:pPr>
              <a:spcBef>
                <a:spcPct val="50000"/>
              </a:spcBef>
            </a:pPr>
            <a:r>
              <a:rPr lang="zh-CN" altLang="en-US" sz="4000" b="1" dirty="0">
                <a:latin typeface="宋体" panose="02010600030101010101" pitchFamily="2" charset="-122"/>
              </a:rPr>
              <a:t>主题：</a:t>
            </a:r>
            <a:r>
              <a:rPr lang="en-US" altLang="zh-CN" sz="4000" b="1" dirty="0">
                <a:latin typeface="宋体" panose="02010600030101010101" pitchFamily="2" charset="-122"/>
              </a:rPr>
              <a:t>《</a:t>
            </a:r>
            <a:r>
              <a:rPr lang="zh-CN" altLang="en-US" sz="4000" b="1" dirty="0">
                <a:latin typeface="宋体" panose="02010600030101010101" pitchFamily="2" charset="-122"/>
              </a:rPr>
              <a:t>黑人谈河流</a:t>
            </a:r>
            <a:r>
              <a:rPr lang="en-US" altLang="zh-CN" sz="4000" b="1" dirty="0">
                <a:latin typeface="宋体" panose="02010600030101010101" pitchFamily="2" charset="-122"/>
              </a:rPr>
              <a:t>》</a:t>
            </a:r>
            <a:r>
              <a:rPr lang="zh-CN" altLang="en-US" sz="4000" b="1" dirty="0">
                <a:latin typeface="宋体" panose="02010600030101010101" pitchFamily="2" charset="-122"/>
              </a:rPr>
              <a:t>：诗人以“河流”这一高度凝练的意象回顾了人类的历史，突出了黑人种族在人类发展历史中的地位，显示了黑人对自己种族的自豪感，具有很强的号召力。</a:t>
            </a:r>
            <a:endParaRPr lang="zh-CN" altLang="en-US" sz="4000" b="1" dirty="0">
              <a:latin typeface="宋体" panose="02010600030101010101" pitchFamily="2" charset="-122"/>
            </a:endParaRPr>
          </a:p>
          <a:p>
            <a:pPr>
              <a:spcBef>
                <a:spcPct val="50000"/>
              </a:spcBef>
            </a:pPr>
            <a:endParaRPr lang="zh-CN" altLang="en-US">
              <a:latin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28674" name="文本框 28673"/>
          <p:cNvSpPr txBox="1"/>
          <p:nvPr/>
        </p:nvSpPr>
        <p:spPr>
          <a:xfrm>
            <a:off x="0" y="0"/>
            <a:ext cx="9144000" cy="6291263"/>
          </a:xfrm>
          <a:prstGeom prst="rect">
            <a:avLst/>
          </a:prstGeom>
          <a:noFill/>
          <a:ln w="9525">
            <a:noFill/>
          </a:ln>
        </p:spPr>
        <p:txBody>
          <a:bodyPr>
            <a:spAutoFit/>
          </a:bodyPr>
          <a:p>
            <a:pPr>
              <a:spcBef>
                <a:spcPct val="50000"/>
              </a:spcBef>
            </a:pPr>
            <a:r>
              <a:rPr lang="en-US" altLang="zh-CN" sz="2800" b="1" dirty="0">
                <a:solidFill>
                  <a:srgbClr val="CC0000"/>
                </a:solidFill>
                <a:latin typeface="Times New Roman" panose="02020603050405020304" pitchFamily="18" charset="0"/>
              </a:rPr>
              <a:t>1.</a:t>
            </a:r>
            <a:r>
              <a:rPr lang="zh-CN" altLang="en-US" sz="2800" b="1" dirty="0">
                <a:solidFill>
                  <a:srgbClr val="CC0000"/>
                </a:solidFill>
                <a:latin typeface="Times New Roman" panose="02020603050405020304" pitchFamily="18" charset="0"/>
              </a:rPr>
              <a:t>你怎样理解“河流”这一高度凝练的意象？</a:t>
            </a:r>
            <a:endParaRPr lang="zh-CN" altLang="en-US" sz="2800" b="1" dirty="0">
              <a:solidFill>
                <a:srgbClr val="CC0000"/>
              </a:solidFill>
              <a:latin typeface="Times New Roman" panose="02020603050405020304" pitchFamily="18" charset="0"/>
            </a:endParaRPr>
          </a:p>
          <a:p>
            <a:pPr>
              <a:spcBef>
                <a:spcPct val="50000"/>
              </a:spcBef>
            </a:pPr>
            <a:r>
              <a:rPr lang="en-US" altLang="zh-CN" sz="2800" b="1" dirty="0">
                <a:solidFill>
                  <a:srgbClr val="CC0000"/>
                </a:solidFill>
                <a:latin typeface="Times New Roman" panose="02020603050405020304" pitchFamily="18" charset="0"/>
              </a:rPr>
              <a:t>    ___________________________</a:t>
            </a:r>
            <a:endParaRPr lang="en-US" altLang="zh-CN" sz="2800" b="1" dirty="0">
              <a:solidFill>
                <a:srgbClr val="CC0000"/>
              </a:solidFill>
              <a:latin typeface="Times New Roman" panose="02020603050405020304" pitchFamily="18" charset="0"/>
            </a:endParaRPr>
          </a:p>
          <a:p>
            <a:pPr>
              <a:spcBef>
                <a:spcPct val="50000"/>
              </a:spcBef>
            </a:pPr>
            <a:r>
              <a:rPr lang="en-US" altLang="zh-CN" sz="2800" b="1" dirty="0">
                <a:solidFill>
                  <a:srgbClr val="CC0000"/>
                </a:solidFill>
                <a:latin typeface="Times New Roman" panose="02020603050405020304" pitchFamily="18" charset="0"/>
              </a:rPr>
              <a:t>2.</a:t>
            </a:r>
            <a:r>
              <a:rPr lang="zh-CN" altLang="en-US" sz="2800" b="1" dirty="0">
                <a:solidFill>
                  <a:srgbClr val="CC0000"/>
                </a:solidFill>
                <a:latin typeface="Times New Roman" panose="02020603050405020304" pitchFamily="18" charset="0"/>
              </a:rPr>
              <a:t>第二节诗在结构上的作用是什么</a:t>
            </a:r>
            <a:r>
              <a:rPr lang="en-US" altLang="zh-CN" sz="2800" b="1" dirty="0">
                <a:solidFill>
                  <a:srgbClr val="CC0000"/>
                </a:solidFill>
                <a:latin typeface="Times New Roman" panose="02020603050405020304" pitchFamily="18" charset="0"/>
              </a:rPr>
              <a:t>?</a:t>
            </a:r>
            <a:endParaRPr lang="en-US" altLang="zh-CN" sz="2800" b="1" dirty="0">
              <a:solidFill>
                <a:srgbClr val="CC0000"/>
              </a:solidFill>
              <a:latin typeface="Times New Roman" panose="02020603050405020304" pitchFamily="18" charset="0"/>
            </a:endParaRPr>
          </a:p>
          <a:p>
            <a:pPr>
              <a:spcBef>
                <a:spcPct val="50000"/>
              </a:spcBef>
            </a:pPr>
            <a:r>
              <a:rPr lang="en-US" altLang="zh-CN" sz="2800" b="1" dirty="0">
                <a:solidFill>
                  <a:srgbClr val="CC0000"/>
                </a:solidFill>
                <a:latin typeface="Times New Roman" panose="02020603050405020304" pitchFamily="18" charset="0"/>
              </a:rPr>
              <a:t>    _____________________</a:t>
            </a:r>
            <a:endParaRPr lang="en-US" altLang="zh-CN" sz="2800" b="1" dirty="0">
              <a:solidFill>
                <a:srgbClr val="CC0000"/>
              </a:solidFill>
              <a:latin typeface="Times New Roman" panose="02020603050405020304" pitchFamily="18" charset="0"/>
            </a:endParaRPr>
          </a:p>
          <a:p>
            <a:pPr>
              <a:spcBef>
                <a:spcPct val="50000"/>
              </a:spcBef>
            </a:pPr>
            <a:r>
              <a:rPr lang="en-US" altLang="zh-CN" sz="2800" b="1" dirty="0">
                <a:solidFill>
                  <a:srgbClr val="CC0000"/>
                </a:solidFill>
                <a:latin typeface="Times New Roman" panose="02020603050405020304" pitchFamily="18" charset="0"/>
              </a:rPr>
              <a:t>3.</a:t>
            </a:r>
            <a:r>
              <a:rPr lang="zh-CN" altLang="en-US" sz="2800" b="1" dirty="0">
                <a:solidFill>
                  <a:srgbClr val="CC0000"/>
                </a:solidFill>
                <a:latin typeface="Times New Roman" panose="02020603050405020304" pitchFamily="18" charset="0"/>
              </a:rPr>
              <a:t>第三节诗列举了四条河流，这样写的目的是什么？</a:t>
            </a:r>
            <a:endParaRPr lang="zh-CN" altLang="en-US" sz="2800" b="1" dirty="0">
              <a:solidFill>
                <a:srgbClr val="CC0000"/>
              </a:solidFill>
              <a:latin typeface="Times New Roman" panose="02020603050405020304" pitchFamily="18" charset="0"/>
            </a:endParaRPr>
          </a:p>
          <a:p>
            <a:pPr>
              <a:spcBef>
                <a:spcPct val="50000"/>
              </a:spcBef>
            </a:pPr>
            <a:r>
              <a:rPr lang="en-US" altLang="zh-CN" sz="2800" b="1" dirty="0">
                <a:solidFill>
                  <a:srgbClr val="CC0000"/>
                </a:solidFill>
                <a:latin typeface="Times New Roman" panose="02020603050405020304" pitchFamily="18" charset="0"/>
              </a:rPr>
              <a:t>    </a:t>
            </a:r>
            <a:endParaRPr lang="en-US" altLang="zh-CN" sz="2800" b="1" dirty="0">
              <a:solidFill>
                <a:srgbClr val="CC0000"/>
              </a:solidFill>
              <a:latin typeface="Times New Roman" panose="02020603050405020304" pitchFamily="18" charset="0"/>
            </a:endParaRPr>
          </a:p>
          <a:p>
            <a:pPr>
              <a:spcBef>
                <a:spcPct val="50000"/>
              </a:spcBef>
            </a:pPr>
            <a:r>
              <a:rPr lang="en-US" altLang="zh-CN" sz="2800" b="1" dirty="0">
                <a:solidFill>
                  <a:srgbClr val="CC0000"/>
                </a:solidFill>
                <a:latin typeface="Times New Roman" panose="02020603050405020304" pitchFamily="18" charset="0"/>
              </a:rPr>
              <a:t>__________________________</a:t>
            </a:r>
            <a:endParaRPr lang="en-US" altLang="zh-CN" sz="2800" b="1" dirty="0">
              <a:solidFill>
                <a:srgbClr val="CC0000"/>
              </a:solidFill>
              <a:latin typeface="Times New Roman" panose="02020603050405020304" pitchFamily="18" charset="0"/>
            </a:endParaRPr>
          </a:p>
          <a:p>
            <a:pPr>
              <a:spcBef>
                <a:spcPct val="50000"/>
              </a:spcBef>
            </a:pPr>
            <a:r>
              <a:rPr lang="en-US" altLang="zh-CN" sz="2800" b="1" dirty="0">
                <a:solidFill>
                  <a:srgbClr val="CC0000"/>
                </a:solidFill>
                <a:latin typeface="Times New Roman" panose="02020603050405020304" pitchFamily="18" charset="0"/>
              </a:rPr>
              <a:t>4.“</a:t>
            </a:r>
            <a:r>
              <a:rPr lang="zh-CN" altLang="en-US" sz="2800" b="1" dirty="0">
                <a:solidFill>
                  <a:srgbClr val="CC0000"/>
                </a:solidFill>
                <a:latin typeface="Times New Roman" panose="02020603050405020304" pitchFamily="18" charset="0"/>
              </a:rPr>
              <a:t>古老的黝黑的河流”比喻</a:t>
            </a:r>
            <a:r>
              <a:rPr lang="en-US" altLang="zh-CN" sz="2800" b="1" dirty="0">
                <a:solidFill>
                  <a:srgbClr val="CC0000"/>
                </a:solidFill>
                <a:latin typeface="Times New Roman" panose="02020603050405020304" pitchFamily="18" charset="0"/>
              </a:rPr>
              <a:t>:______________</a:t>
            </a:r>
            <a:r>
              <a:rPr lang="zh-CN" altLang="en-US" sz="2800" b="1" dirty="0">
                <a:solidFill>
                  <a:srgbClr val="CC0000"/>
                </a:solidFill>
                <a:latin typeface="Times New Roman" panose="02020603050405020304" pitchFamily="18" charset="0"/>
              </a:rPr>
              <a:t>。</a:t>
            </a:r>
            <a:endParaRPr lang="zh-CN" altLang="en-US" sz="2800" b="1" dirty="0">
              <a:solidFill>
                <a:srgbClr val="CC0000"/>
              </a:solidFill>
              <a:latin typeface="Times New Roman" panose="02020603050405020304" pitchFamily="18" charset="0"/>
            </a:endParaRPr>
          </a:p>
          <a:p>
            <a:pPr>
              <a:spcBef>
                <a:spcPct val="50000"/>
              </a:spcBef>
            </a:pPr>
            <a:r>
              <a:rPr lang="en-US" altLang="zh-CN" sz="2800" b="1" dirty="0">
                <a:solidFill>
                  <a:srgbClr val="CC0000"/>
                </a:solidFill>
                <a:latin typeface="Times New Roman" panose="02020603050405020304" pitchFamily="18" charset="0"/>
              </a:rPr>
              <a:t>5.</a:t>
            </a:r>
            <a:r>
              <a:rPr lang="zh-CN" altLang="en-US" sz="2800" b="1" dirty="0">
                <a:solidFill>
                  <a:srgbClr val="CC0000"/>
                </a:solidFill>
                <a:latin typeface="Times New Roman" panose="02020603050405020304" pitchFamily="18" charset="0"/>
              </a:rPr>
              <a:t>最后一节在文中有何作用？</a:t>
            </a:r>
            <a:endParaRPr lang="zh-CN" altLang="en-US" sz="2800" b="1" dirty="0">
              <a:solidFill>
                <a:srgbClr val="CC0000"/>
              </a:solidFill>
              <a:latin typeface="Times New Roman" panose="02020603050405020304" pitchFamily="18" charset="0"/>
            </a:endParaRPr>
          </a:p>
          <a:p>
            <a:pPr>
              <a:spcBef>
                <a:spcPct val="50000"/>
              </a:spcBef>
            </a:pPr>
            <a:r>
              <a:rPr lang="en-US" altLang="zh-CN" sz="2800" b="1" dirty="0">
                <a:solidFill>
                  <a:srgbClr val="CC0000"/>
                </a:solidFill>
                <a:latin typeface="Times New Roman" panose="02020603050405020304" pitchFamily="18" charset="0"/>
              </a:rPr>
              <a:t>    _______________________</a:t>
            </a:r>
            <a:endParaRPr lang="en-US" altLang="zh-CN" sz="2800" b="1">
              <a:solidFill>
                <a:srgbClr val="CC0000"/>
              </a:solidFill>
              <a:latin typeface="Times New Roman" panose="02020603050405020304" pitchFamily="18" charset="0"/>
            </a:endParaRPr>
          </a:p>
        </p:txBody>
      </p:sp>
      <p:sp>
        <p:nvSpPr>
          <p:cNvPr id="28675" name="文本框 28674"/>
          <p:cNvSpPr txBox="1"/>
          <p:nvPr/>
        </p:nvSpPr>
        <p:spPr>
          <a:xfrm>
            <a:off x="533400" y="533400"/>
            <a:ext cx="4191000" cy="519113"/>
          </a:xfrm>
          <a:prstGeom prst="rect">
            <a:avLst/>
          </a:prstGeom>
          <a:noFill/>
          <a:ln w="9525">
            <a:noFill/>
          </a:ln>
        </p:spPr>
        <p:txBody>
          <a:bodyPr>
            <a:spAutoFit/>
          </a:bodyPr>
          <a:p>
            <a:pPr>
              <a:spcBef>
                <a:spcPct val="50000"/>
              </a:spcBef>
            </a:pPr>
            <a:r>
              <a:rPr lang="zh-CN" altLang="en-US" sz="2800" b="1" dirty="0">
                <a:latin typeface="Times New Roman" panose="02020603050405020304" pitchFamily="18" charset="0"/>
              </a:rPr>
              <a:t>历史的象征</a:t>
            </a:r>
            <a:r>
              <a:rPr lang="zh-CN" altLang="en-US" dirty="0">
                <a:latin typeface="Times New Roman" panose="02020603050405020304" pitchFamily="18" charset="0"/>
              </a:rPr>
              <a:t> </a:t>
            </a:r>
            <a:endParaRPr lang="zh-CN" altLang="en-US">
              <a:latin typeface="Times New Roman" panose="02020603050405020304" pitchFamily="18" charset="0"/>
            </a:endParaRPr>
          </a:p>
        </p:txBody>
      </p:sp>
      <p:sp>
        <p:nvSpPr>
          <p:cNvPr id="28676" name="文本框 28675"/>
          <p:cNvSpPr txBox="1"/>
          <p:nvPr/>
        </p:nvSpPr>
        <p:spPr>
          <a:xfrm>
            <a:off x="533400" y="1905000"/>
            <a:ext cx="2971800" cy="519113"/>
          </a:xfrm>
          <a:prstGeom prst="rect">
            <a:avLst/>
          </a:prstGeom>
          <a:noFill/>
          <a:ln w="9525">
            <a:noFill/>
          </a:ln>
        </p:spPr>
        <p:txBody>
          <a:bodyPr>
            <a:spAutoFit/>
          </a:bodyPr>
          <a:p>
            <a:pPr>
              <a:spcBef>
                <a:spcPct val="50000"/>
              </a:spcBef>
            </a:pPr>
            <a:r>
              <a:rPr lang="zh-CN" altLang="en-US" sz="2800" b="1" dirty="0">
                <a:latin typeface="Times New Roman" panose="02020603050405020304" pitchFamily="18" charset="0"/>
              </a:rPr>
              <a:t>承上启下 </a:t>
            </a:r>
            <a:endParaRPr lang="zh-CN" altLang="en-US" sz="2800" b="1">
              <a:latin typeface="Times New Roman" panose="02020603050405020304" pitchFamily="18" charset="0"/>
            </a:endParaRPr>
          </a:p>
        </p:txBody>
      </p:sp>
      <p:sp>
        <p:nvSpPr>
          <p:cNvPr id="28677" name="文本框 28676"/>
          <p:cNvSpPr txBox="1"/>
          <p:nvPr/>
        </p:nvSpPr>
        <p:spPr>
          <a:xfrm>
            <a:off x="152400" y="3048000"/>
            <a:ext cx="8305800" cy="1187450"/>
          </a:xfrm>
          <a:prstGeom prst="rect">
            <a:avLst/>
          </a:prstGeom>
          <a:noFill/>
          <a:ln w="9525">
            <a:noFill/>
          </a:ln>
        </p:spPr>
        <p:txBody>
          <a:bodyPr>
            <a:spAutoFit/>
          </a:bodyPr>
          <a:p>
            <a:pPr>
              <a:spcBef>
                <a:spcPct val="50000"/>
              </a:spcBef>
            </a:pPr>
            <a:r>
              <a:rPr lang="zh-CN" altLang="en-US" b="1" dirty="0">
                <a:latin typeface="Times New Roman" panose="02020603050405020304" pitchFamily="18" charset="0"/>
              </a:rPr>
              <a:t>这是诗人以夸张的手法回顾历史，“我”的身影掠过亚、非、美三大洲，从古代到现代，在每一个地方都有令“我”难忘的河流。</a:t>
            </a:r>
            <a:endParaRPr lang="zh-CN" altLang="en-US" b="1">
              <a:latin typeface="Times New Roman" panose="02020603050405020304" pitchFamily="18" charset="0"/>
            </a:endParaRPr>
          </a:p>
        </p:txBody>
      </p:sp>
      <p:sp>
        <p:nvSpPr>
          <p:cNvPr id="28678" name="文本框 28677"/>
          <p:cNvSpPr txBox="1"/>
          <p:nvPr/>
        </p:nvSpPr>
        <p:spPr>
          <a:xfrm>
            <a:off x="4495800" y="4419600"/>
            <a:ext cx="3505200" cy="457200"/>
          </a:xfrm>
          <a:prstGeom prst="rect">
            <a:avLst/>
          </a:prstGeom>
          <a:noFill/>
          <a:ln w="9525">
            <a:noFill/>
          </a:ln>
        </p:spPr>
        <p:txBody>
          <a:bodyPr>
            <a:spAutoFit/>
          </a:bodyPr>
          <a:p>
            <a:pPr>
              <a:spcBef>
                <a:spcPct val="50000"/>
              </a:spcBef>
            </a:pPr>
            <a:r>
              <a:rPr lang="en-US" altLang="zh-CN" dirty="0">
                <a:latin typeface="Times New Roman" panose="02020603050405020304" pitchFamily="18" charset="0"/>
              </a:rPr>
              <a:t>.</a:t>
            </a:r>
            <a:r>
              <a:rPr lang="zh-CN" altLang="en-US" b="1" dirty="0">
                <a:latin typeface="Times New Roman" panose="02020603050405020304" pitchFamily="18" charset="0"/>
              </a:rPr>
              <a:t>黑人的历史 </a:t>
            </a:r>
            <a:endParaRPr lang="zh-CN" altLang="en-US" b="1">
              <a:latin typeface="Times New Roman" panose="02020603050405020304" pitchFamily="18" charset="0"/>
            </a:endParaRPr>
          </a:p>
        </p:txBody>
      </p:sp>
      <p:sp>
        <p:nvSpPr>
          <p:cNvPr id="28679" name="文本框 28678"/>
          <p:cNvSpPr txBox="1"/>
          <p:nvPr/>
        </p:nvSpPr>
        <p:spPr>
          <a:xfrm>
            <a:off x="457200" y="5486400"/>
            <a:ext cx="8229600" cy="822325"/>
          </a:xfrm>
          <a:prstGeom prst="rect">
            <a:avLst/>
          </a:prstGeom>
          <a:noFill/>
          <a:ln w="9525">
            <a:noFill/>
          </a:ln>
        </p:spPr>
        <p:txBody>
          <a:bodyPr>
            <a:spAutoFit/>
          </a:bodyPr>
          <a:p>
            <a:pPr>
              <a:spcBef>
                <a:spcPct val="50000"/>
              </a:spcBef>
            </a:pPr>
            <a:r>
              <a:rPr lang="zh-CN" altLang="en-US" b="1" dirty="0">
                <a:latin typeface="Times New Roman" panose="02020603050405020304" pitchFamily="18" charset="0"/>
              </a:rPr>
              <a:t>这是诗人代表全体黑人发出的自豪的宣言：黑人种族是有着悠久传统的种族，强化突出了主题 </a:t>
            </a:r>
            <a:endParaRPr lang="zh-CN" altLang="en-US" b="1">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0-#ppt_w/2"/>
                                          </p:val>
                                        </p:tav>
                                        <p:tav tm="100000">
                                          <p:val>
                                            <p:strVal val="#ppt_x"/>
                                          </p:val>
                                        </p:tav>
                                      </p:tavLst>
                                    </p:anim>
                                    <p:anim calcmode="lin" valueType="num">
                                      <p:cBhvr additive="base">
                                        <p:cTn id="8" dur="500" fill="hold"/>
                                        <p:tgtEl>
                                          <p:spTgt spid="286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gtEl>
                                        <p:attrNameLst>
                                          <p:attrName>style.visibility</p:attrName>
                                        </p:attrNameLst>
                                      </p:cBhvr>
                                      <p:to>
                                        <p:strVal val="visible"/>
                                      </p:to>
                                    </p:set>
                                    <p:anim calcmode="lin" valueType="num">
                                      <p:cBhvr additive="base">
                                        <p:cTn id="13" dur="500" fill="hold"/>
                                        <p:tgtEl>
                                          <p:spTgt spid="28675"/>
                                        </p:tgtEl>
                                        <p:attrNameLst>
                                          <p:attrName>ppt_x</p:attrName>
                                        </p:attrNameLst>
                                      </p:cBhvr>
                                      <p:tavLst>
                                        <p:tav tm="0">
                                          <p:val>
                                            <p:strVal val="0-#ppt_w/2"/>
                                          </p:val>
                                        </p:tav>
                                        <p:tav tm="100000">
                                          <p:val>
                                            <p:strVal val="#ppt_x"/>
                                          </p:val>
                                        </p:tav>
                                      </p:tavLst>
                                    </p:anim>
                                    <p:anim calcmode="lin" valueType="num">
                                      <p:cBhvr additive="base">
                                        <p:cTn id="14" dur="500" fill="hold"/>
                                        <p:tgtEl>
                                          <p:spTgt spid="286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676"/>
                                        </p:tgtEl>
                                        <p:attrNameLst>
                                          <p:attrName>style.visibility</p:attrName>
                                        </p:attrNameLst>
                                      </p:cBhvr>
                                      <p:to>
                                        <p:strVal val="visible"/>
                                      </p:to>
                                    </p:set>
                                    <p:anim calcmode="lin" valueType="num">
                                      <p:cBhvr additive="base">
                                        <p:cTn id="19" dur="500" fill="hold"/>
                                        <p:tgtEl>
                                          <p:spTgt spid="28676"/>
                                        </p:tgtEl>
                                        <p:attrNameLst>
                                          <p:attrName>ppt_x</p:attrName>
                                        </p:attrNameLst>
                                      </p:cBhvr>
                                      <p:tavLst>
                                        <p:tav tm="0">
                                          <p:val>
                                            <p:strVal val="0-#ppt_w/2"/>
                                          </p:val>
                                        </p:tav>
                                        <p:tav tm="100000">
                                          <p:val>
                                            <p:strVal val="#ppt_x"/>
                                          </p:val>
                                        </p:tav>
                                      </p:tavLst>
                                    </p:anim>
                                    <p:anim calcmode="lin" valueType="num">
                                      <p:cBhvr additive="base">
                                        <p:cTn id="20" dur="500" fill="hold"/>
                                        <p:tgtEl>
                                          <p:spTgt spid="2867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677"/>
                                        </p:tgtEl>
                                        <p:attrNameLst>
                                          <p:attrName>style.visibility</p:attrName>
                                        </p:attrNameLst>
                                      </p:cBhvr>
                                      <p:to>
                                        <p:strVal val="visible"/>
                                      </p:to>
                                    </p:set>
                                    <p:anim calcmode="lin" valueType="num">
                                      <p:cBhvr additive="base">
                                        <p:cTn id="25" dur="500" fill="hold"/>
                                        <p:tgtEl>
                                          <p:spTgt spid="28677"/>
                                        </p:tgtEl>
                                        <p:attrNameLst>
                                          <p:attrName>ppt_x</p:attrName>
                                        </p:attrNameLst>
                                      </p:cBhvr>
                                      <p:tavLst>
                                        <p:tav tm="0">
                                          <p:val>
                                            <p:strVal val="0-#ppt_w/2"/>
                                          </p:val>
                                        </p:tav>
                                        <p:tav tm="100000">
                                          <p:val>
                                            <p:strVal val="#ppt_x"/>
                                          </p:val>
                                        </p:tav>
                                      </p:tavLst>
                                    </p:anim>
                                    <p:anim calcmode="lin" valueType="num">
                                      <p:cBhvr additive="base">
                                        <p:cTn id="26" dur="500" fill="hold"/>
                                        <p:tgtEl>
                                          <p:spTgt spid="2867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678"/>
                                        </p:tgtEl>
                                        <p:attrNameLst>
                                          <p:attrName>style.visibility</p:attrName>
                                        </p:attrNameLst>
                                      </p:cBhvr>
                                      <p:to>
                                        <p:strVal val="visible"/>
                                      </p:to>
                                    </p:set>
                                    <p:anim calcmode="lin" valueType="num">
                                      <p:cBhvr additive="base">
                                        <p:cTn id="31" dur="500" fill="hold"/>
                                        <p:tgtEl>
                                          <p:spTgt spid="28678"/>
                                        </p:tgtEl>
                                        <p:attrNameLst>
                                          <p:attrName>ppt_x</p:attrName>
                                        </p:attrNameLst>
                                      </p:cBhvr>
                                      <p:tavLst>
                                        <p:tav tm="0">
                                          <p:val>
                                            <p:strVal val="0-#ppt_w/2"/>
                                          </p:val>
                                        </p:tav>
                                        <p:tav tm="100000">
                                          <p:val>
                                            <p:strVal val="#ppt_x"/>
                                          </p:val>
                                        </p:tav>
                                      </p:tavLst>
                                    </p:anim>
                                    <p:anim calcmode="lin" valueType="num">
                                      <p:cBhvr additive="base">
                                        <p:cTn id="32" dur="500" fill="hold"/>
                                        <p:tgtEl>
                                          <p:spTgt spid="2867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679"/>
                                        </p:tgtEl>
                                        <p:attrNameLst>
                                          <p:attrName>style.visibility</p:attrName>
                                        </p:attrNameLst>
                                      </p:cBhvr>
                                      <p:to>
                                        <p:strVal val="visible"/>
                                      </p:to>
                                    </p:set>
                                    <p:anim calcmode="lin" valueType="num">
                                      <p:cBhvr additive="base">
                                        <p:cTn id="37" dur="500" fill="hold"/>
                                        <p:tgtEl>
                                          <p:spTgt spid="28679"/>
                                        </p:tgtEl>
                                        <p:attrNameLst>
                                          <p:attrName>ppt_x</p:attrName>
                                        </p:attrNameLst>
                                      </p:cBhvr>
                                      <p:tavLst>
                                        <p:tav tm="0">
                                          <p:val>
                                            <p:strVal val="0-#ppt_w/2"/>
                                          </p:val>
                                        </p:tav>
                                        <p:tav tm="100000">
                                          <p:val>
                                            <p:strVal val="#ppt_x"/>
                                          </p:val>
                                        </p:tav>
                                      </p:tavLst>
                                    </p:anim>
                                    <p:anim calcmode="lin" valueType="num">
                                      <p:cBhvr additive="base">
                                        <p:cTn id="38" dur="500" fill="hold"/>
                                        <p:tgtEl>
                                          <p:spTgt spid="286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p:bldP spid="28676" grpId="0"/>
      <p:bldP spid="28677" grpId="0"/>
      <p:bldP spid="28678" grpId="0"/>
      <p:bldP spid="2867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5122" name="文本框 5121"/>
          <p:cNvSpPr txBox="1"/>
          <p:nvPr/>
        </p:nvSpPr>
        <p:spPr>
          <a:xfrm>
            <a:off x="0" y="228600"/>
            <a:ext cx="8534400" cy="6316663"/>
          </a:xfrm>
          <a:prstGeom prst="rect">
            <a:avLst/>
          </a:prstGeom>
          <a:noFill/>
          <a:ln w="9525">
            <a:noFill/>
          </a:ln>
        </p:spPr>
        <p:txBody>
          <a:bodyPr>
            <a:spAutoFit/>
          </a:bodyPr>
          <a:p>
            <a:pPr>
              <a:spcBef>
                <a:spcPct val="50000"/>
              </a:spcBef>
            </a:pPr>
            <a:r>
              <a:rPr lang="zh-CN" altLang="en-US" sz="4800" b="1" dirty="0">
                <a:latin typeface="Times New Roman" panose="02020603050405020304" pitchFamily="18" charset="0"/>
              </a:rPr>
              <a:t>生字</a:t>
            </a:r>
            <a:endParaRPr lang="zh-CN" altLang="en-US" sz="4800" b="1" dirty="0">
              <a:latin typeface="Times New Roman" panose="02020603050405020304" pitchFamily="18" charset="0"/>
            </a:endParaRPr>
          </a:p>
          <a:p>
            <a:pPr>
              <a:spcBef>
                <a:spcPct val="50000"/>
              </a:spcBef>
            </a:pPr>
            <a:r>
              <a:rPr lang="zh-CN" altLang="en-US" sz="4800" b="1" u="sng" dirty="0">
                <a:latin typeface="Times New Roman" panose="02020603050405020304" pitchFamily="18" charset="0"/>
              </a:rPr>
              <a:t>虔</a:t>
            </a:r>
            <a:r>
              <a:rPr lang="zh-CN" altLang="en-US" sz="4800" b="1" dirty="0">
                <a:latin typeface="Times New Roman" panose="02020603050405020304" pitchFamily="18" charset="0"/>
              </a:rPr>
              <a:t>信（</a:t>
            </a:r>
            <a:r>
              <a:rPr lang="en-US" altLang="zh-CN" sz="4800" b="1" dirty="0" err="1">
                <a:latin typeface="Times New Roman" panose="02020603050405020304" pitchFamily="18" charset="0"/>
              </a:rPr>
              <a:t>qi</a:t>
            </a:r>
            <a:r>
              <a:rPr lang="en-US" altLang="zh-CN" sz="4800" b="1" dirty="0">
                <a:latin typeface="Times New Roman" panose="02020603050405020304" pitchFamily="18" charset="0"/>
              </a:rPr>
              <a:t>án</a:t>
            </a:r>
            <a:r>
              <a:rPr lang="zh-CN" altLang="en-US" sz="4800" b="1" dirty="0">
                <a:latin typeface="Times New Roman" panose="02020603050405020304" pitchFamily="18" charset="0"/>
              </a:rPr>
              <a:t>）</a:t>
            </a:r>
            <a:r>
              <a:rPr lang="en-US" altLang="zh-CN" sz="4800" b="1" dirty="0">
                <a:latin typeface="Times New Roman" panose="02020603050405020304" pitchFamily="18" charset="0"/>
              </a:rPr>
              <a:t>    </a:t>
            </a:r>
            <a:endParaRPr lang="en-US" altLang="zh-CN" sz="4800" b="1" dirty="0">
              <a:latin typeface="Times New Roman" panose="02020603050405020304" pitchFamily="18" charset="0"/>
            </a:endParaRPr>
          </a:p>
          <a:p>
            <a:pPr>
              <a:spcBef>
                <a:spcPct val="50000"/>
              </a:spcBef>
            </a:pPr>
            <a:r>
              <a:rPr lang="zh-CN" altLang="en-US" sz="4800" b="1" u="sng" dirty="0">
                <a:latin typeface="Times New Roman" panose="02020603050405020304" pitchFamily="18" charset="0"/>
              </a:rPr>
              <a:t>镶嵌</a:t>
            </a:r>
            <a:r>
              <a:rPr lang="zh-CN" altLang="en-US" sz="4800" b="1" dirty="0">
                <a:latin typeface="Times New Roman" panose="02020603050405020304" pitchFamily="18" charset="0"/>
              </a:rPr>
              <a:t>（</a:t>
            </a:r>
            <a:r>
              <a:rPr lang="en-US" altLang="zh-CN" sz="4800" b="1" dirty="0" err="1">
                <a:latin typeface="Times New Roman" panose="02020603050405020304" pitchFamily="18" charset="0"/>
              </a:rPr>
              <a:t>xiāngqi</a:t>
            </a:r>
            <a:r>
              <a:rPr lang="en-US" altLang="zh-CN" sz="4800" b="1">
                <a:latin typeface="Times New Roman" panose="02020603050405020304" pitchFamily="18" charset="0"/>
              </a:rPr>
              <a:t>à</a:t>
            </a:r>
            <a:r>
              <a:rPr lang="en-US" altLang="zh-CN" sz="4800" b="1" dirty="0">
                <a:latin typeface="Times New Roman" panose="02020603050405020304" pitchFamily="18" charset="0"/>
              </a:rPr>
              <a:t>n</a:t>
            </a:r>
            <a:r>
              <a:rPr lang="zh-CN" altLang="en-US" sz="4800" b="1" dirty="0">
                <a:latin typeface="Times New Roman" panose="02020603050405020304" pitchFamily="18" charset="0"/>
              </a:rPr>
              <a:t>）</a:t>
            </a:r>
            <a:r>
              <a:rPr lang="en-US" altLang="zh-CN" sz="4800" b="1" dirty="0">
                <a:latin typeface="Times New Roman" panose="02020603050405020304" pitchFamily="18" charset="0"/>
              </a:rPr>
              <a:t>    </a:t>
            </a:r>
            <a:endParaRPr lang="en-US" altLang="zh-CN" sz="4800" b="1" dirty="0">
              <a:latin typeface="Times New Roman" panose="02020603050405020304" pitchFamily="18" charset="0"/>
            </a:endParaRPr>
          </a:p>
          <a:p>
            <a:pPr>
              <a:spcBef>
                <a:spcPct val="50000"/>
              </a:spcBef>
            </a:pPr>
            <a:r>
              <a:rPr lang="zh-CN" altLang="en-US" sz="4800" b="1" dirty="0">
                <a:latin typeface="Times New Roman" panose="02020603050405020304" pitchFamily="18" charset="0"/>
              </a:rPr>
              <a:t>深</a:t>
            </a:r>
            <a:r>
              <a:rPr lang="zh-CN" altLang="en-US" sz="4800" b="1" u="sng" dirty="0">
                <a:latin typeface="Times New Roman" panose="02020603050405020304" pitchFamily="18" charset="0"/>
              </a:rPr>
              <a:t>邃</a:t>
            </a:r>
            <a:r>
              <a:rPr lang="zh-CN" altLang="en-US" sz="4800" b="1" dirty="0">
                <a:latin typeface="Times New Roman" panose="02020603050405020304" pitchFamily="18" charset="0"/>
              </a:rPr>
              <a:t>（</a:t>
            </a:r>
            <a:r>
              <a:rPr lang="en-US" altLang="zh-CN" sz="4800" b="1" dirty="0" err="1">
                <a:latin typeface="Times New Roman" panose="02020603050405020304" pitchFamily="18" charset="0"/>
              </a:rPr>
              <a:t>su</a:t>
            </a:r>
            <a:r>
              <a:rPr lang="en-US" altLang="zh-CN" sz="4800" b="1" dirty="0">
                <a:latin typeface="Times New Roman" panose="02020603050405020304" pitchFamily="18" charset="0"/>
              </a:rPr>
              <a:t>ì</a:t>
            </a:r>
            <a:r>
              <a:rPr lang="zh-CN" altLang="en-US" sz="4800" b="1" dirty="0">
                <a:latin typeface="Times New Roman" panose="02020603050405020304" pitchFamily="18" charset="0"/>
              </a:rPr>
              <a:t>）</a:t>
            </a:r>
            <a:r>
              <a:rPr lang="en-US" altLang="zh-CN" sz="4800" b="1" dirty="0">
                <a:latin typeface="Times New Roman" panose="02020603050405020304" pitchFamily="18" charset="0"/>
              </a:rPr>
              <a:t>    </a:t>
            </a:r>
            <a:r>
              <a:rPr lang="zh-CN" altLang="en-US" sz="4800" b="1" dirty="0">
                <a:latin typeface="Times New Roman" panose="02020603050405020304" pitchFamily="18" charset="0"/>
              </a:rPr>
              <a:t>晨</a:t>
            </a:r>
            <a:r>
              <a:rPr lang="zh-CN" altLang="en-US" sz="4800" b="1" u="sng" dirty="0">
                <a:latin typeface="Times New Roman" panose="02020603050405020304" pitchFamily="18" charset="0"/>
              </a:rPr>
              <a:t>曦</a:t>
            </a:r>
            <a:r>
              <a:rPr lang="zh-CN" altLang="en-US" sz="4800" b="1" dirty="0">
                <a:latin typeface="Times New Roman" panose="02020603050405020304" pitchFamily="18" charset="0"/>
              </a:rPr>
              <a:t>（</a:t>
            </a:r>
            <a:r>
              <a:rPr lang="en-US" altLang="zh-CN" sz="4800" b="1" dirty="0">
                <a:latin typeface="Times New Roman" panose="02020603050405020304" pitchFamily="18" charset="0"/>
              </a:rPr>
              <a:t>xī</a:t>
            </a:r>
            <a:r>
              <a:rPr lang="zh-CN" altLang="en-US" sz="4800" b="1" dirty="0">
                <a:latin typeface="Times New Roman" panose="02020603050405020304" pitchFamily="18" charset="0"/>
              </a:rPr>
              <a:t>）</a:t>
            </a:r>
            <a:r>
              <a:rPr lang="en-US" altLang="zh-CN" sz="4800" b="1" dirty="0">
                <a:latin typeface="Times New Roman" panose="02020603050405020304" pitchFamily="18" charset="0"/>
              </a:rPr>
              <a:t>    </a:t>
            </a:r>
            <a:endParaRPr lang="en-US" altLang="zh-CN" sz="4800" b="1" dirty="0">
              <a:latin typeface="Times New Roman" panose="02020603050405020304" pitchFamily="18" charset="0"/>
            </a:endParaRPr>
          </a:p>
          <a:p>
            <a:pPr>
              <a:spcBef>
                <a:spcPct val="50000"/>
              </a:spcBef>
            </a:pPr>
            <a:r>
              <a:rPr lang="zh-CN" altLang="en-US" sz="4800" b="1" u="sng" dirty="0">
                <a:latin typeface="Times New Roman" panose="02020603050405020304" pitchFamily="18" charset="0"/>
              </a:rPr>
              <a:t>沐</a:t>
            </a:r>
            <a:r>
              <a:rPr lang="zh-CN" altLang="en-US" sz="4800" b="1" dirty="0">
                <a:latin typeface="Times New Roman" panose="02020603050405020304" pitchFamily="18" charset="0"/>
              </a:rPr>
              <a:t>浴（</a:t>
            </a:r>
            <a:r>
              <a:rPr lang="en-US" altLang="zh-CN" sz="4800" b="1" dirty="0">
                <a:latin typeface="Times New Roman" panose="02020603050405020304" pitchFamily="18" charset="0"/>
              </a:rPr>
              <a:t>mù</a:t>
            </a:r>
            <a:r>
              <a:rPr lang="zh-CN" altLang="en-US" sz="4800" b="1" dirty="0">
                <a:latin typeface="Times New Roman" panose="02020603050405020304" pitchFamily="18" charset="0"/>
              </a:rPr>
              <a:t>）</a:t>
            </a:r>
            <a:r>
              <a:rPr lang="en-US" altLang="zh-CN" sz="4800" b="1" dirty="0">
                <a:latin typeface="Times New Roman" panose="02020603050405020304" pitchFamily="18" charset="0"/>
              </a:rPr>
              <a:t>    </a:t>
            </a:r>
            <a:r>
              <a:rPr lang="zh-CN" altLang="en-US" sz="4800" b="1" dirty="0">
                <a:latin typeface="Times New Roman" panose="02020603050405020304" pitchFamily="18" charset="0"/>
              </a:rPr>
              <a:t>潺</a:t>
            </a:r>
            <a:r>
              <a:rPr lang="zh-CN" altLang="en-US" sz="4800" b="1" u="sng" dirty="0">
                <a:latin typeface="Times New Roman" panose="02020603050405020304" pitchFamily="18" charset="0"/>
              </a:rPr>
              <a:t>潺</a:t>
            </a:r>
            <a:r>
              <a:rPr lang="zh-CN" altLang="en-US" sz="4800" b="1" dirty="0">
                <a:latin typeface="Times New Roman" panose="02020603050405020304" pitchFamily="18" charset="0"/>
              </a:rPr>
              <a:t>（</a:t>
            </a:r>
            <a:r>
              <a:rPr lang="en-US" altLang="zh-CN" sz="4800" b="1" dirty="0" err="1">
                <a:latin typeface="Times New Roman" panose="02020603050405020304" pitchFamily="18" charset="0"/>
              </a:rPr>
              <a:t>ch</a:t>
            </a:r>
            <a:r>
              <a:rPr lang="en-US" altLang="zh-CN" sz="4800" b="1">
                <a:latin typeface="Times New Roman" panose="02020603050405020304" pitchFamily="18" charset="0"/>
              </a:rPr>
              <a:t>án</a:t>
            </a:r>
            <a:r>
              <a:rPr lang="zh-CN" altLang="en-US" sz="4800" b="1">
                <a:latin typeface="Times New Roman" panose="02020603050405020304" pitchFamily="18" charset="0"/>
              </a:rPr>
              <a:t>）</a:t>
            </a:r>
            <a:endParaRPr lang="zh-CN" altLang="en-US" sz="4800" b="1">
              <a:latin typeface="Times New Roman" panose="02020603050405020304" pitchFamily="18" charset="0"/>
            </a:endParaRPr>
          </a:p>
          <a:p>
            <a:pPr>
              <a:spcBef>
                <a:spcPct val="50000"/>
              </a:spcBef>
            </a:pPr>
            <a:r>
              <a:rPr lang="en-US" altLang="zh-CN" sz="4800" b="1">
                <a:latin typeface="Times New Roman" panose="02020603050405020304" pitchFamily="18" charset="0"/>
              </a:rPr>
              <a:t>    </a:t>
            </a:r>
            <a:r>
              <a:rPr lang="zh-CN" altLang="en-US" sz="4800" b="1" u="sng" dirty="0">
                <a:latin typeface="Times New Roman" panose="02020603050405020304" pitchFamily="18" charset="0"/>
              </a:rPr>
              <a:t>瞰</a:t>
            </a:r>
            <a:r>
              <a:rPr lang="zh-CN" altLang="en-US" sz="4800" b="1" dirty="0">
                <a:latin typeface="Times New Roman" panose="02020603050405020304" pitchFamily="18" charset="0"/>
              </a:rPr>
              <a:t>望（</a:t>
            </a:r>
            <a:r>
              <a:rPr lang="en-US" altLang="zh-CN" sz="4800" b="1">
                <a:latin typeface="Times New Roman" panose="02020603050405020304" pitchFamily="18" charset="0"/>
              </a:rPr>
              <a:t>kàn</a:t>
            </a:r>
            <a:r>
              <a:rPr lang="zh-CN" altLang="en-US" sz="4800" b="1">
                <a:latin typeface="Times New Roman" panose="02020603050405020304" pitchFamily="18" charset="0"/>
              </a:rPr>
              <a:t>）</a:t>
            </a:r>
            <a:r>
              <a:rPr lang="en-US" altLang="zh-CN" sz="4800" b="1">
                <a:latin typeface="Times New Roman" panose="02020603050405020304" pitchFamily="18" charset="0"/>
              </a:rPr>
              <a:t>    </a:t>
            </a:r>
            <a:r>
              <a:rPr lang="zh-CN" altLang="en-US" sz="4800" b="1" u="sng" dirty="0">
                <a:latin typeface="Times New Roman" panose="02020603050405020304" pitchFamily="18" charset="0"/>
              </a:rPr>
              <a:t>黝</a:t>
            </a:r>
            <a:r>
              <a:rPr lang="zh-CN" altLang="en-US" sz="4800" b="1" dirty="0">
                <a:latin typeface="Times New Roman" panose="02020603050405020304" pitchFamily="18" charset="0"/>
              </a:rPr>
              <a:t>黑（</a:t>
            </a:r>
            <a:r>
              <a:rPr lang="en-US" altLang="zh-CN" sz="4800" b="1">
                <a:latin typeface="Times New Roman" panose="02020603050405020304" pitchFamily="18" charset="0"/>
              </a:rPr>
              <a:t>yǒu</a:t>
            </a:r>
            <a:r>
              <a:rPr lang="zh-CN" altLang="en-US" sz="4800" b="1">
                <a:latin typeface="Times New Roman" panose="02020603050405020304" pitchFamily="18" charset="0"/>
              </a:rPr>
              <a:t>）</a:t>
            </a:r>
            <a:endParaRPr lang="zh-CN" altLang="en-US" sz="4800" b="1">
              <a:latin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6146" name="文本框 6145"/>
          <p:cNvSpPr txBox="1"/>
          <p:nvPr/>
        </p:nvSpPr>
        <p:spPr>
          <a:xfrm>
            <a:off x="228600" y="152400"/>
            <a:ext cx="8610600" cy="6408738"/>
          </a:xfrm>
          <a:prstGeom prst="rect">
            <a:avLst/>
          </a:prstGeom>
          <a:noFill/>
          <a:ln w="9525">
            <a:noFill/>
          </a:ln>
        </p:spPr>
        <p:txBody>
          <a:bodyPr>
            <a:spAutoFit/>
          </a:bodyPr>
          <a:p>
            <a:pPr>
              <a:spcBef>
                <a:spcPct val="50000"/>
              </a:spcBef>
            </a:pPr>
            <a:r>
              <a:rPr lang="zh-CN" altLang="en-US" sz="3600" b="1" dirty="0">
                <a:latin typeface="Times New Roman" panose="02020603050405020304" pitchFamily="18" charset="0"/>
              </a:rPr>
              <a:t>多音字</a:t>
            </a:r>
            <a:endParaRPr lang="zh-CN" altLang="en-US" sz="3600" b="1" dirty="0">
              <a:latin typeface="Times New Roman" panose="02020603050405020304" pitchFamily="18" charset="0"/>
            </a:endParaRPr>
          </a:p>
          <a:p>
            <a:pPr>
              <a:spcBef>
                <a:spcPct val="50000"/>
              </a:spcBef>
            </a:pPr>
            <a:r>
              <a:rPr lang="en-US" altLang="zh-CN" sz="3600" b="1" dirty="0">
                <a:latin typeface="Times New Roman" panose="02020603050405020304" pitchFamily="18" charset="0"/>
              </a:rPr>
              <a:t> </a:t>
            </a:r>
            <a:r>
              <a:rPr lang="zh-CN" altLang="en-US" sz="3600" b="1" dirty="0">
                <a:latin typeface="Times New Roman" panose="02020603050405020304" pitchFamily="18" charset="0"/>
              </a:rPr>
              <a:t>晃</a:t>
            </a:r>
            <a:r>
              <a:rPr lang="en-US" altLang="zh-CN" sz="3600" b="1" dirty="0">
                <a:latin typeface="Times New Roman" panose="02020603050405020304" pitchFamily="18" charset="0"/>
              </a:rPr>
              <a:t>:</a:t>
            </a:r>
            <a:r>
              <a:rPr lang="en-US" altLang="zh-CN" sz="3600" b="1" dirty="0" err="1">
                <a:latin typeface="Times New Roman" panose="02020603050405020304" pitchFamily="18" charset="0"/>
              </a:rPr>
              <a:t>huǎng</a:t>
            </a:r>
            <a:r>
              <a:rPr lang="zh-CN" altLang="en-US" sz="3600" b="1" dirty="0">
                <a:latin typeface="Times New Roman" panose="02020603050405020304" pitchFamily="18" charset="0"/>
              </a:rPr>
              <a:t>（明晃晃）</a:t>
            </a:r>
            <a:r>
              <a:rPr lang="en-US" altLang="zh-CN" sz="3600" b="1" dirty="0">
                <a:latin typeface="Times New Roman" panose="02020603050405020304" pitchFamily="18" charset="0"/>
              </a:rPr>
              <a:t>    </a:t>
            </a:r>
            <a:r>
              <a:rPr lang="en-US" altLang="zh-CN" sz="3600" b="1" dirty="0" err="1">
                <a:latin typeface="Times New Roman" panose="02020603050405020304" pitchFamily="18" charset="0"/>
              </a:rPr>
              <a:t>hu</a:t>
            </a:r>
            <a:r>
              <a:rPr lang="en-US" altLang="zh-CN" sz="3600" b="1">
                <a:latin typeface="Times New Roman" panose="02020603050405020304" pitchFamily="18" charset="0"/>
              </a:rPr>
              <a:t>à</a:t>
            </a:r>
            <a:r>
              <a:rPr lang="en-US" altLang="zh-CN" sz="3600" b="1" dirty="0" err="1">
                <a:latin typeface="Times New Roman" panose="02020603050405020304" pitchFamily="18" charset="0"/>
              </a:rPr>
              <a:t>ng</a:t>
            </a:r>
            <a:r>
              <a:rPr lang="zh-CN" altLang="en-US" sz="3600" b="1" dirty="0">
                <a:latin typeface="Times New Roman" panose="02020603050405020304" pitchFamily="18" charset="0"/>
              </a:rPr>
              <a:t>（晃动）</a:t>
            </a:r>
            <a:endParaRPr lang="zh-CN" altLang="en-US" sz="3600" b="1" dirty="0">
              <a:latin typeface="Times New Roman" panose="02020603050405020304" pitchFamily="18" charset="0"/>
            </a:endParaRPr>
          </a:p>
          <a:p>
            <a:pPr>
              <a:spcBef>
                <a:spcPct val="50000"/>
              </a:spcBef>
            </a:pPr>
            <a:r>
              <a:rPr lang="en-US" altLang="zh-CN" sz="3600" b="1" dirty="0">
                <a:latin typeface="Times New Roman" panose="02020603050405020304" pitchFamily="18" charset="0"/>
              </a:rPr>
              <a:t> </a:t>
            </a:r>
            <a:r>
              <a:rPr lang="zh-CN" altLang="en-US" sz="3600" b="1" dirty="0">
                <a:latin typeface="Times New Roman" panose="02020603050405020304" pitchFamily="18" charset="0"/>
              </a:rPr>
              <a:t>宿</a:t>
            </a:r>
            <a:r>
              <a:rPr lang="en-US" altLang="zh-CN" sz="3600" b="1" dirty="0">
                <a:latin typeface="Times New Roman" panose="02020603050405020304" pitchFamily="18" charset="0"/>
              </a:rPr>
              <a:t>:sù</a:t>
            </a:r>
            <a:r>
              <a:rPr lang="zh-CN" altLang="en-US" sz="3600" b="1" dirty="0">
                <a:latin typeface="Times New Roman" panose="02020603050405020304" pitchFamily="18" charset="0"/>
              </a:rPr>
              <a:t>（宿舍）</a:t>
            </a:r>
            <a:r>
              <a:rPr lang="en-US" altLang="zh-CN" sz="3600" b="1" dirty="0">
                <a:latin typeface="Times New Roman" panose="02020603050405020304" pitchFamily="18" charset="0"/>
              </a:rPr>
              <a:t>    </a:t>
            </a:r>
            <a:r>
              <a:rPr lang="en-US" altLang="zh-CN" sz="3600" b="1" dirty="0" err="1">
                <a:latin typeface="Times New Roman" panose="02020603050405020304" pitchFamily="18" charset="0"/>
              </a:rPr>
              <a:t>xi</a:t>
            </a:r>
            <a:r>
              <a:rPr lang="en-US" altLang="zh-CN" sz="3600" b="1" dirty="0">
                <a:latin typeface="Times New Roman" panose="02020603050405020304" pitchFamily="18" charset="0"/>
              </a:rPr>
              <a:t>ù</a:t>
            </a:r>
            <a:r>
              <a:rPr lang="zh-CN" altLang="en-US" sz="3600" b="1" dirty="0">
                <a:latin typeface="Times New Roman" panose="02020603050405020304" pitchFamily="18" charset="0"/>
              </a:rPr>
              <a:t>（星宿）</a:t>
            </a:r>
            <a:r>
              <a:rPr lang="en-US" altLang="zh-CN" sz="3600" b="1" dirty="0">
                <a:latin typeface="Times New Roman" panose="02020603050405020304" pitchFamily="18" charset="0"/>
              </a:rPr>
              <a:t>    </a:t>
            </a:r>
            <a:r>
              <a:rPr lang="en-US" altLang="zh-CN" sz="3600" b="1" dirty="0" err="1">
                <a:latin typeface="Times New Roman" panose="02020603050405020304" pitchFamily="18" charset="0"/>
              </a:rPr>
              <a:t>xi</a:t>
            </a:r>
            <a:r>
              <a:rPr lang="en-US" altLang="zh-CN" sz="3600" b="1" dirty="0">
                <a:latin typeface="Times New Roman" panose="02020603050405020304" pitchFamily="18" charset="0"/>
              </a:rPr>
              <a:t>ǔ</a:t>
            </a:r>
            <a:r>
              <a:rPr lang="zh-CN" altLang="en-US" sz="3600" b="1" dirty="0">
                <a:latin typeface="Times New Roman" panose="02020603050405020304" pitchFamily="18" charset="0"/>
              </a:rPr>
              <a:t>（一宿）</a:t>
            </a:r>
            <a:endParaRPr lang="zh-CN" altLang="en-US" sz="3600" b="1" dirty="0">
              <a:latin typeface="Times New Roman" panose="02020603050405020304" pitchFamily="18" charset="0"/>
            </a:endParaRPr>
          </a:p>
          <a:p>
            <a:pPr>
              <a:spcBef>
                <a:spcPct val="50000"/>
              </a:spcBef>
            </a:pPr>
            <a:r>
              <a:rPr lang="en-US" altLang="zh-CN" sz="3600" b="1" dirty="0">
                <a:latin typeface="Times New Roman" panose="02020603050405020304" pitchFamily="18" charset="0"/>
              </a:rPr>
              <a:t> </a:t>
            </a:r>
            <a:r>
              <a:rPr lang="zh-CN" altLang="en-US" sz="3600" b="1" dirty="0">
                <a:latin typeface="Times New Roman" panose="02020603050405020304" pitchFamily="18" charset="0"/>
              </a:rPr>
              <a:t>颤</a:t>
            </a:r>
            <a:r>
              <a:rPr lang="en-US" altLang="zh-CN" sz="3600" b="1" dirty="0">
                <a:latin typeface="Times New Roman" panose="02020603050405020304" pitchFamily="18" charset="0"/>
              </a:rPr>
              <a:t>:</a:t>
            </a:r>
            <a:r>
              <a:rPr lang="en-US" altLang="zh-CN" sz="3600" b="1" dirty="0" err="1">
                <a:latin typeface="Times New Roman" panose="02020603050405020304" pitchFamily="18" charset="0"/>
              </a:rPr>
              <a:t>ch</a:t>
            </a:r>
            <a:r>
              <a:rPr lang="en-US" altLang="zh-CN" sz="3600" b="1">
                <a:latin typeface="Times New Roman" panose="02020603050405020304" pitchFamily="18" charset="0"/>
              </a:rPr>
              <a:t>à</a:t>
            </a:r>
            <a:r>
              <a:rPr lang="en-US" altLang="zh-CN" sz="3600" b="1" dirty="0">
                <a:latin typeface="Times New Roman" panose="02020603050405020304" pitchFamily="18" charset="0"/>
              </a:rPr>
              <a:t>n</a:t>
            </a:r>
            <a:r>
              <a:rPr lang="zh-CN" altLang="en-US" sz="3600" b="1" dirty="0">
                <a:latin typeface="Times New Roman" panose="02020603050405020304" pitchFamily="18" charset="0"/>
              </a:rPr>
              <a:t>（颤抖）</a:t>
            </a:r>
            <a:r>
              <a:rPr lang="en-US" altLang="zh-CN" sz="3600" b="1" dirty="0">
                <a:latin typeface="Times New Roman" panose="02020603050405020304" pitchFamily="18" charset="0"/>
              </a:rPr>
              <a:t>    </a:t>
            </a:r>
            <a:r>
              <a:rPr lang="en-US" altLang="zh-CN" sz="3600" b="1" dirty="0" err="1">
                <a:latin typeface="Times New Roman" panose="02020603050405020304" pitchFamily="18" charset="0"/>
              </a:rPr>
              <a:t>zh</a:t>
            </a:r>
            <a:r>
              <a:rPr lang="en-US" altLang="zh-CN" sz="3600" b="1">
                <a:latin typeface="Times New Roman" panose="02020603050405020304" pitchFamily="18" charset="0"/>
              </a:rPr>
              <a:t>à</a:t>
            </a:r>
            <a:r>
              <a:rPr lang="en-US" altLang="zh-CN" sz="3600" b="1" dirty="0">
                <a:latin typeface="Times New Roman" panose="02020603050405020304" pitchFamily="18" charset="0"/>
              </a:rPr>
              <a:t>n</a:t>
            </a:r>
            <a:r>
              <a:rPr lang="zh-CN" altLang="en-US" sz="3600" b="1" dirty="0">
                <a:latin typeface="Times New Roman" panose="02020603050405020304" pitchFamily="18" charset="0"/>
              </a:rPr>
              <a:t>（颤栗）</a:t>
            </a:r>
            <a:endParaRPr lang="zh-CN" altLang="en-US" sz="3600" b="1" dirty="0">
              <a:latin typeface="Times New Roman" panose="02020603050405020304" pitchFamily="18" charset="0"/>
            </a:endParaRPr>
          </a:p>
          <a:p>
            <a:pPr>
              <a:spcBef>
                <a:spcPct val="50000"/>
              </a:spcBef>
            </a:pPr>
            <a:r>
              <a:rPr lang="en-US" altLang="zh-CN" sz="3600" b="1" dirty="0">
                <a:latin typeface="Times New Roman" panose="02020603050405020304" pitchFamily="18" charset="0"/>
              </a:rPr>
              <a:t> </a:t>
            </a:r>
            <a:r>
              <a:rPr lang="zh-CN" altLang="en-US" sz="3600" b="1" dirty="0">
                <a:latin typeface="Times New Roman" panose="02020603050405020304" pitchFamily="18" charset="0"/>
              </a:rPr>
              <a:t>露</a:t>
            </a:r>
            <a:r>
              <a:rPr lang="en-US" altLang="zh-CN" sz="3600" b="1" dirty="0">
                <a:latin typeface="Times New Roman" panose="02020603050405020304" pitchFamily="18" charset="0"/>
              </a:rPr>
              <a:t>:lù</a:t>
            </a:r>
            <a:r>
              <a:rPr lang="zh-CN" altLang="en-US" sz="3600" b="1" dirty="0">
                <a:latin typeface="Times New Roman" panose="02020603050405020304" pitchFamily="18" charset="0"/>
              </a:rPr>
              <a:t>（露水）</a:t>
            </a:r>
            <a:r>
              <a:rPr lang="en-US" altLang="zh-CN" sz="3600" b="1" dirty="0">
                <a:latin typeface="Times New Roman" panose="02020603050405020304" pitchFamily="18" charset="0"/>
              </a:rPr>
              <a:t>    lòu</a:t>
            </a:r>
            <a:r>
              <a:rPr lang="zh-CN" altLang="en-US" sz="3600" b="1" dirty="0">
                <a:latin typeface="Times New Roman" panose="02020603050405020304" pitchFamily="18" charset="0"/>
              </a:rPr>
              <a:t>（露出）</a:t>
            </a:r>
            <a:endParaRPr lang="zh-CN" altLang="en-US" sz="3600" b="1" dirty="0">
              <a:latin typeface="Times New Roman" panose="02020603050405020304" pitchFamily="18" charset="0"/>
            </a:endParaRPr>
          </a:p>
          <a:p>
            <a:pPr>
              <a:spcBef>
                <a:spcPct val="50000"/>
              </a:spcBef>
            </a:pPr>
            <a:r>
              <a:rPr lang="en-US" altLang="zh-CN" sz="3600" b="1" dirty="0">
                <a:latin typeface="Times New Roman" panose="02020603050405020304" pitchFamily="18" charset="0"/>
              </a:rPr>
              <a:t> </a:t>
            </a:r>
            <a:r>
              <a:rPr lang="zh-CN" altLang="en-US" sz="3600" b="1" dirty="0">
                <a:latin typeface="Times New Roman" panose="02020603050405020304" pitchFamily="18" charset="0"/>
              </a:rPr>
              <a:t>更</a:t>
            </a:r>
            <a:r>
              <a:rPr lang="en-US" altLang="zh-CN" sz="3600" b="1" dirty="0">
                <a:latin typeface="Times New Roman" panose="02020603050405020304" pitchFamily="18" charset="0"/>
              </a:rPr>
              <a:t>:</a:t>
            </a:r>
            <a:r>
              <a:rPr lang="en-US" altLang="zh-CN" sz="3600" b="1" dirty="0" err="1">
                <a:latin typeface="Times New Roman" panose="02020603050405020304" pitchFamily="18" charset="0"/>
              </a:rPr>
              <a:t>gēng</a:t>
            </a:r>
            <a:r>
              <a:rPr lang="zh-CN" altLang="en-US" sz="3600" b="1" dirty="0">
                <a:latin typeface="Times New Roman" panose="02020603050405020304" pitchFamily="18" charset="0"/>
              </a:rPr>
              <a:t>（夜半更深）</a:t>
            </a:r>
            <a:r>
              <a:rPr lang="en-US" altLang="zh-CN" sz="3600" b="1" dirty="0">
                <a:latin typeface="Times New Roman" panose="02020603050405020304" pitchFamily="18" charset="0"/>
              </a:rPr>
              <a:t>    </a:t>
            </a:r>
            <a:r>
              <a:rPr lang="en-US" altLang="zh-CN" sz="3600" b="1" dirty="0" err="1">
                <a:latin typeface="Times New Roman" panose="02020603050405020304" pitchFamily="18" charset="0"/>
              </a:rPr>
              <a:t>gèng</a:t>
            </a:r>
            <a:r>
              <a:rPr lang="zh-CN" altLang="en-US" sz="3600" b="1" dirty="0">
                <a:latin typeface="Times New Roman" panose="02020603050405020304" pitchFamily="18" charset="0"/>
              </a:rPr>
              <a:t>（更加）</a:t>
            </a:r>
            <a:endParaRPr lang="zh-CN" altLang="en-US" sz="3600" b="1" dirty="0">
              <a:latin typeface="Times New Roman" panose="02020603050405020304" pitchFamily="18" charset="0"/>
            </a:endParaRPr>
          </a:p>
          <a:p>
            <a:pPr>
              <a:spcBef>
                <a:spcPct val="50000"/>
              </a:spcBef>
            </a:pPr>
            <a:r>
              <a:rPr lang="en-US" altLang="zh-CN" sz="3600" b="1" dirty="0">
                <a:latin typeface="Times New Roman" panose="02020603050405020304" pitchFamily="18" charset="0"/>
              </a:rPr>
              <a:t> </a:t>
            </a:r>
            <a:r>
              <a:rPr lang="zh-CN" altLang="en-US" sz="3600" b="1" dirty="0">
                <a:latin typeface="Times New Roman" panose="02020603050405020304" pitchFamily="18" charset="0"/>
              </a:rPr>
              <a:t>了</a:t>
            </a:r>
            <a:r>
              <a:rPr lang="en-US" altLang="zh-CN" sz="3600" b="1" dirty="0">
                <a:latin typeface="Times New Roman" panose="02020603050405020304" pitchFamily="18" charset="0"/>
              </a:rPr>
              <a:t>:</a:t>
            </a:r>
            <a:r>
              <a:rPr lang="en-US" altLang="zh-CN" sz="3600" b="1" dirty="0" err="1">
                <a:latin typeface="Times New Roman" panose="02020603050405020304" pitchFamily="18" charset="0"/>
              </a:rPr>
              <a:t>li</a:t>
            </a:r>
            <a:r>
              <a:rPr lang="en-US" altLang="zh-CN" sz="3600" b="1" dirty="0">
                <a:latin typeface="Times New Roman" panose="02020603050405020304" pitchFamily="18" charset="0"/>
              </a:rPr>
              <a:t>ǎo</a:t>
            </a:r>
            <a:r>
              <a:rPr lang="zh-CN" altLang="en-US" sz="3600" b="1" dirty="0">
                <a:latin typeface="Times New Roman" panose="02020603050405020304" pitchFamily="18" charset="0"/>
              </a:rPr>
              <a:t>（了解）</a:t>
            </a:r>
            <a:r>
              <a:rPr lang="en-US" altLang="zh-CN" sz="3600" b="1" dirty="0">
                <a:latin typeface="Times New Roman" panose="02020603050405020304" pitchFamily="18" charset="0"/>
              </a:rPr>
              <a:t>    le</a:t>
            </a:r>
            <a:r>
              <a:rPr lang="zh-CN" altLang="en-US" sz="3600" b="1" dirty="0">
                <a:latin typeface="Times New Roman" panose="02020603050405020304" pitchFamily="18" charset="0"/>
              </a:rPr>
              <a:t>（来了）</a:t>
            </a:r>
            <a:endParaRPr lang="zh-CN" altLang="en-US" sz="3600" b="1" dirty="0">
              <a:latin typeface="Times New Roman" panose="02020603050405020304" pitchFamily="18" charset="0"/>
            </a:endParaRPr>
          </a:p>
          <a:p>
            <a:pPr>
              <a:spcBef>
                <a:spcPct val="50000"/>
              </a:spcBef>
            </a:pPr>
            <a:r>
              <a:rPr lang="en-US" altLang="zh-CN" sz="3600" b="1" dirty="0">
                <a:latin typeface="Times New Roman" panose="02020603050405020304" pitchFamily="18" charset="0"/>
              </a:rPr>
              <a:t> </a:t>
            </a:r>
            <a:r>
              <a:rPr lang="zh-CN" altLang="en-US" sz="3600" b="1" dirty="0">
                <a:latin typeface="Times New Roman" panose="02020603050405020304" pitchFamily="18" charset="0"/>
              </a:rPr>
              <a:t>舍</a:t>
            </a:r>
            <a:r>
              <a:rPr lang="en-US" altLang="zh-CN" sz="3600" b="1" dirty="0">
                <a:latin typeface="Times New Roman" panose="02020603050405020304" pitchFamily="18" charset="0"/>
              </a:rPr>
              <a:t>:</a:t>
            </a:r>
            <a:r>
              <a:rPr lang="en-US" altLang="zh-CN" sz="3600" b="1" dirty="0" err="1">
                <a:latin typeface="Times New Roman" panose="02020603050405020304" pitchFamily="18" charset="0"/>
              </a:rPr>
              <a:t>sh</a:t>
            </a:r>
            <a:r>
              <a:rPr lang="en-US" altLang="zh-CN" sz="3600" b="1" dirty="0">
                <a:latin typeface="Times New Roman" panose="02020603050405020304" pitchFamily="18" charset="0"/>
              </a:rPr>
              <a:t>è</a:t>
            </a:r>
            <a:r>
              <a:rPr lang="zh-CN" altLang="en-US" sz="3600" b="1" dirty="0">
                <a:latin typeface="Times New Roman" panose="02020603050405020304" pitchFamily="18" charset="0"/>
              </a:rPr>
              <a:t>（茅舍）</a:t>
            </a:r>
            <a:r>
              <a:rPr lang="en-US" altLang="zh-CN" sz="3600" b="1" dirty="0">
                <a:latin typeface="Times New Roman" panose="02020603050405020304" pitchFamily="18" charset="0"/>
              </a:rPr>
              <a:t>    </a:t>
            </a:r>
            <a:r>
              <a:rPr lang="en-US" altLang="zh-CN" sz="3600" b="1" dirty="0" err="1">
                <a:latin typeface="Times New Roman" panose="02020603050405020304" pitchFamily="18" charset="0"/>
              </a:rPr>
              <a:t>sh</a:t>
            </a:r>
            <a:r>
              <a:rPr lang="en-US" altLang="zh-CN" sz="3600" b="1" dirty="0">
                <a:latin typeface="Times New Roman" panose="02020603050405020304" pitchFamily="18" charset="0"/>
              </a:rPr>
              <a:t>ě</a:t>
            </a:r>
            <a:r>
              <a:rPr lang="zh-CN" altLang="en-US" sz="3600" b="1" dirty="0">
                <a:latin typeface="Times New Roman" panose="02020603050405020304" pitchFamily="18" charset="0"/>
              </a:rPr>
              <a:t>（舍弃）</a:t>
            </a:r>
            <a:endParaRPr lang="zh-CN" altLang="en-US" sz="3600" b="1">
              <a:latin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tileRect/>
        </a:gradFill>
        <a:effectLst/>
      </p:bgPr>
    </p:bg>
    <p:spTree>
      <p:nvGrpSpPr>
        <p:cNvPr id="1" name=""/>
        <p:cNvGrpSpPr/>
        <p:nvPr/>
      </p:nvGrpSpPr>
      <p:grpSpPr/>
      <p:sp>
        <p:nvSpPr>
          <p:cNvPr id="7170" name="文本框 7169"/>
          <p:cNvSpPr txBox="1"/>
          <p:nvPr/>
        </p:nvSpPr>
        <p:spPr>
          <a:xfrm>
            <a:off x="228600" y="304800"/>
            <a:ext cx="8229600" cy="6189663"/>
          </a:xfrm>
          <a:prstGeom prst="rect">
            <a:avLst/>
          </a:prstGeom>
          <a:noFill/>
          <a:ln w="9525">
            <a:noFill/>
          </a:ln>
        </p:spPr>
        <p:txBody>
          <a:bodyPr>
            <a:spAutoFit/>
          </a:bodyPr>
          <a:p>
            <a:pPr>
              <a:spcBef>
                <a:spcPct val="50000"/>
              </a:spcBef>
            </a:pPr>
            <a:r>
              <a:rPr lang="zh-CN" altLang="en-US" sz="3200" b="1" dirty="0">
                <a:latin typeface="Times New Roman" panose="02020603050405020304" pitchFamily="18" charset="0"/>
              </a:rPr>
              <a:t>词义</a:t>
            </a:r>
            <a:endParaRPr lang="zh-CN" altLang="en-US" sz="3200" b="1" dirty="0">
              <a:latin typeface="Times New Roman" panose="02020603050405020304" pitchFamily="18" charset="0"/>
            </a:endParaRPr>
          </a:p>
          <a:p>
            <a:pPr>
              <a:spcBef>
                <a:spcPct val="50000"/>
              </a:spcBef>
            </a:pPr>
            <a:r>
              <a:rPr lang="en-US" altLang="zh-CN" sz="3200" b="1" dirty="0">
                <a:latin typeface="Times New Roman" panose="02020603050405020304" pitchFamily="18" charset="0"/>
              </a:rPr>
              <a:t>    </a:t>
            </a:r>
            <a:r>
              <a:rPr lang="zh-CN" altLang="en-US" sz="3200" b="1" dirty="0">
                <a:latin typeface="Times New Roman" panose="02020603050405020304" pitchFamily="18" charset="0"/>
              </a:rPr>
              <a:t>理智：辨别是非、利害关系以及控制自己的感情和行为的能力。</a:t>
            </a:r>
            <a:endParaRPr lang="zh-CN" altLang="en-US" sz="3200" b="1" dirty="0">
              <a:latin typeface="Times New Roman" panose="02020603050405020304" pitchFamily="18" charset="0"/>
            </a:endParaRPr>
          </a:p>
          <a:p>
            <a:pPr>
              <a:spcBef>
                <a:spcPct val="50000"/>
              </a:spcBef>
            </a:pPr>
            <a:r>
              <a:rPr lang="en-US" altLang="zh-CN" sz="3200" b="1" dirty="0">
                <a:latin typeface="Times New Roman" panose="02020603050405020304" pitchFamily="18" charset="0"/>
              </a:rPr>
              <a:t>    </a:t>
            </a:r>
            <a:r>
              <a:rPr lang="zh-CN" altLang="en-US" sz="3200" b="1" dirty="0">
                <a:latin typeface="Times New Roman" panose="02020603050405020304" pitchFamily="18" charset="0"/>
              </a:rPr>
              <a:t>虔信：恭敬而又可信任。</a:t>
            </a:r>
            <a:endParaRPr lang="zh-CN" altLang="en-US" sz="3200" b="1" dirty="0">
              <a:latin typeface="Times New Roman" panose="02020603050405020304" pitchFamily="18" charset="0"/>
            </a:endParaRPr>
          </a:p>
          <a:p>
            <a:pPr>
              <a:spcBef>
                <a:spcPct val="50000"/>
              </a:spcBef>
            </a:pPr>
            <a:r>
              <a:rPr lang="en-US" altLang="zh-CN" sz="3200" b="1" dirty="0">
                <a:latin typeface="Times New Roman" panose="02020603050405020304" pitchFamily="18" charset="0"/>
              </a:rPr>
              <a:t>    </a:t>
            </a:r>
            <a:r>
              <a:rPr lang="zh-CN" altLang="en-US" sz="3200" b="1" dirty="0">
                <a:latin typeface="Times New Roman" panose="02020603050405020304" pitchFamily="18" charset="0"/>
              </a:rPr>
              <a:t>神圣：形容极其崇高、庄严。</a:t>
            </a:r>
            <a:endParaRPr lang="zh-CN" altLang="en-US" sz="3200" b="1" dirty="0">
              <a:latin typeface="Times New Roman" panose="02020603050405020304" pitchFamily="18" charset="0"/>
            </a:endParaRPr>
          </a:p>
          <a:p>
            <a:pPr>
              <a:spcBef>
                <a:spcPct val="50000"/>
              </a:spcBef>
            </a:pPr>
            <a:r>
              <a:rPr lang="en-US" altLang="zh-CN" sz="3200" b="1" dirty="0">
                <a:latin typeface="Times New Roman" panose="02020603050405020304" pitchFamily="18" charset="0"/>
              </a:rPr>
              <a:t>    </a:t>
            </a:r>
            <a:r>
              <a:rPr lang="zh-CN" altLang="en-US" sz="3200" b="1" dirty="0">
                <a:latin typeface="Times New Roman" panose="02020603050405020304" pitchFamily="18" charset="0"/>
              </a:rPr>
              <a:t>慰藉：安慰、欣慰。</a:t>
            </a:r>
            <a:endParaRPr lang="zh-CN" altLang="en-US" sz="3200" b="1" dirty="0">
              <a:latin typeface="Times New Roman" panose="02020603050405020304" pitchFamily="18" charset="0"/>
            </a:endParaRPr>
          </a:p>
          <a:p>
            <a:pPr>
              <a:spcBef>
                <a:spcPct val="50000"/>
              </a:spcBef>
            </a:pPr>
            <a:r>
              <a:rPr lang="en-US" altLang="zh-CN" sz="3200" b="1" dirty="0">
                <a:latin typeface="Times New Roman" panose="02020603050405020304" pitchFamily="18" charset="0"/>
              </a:rPr>
              <a:t>    </a:t>
            </a:r>
            <a:r>
              <a:rPr lang="zh-CN" altLang="en-US" sz="3200" b="1" dirty="0">
                <a:latin typeface="Times New Roman" panose="02020603050405020304" pitchFamily="18" charset="0"/>
              </a:rPr>
              <a:t>深邃：深远。</a:t>
            </a:r>
            <a:endParaRPr lang="zh-CN" altLang="en-US" sz="3200" b="1" dirty="0">
              <a:latin typeface="Times New Roman" panose="02020603050405020304" pitchFamily="18" charset="0"/>
            </a:endParaRPr>
          </a:p>
          <a:p>
            <a:pPr>
              <a:spcBef>
                <a:spcPct val="50000"/>
              </a:spcBef>
            </a:pPr>
            <a:r>
              <a:rPr lang="en-US" altLang="zh-CN" sz="3200" b="1" dirty="0">
                <a:latin typeface="Times New Roman" panose="02020603050405020304" pitchFamily="18" charset="0"/>
              </a:rPr>
              <a:t>    </a:t>
            </a:r>
            <a:r>
              <a:rPr lang="zh-CN" altLang="en-US" sz="3200" b="1" dirty="0">
                <a:latin typeface="Times New Roman" panose="02020603050405020304" pitchFamily="18" charset="0"/>
              </a:rPr>
              <a:t>晨曦：太阳初升时的微光。</a:t>
            </a:r>
            <a:endParaRPr lang="zh-CN" altLang="en-US" sz="3200" b="1" dirty="0">
              <a:latin typeface="Times New Roman" panose="02020603050405020304" pitchFamily="18" charset="0"/>
            </a:endParaRPr>
          </a:p>
          <a:p>
            <a:pPr>
              <a:spcBef>
                <a:spcPct val="50000"/>
              </a:spcBef>
            </a:pPr>
            <a:r>
              <a:rPr lang="zh-CN" altLang="en-US" sz="3200" b="1" dirty="0">
                <a:latin typeface="Times New Roman" panose="02020603050405020304" pitchFamily="18" charset="0"/>
              </a:rPr>
              <a:t>沐浴：洗头和洗身。泛指</a:t>
            </a:r>
            <a:r>
              <a:rPr lang="zh-CN" altLang="en-US" dirty="0">
                <a:latin typeface="Times New Roman" panose="02020603050405020304" pitchFamily="18" charset="0"/>
              </a:rPr>
              <a:t>洗澡。</a:t>
            </a:r>
            <a:endParaRPr lang="zh-CN" altLang="en-US">
              <a:latin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6" name="图片 3075" descr="200491361120399"/>
          <p:cNvPicPr>
            <a:picLocks noChangeAspect="1"/>
          </p:cNvPicPr>
          <p:nvPr/>
        </p:nvPicPr>
        <p:blipFill>
          <a:blip r:embed="rId1"/>
          <a:stretch>
            <a:fillRect/>
          </a:stretch>
        </p:blipFill>
        <p:spPr>
          <a:xfrm>
            <a:off x="228600" y="304800"/>
            <a:ext cx="8610600" cy="6172200"/>
          </a:xfrm>
          <a:prstGeom prst="rect">
            <a:avLst/>
          </a:prstGeom>
          <a:noFill/>
          <a:ln w="9525">
            <a:noFill/>
          </a:ln>
        </p:spPr>
      </p:pic>
      <p:sp>
        <p:nvSpPr>
          <p:cNvPr id="3077" name="矩形 3076"/>
          <p:cNvSpPr/>
          <p:nvPr/>
        </p:nvSpPr>
        <p:spPr>
          <a:xfrm>
            <a:off x="533400" y="762000"/>
            <a:ext cx="4572000" cy="222408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EAEAEA"/>
                  </a:solidFill>
                  <a:prstDash val="solid"/>
                  <a:headEnd type="none" w="med" len="med"/>
                  <a:tailEnd type="none" w="med" len="med"/>
                </a:ln>
                <a:gradFill rotWithShape="0">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outerShdw>
                </a:effectLst>
                <a:latin typeface="华文行楷" panose="02010800040101010101" pitchFamily="2" charset="-122"/>
                <a:ea typeface="华文行楷" panose="02010800040101010101" pitchFamily="2" charset="-122"/>
              </a:rPr>
              <a:t>祖国 </a:t>
            </a:r>
            <a:endParaRPr lang="zh-CN" altLang="en-US" sz="3600">
              <a:ln w="12700" cap="flat" cmpd="sng">
                <a:solidFill>
                  <a:srgbClr val="EAEAEA"/>
                </a:solidFill>
                <a:prstDash val="solid"/>
                <a:headEnd type="none" w="med" len="med"/>
                <a:tailEnd type="none" w="med" len="med"/>
              </a:ln>
              <a:gradFill rotWithShape="0">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outerShdw>
              </a:effectLst>
              <a:latin typeface="华文行楷" panose="02010800040101010101" pitchFamily="2" charset="-122"/>
              <a:ea typeface="华文行楷" panose="02010800040101010101" pitchFamily="2" charset="-122"/>
            </a:endParaRPr>
          </a:p>
        </p:txBody>
      </p:sp>
      <p:sp>
        <p:nvSpPr>
          <p:cNvPr id="3078" name="文本框 3077"/>
          <p:cNvSpPr txBox="1"/>
          <p:nvPr/>
        </p:nvSpPr>
        <p:spPr>
          <a:xfrm>
            <a:off x="2590800" y="5867400"/>
            <a:ext cx="3124200" cy="457200"/>
          </a:xfrm>
          <a:prstGeom prst="rect">
            <a:avLst/>
          </a:prstGeom>
          <a:noFill/>
          <a:ln w="9525">
            <a:noFill/>
          </a:ln>
        </p:spPr>
        <p:txBody>
          <a:bodyPr>
            <a:spAutoFit/>
          </a:bodyPr>
          <a:p>
            <a:pPr>
              <a:spcBef>
                <a:spcPct val="50000"/>
              </a:spcBef>
            </a:pPr>
            <a:r>
              <a:rPr lang="zh-CN" altLang="en-US" b="1" dirty="0">
                <a:solidFill>
                  <a:srgbClr val="FF4000"/>
                </a:solidFill>
                <a:latin typeface="Times New Roman" panose="02020603050405020304" pitchFamily="18" charset="0"/>
              </a:rPr>
              <a:t>莱蒙托夫</a:t>
            </a:r>
            <a:endParaRPr lang="zh-CN" altLang="en-US" b="1">
              <a:solidFill>
                <a:srgbClr val="FF4000"/>
              </a:solidFill>
              <a:latin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文本框 4097"/>
          <p:cNvSpPr txBox="1"/>
          <p:nvPr/>
        </p:nvSpPr>
        <p:spPr>
          <a:xfrm>
            <a:off x="0" y="0"/>
            <a:ext cx="7010400" cy="3925888"/>
          </a:xfrm>
          <a:prstGeom prst="rect">
            <a:avLst/>
          </a:prstGeom>
          <a:noFill/>
          <a:ln w="9525">
            <a:noFill/>
          </a:ln>
        </p:spPr>
        <p:txBody>
          <a:bodyPr>
            <a:spAutoFit/>
          </a:bodyPr>
          <a:p>
            <a:pPr>
              <a:spcBef>
                <a:spcPct val="50000"/>
              </a:spcBef>
            </a:pPr>
            <a:r>
              <a:rPr lang="zh-CN" altLang="en-US" b="1" dirty="0">
                <a:solidFill>
                  <a:srgbClr val="C000C0"/>
                </a:solidFill>
                <a:latin typeface="Times New Roman" panose="02020603050405020304" pitchFamily="18" charset="0"/>
              </a:rPr>
              <a:t>会晤作者</a:t>
            </a:r>
            <a:endParaRPr lang="zh-CN" altLang="en-US" b="1" dirty="0">
              <a:latin typeface="Times New Roman" panose="02020603050405020304" pitchFamily="18" charset="0"/>
            </a:endParaRPr>
          </a:p>
          <a:p>
            <a:pPr>
              <a:spcBef>
                <a:spcPct val="50000"/>
              </a:spcBef>
            </a:pPr>
            <a:r>
              <a:rPr lang="en-US" altLang="zh-CN" b="1" dirty="0">
                <a:latin typeface="Times New Roman" panose="02020603050405020304" pitchFamily="18" charset="0"/>
              </a:rPr>
              <a:t> </a:t>
            </a:r>
            <a:r>
              <a:rPr lang="en-US" altLang="zh-CN" b="1" dirty="0">
                <a:solidFill>
                  <a:srgbClr val="FF4000"/>
                </a:solidFill>
                <a:latin typeface="Times New Roman" panose="02020603050405020304" pitchFamily="18" charset="0"/>
              </a:rPr>
              <a:t>   </a:t>
            </a:r>
            <a:r>
              <a:rPr lang="zh-CN" altLang="en-US" b="1" dirty="0">
                <a:solidFill>
                  <a:srgbClr val="FF4000"/>
                </a:solidFill>
                <a:latin typeface="Times New Roman" panose="02020603050405020304" pitchFamily="18" charset="0"/>
              </a:rPr>
              <a:t>米哈依尔</a:t>
            </a:r>
            <a:r>
              <a:rPr lang="en-US" altLang="zh-CN" b="1" dirty="0">
                <a:solidFill>
                  <a:srgbClr val="FF4000"/>
                </a:solidFill>
                <a:latin typeface="Times New Roman" panose="02020603050405020304" pitchFamily="18" charset="0"/>
              </a:rPr>
              <a:t>·</a:t>
            </a:r>
            <a:r>
              <a:rPr lang="zh-CN" altLang="en-US" b="1" dirty="0">
                <a:solidFill>
                  <a:srgbClr val="FF4000"/>
                </a:solidFill>
                <a:latin typeface="Times New Roman" panose="02020603050405020304" pitchFamily="18" charset="0"/>
              </a:rPr>
              <a:t>尤利耶维奇</a:t>
            </a:r>
            <a:r>
              <a:rPr lang="en-US" altLang="zh-CN" b="1" dirty="0">
                <a:solidFill>
                  <a:srgbClr val="FF4000"/>
                </a:solidFill>
                <a:latin typeface="Times New Roman" panose="02020603050405020304" pitchFamily="18" charset="0"/>
              </a:rPr>
              <a:t>·</a:t>
            </a:r>
            <a:r>
              <a:rPr lang="zh-CN" altLang="en-US" b="1" dirty="0">
                <a:solidFill>
                  <a:srgbClr val="FF4000"/>
                </a:solidFill>
                <a:latin typeface="Times New Roman" panose="02020603050405020304" pitchFamily="18" charset="0"/>
              </a:rPr>
              <a:t>莱蒙托夫</a:t>
            </a:r>
            <a:r>
              <a:rPr lang="zh-CN" altLang="en-US" b="1" dirty="0">
                <a:latin typeface="Times New Roman" panose="02020603050405020304" pitchFamily="18" charset="0"/>
              </a:rPr>
              <a:t>（</a:t>
            </a:r>
            <a:r>
              <a:rPr lang="en-US" altLang="zh-CN" b="1" dirty="0">
                <a:latin typeface="Times New Roman" panose="02020603050405020304" pitchFamily="18" charset="0"/>
              </a:rPr>
              <a:t>1814</a:t>
            </a:r>
            <a:r>
              <a:rPr lang="zh-CN" altLang="en-US" b="1" dirty="0">
                <a:latin typeface="Times New Roman" panose="02020603050405020304" pitchFamily="18" charset="0"/>
              </a:rPr>
              <a:t>～</a:t>
            </a:r>
            <a:r>
              <a:rPr lang="en-US" altLang="zh-CN" b="1" dirty="0">
                <a:latin typeface="Times New Roman" panose="02020603050405020304" pitchFamily="18" charset="0"/>
              </a:rPr>
              <a:t>1841</a:t>
            </a:r>
            <a:r>
              <a:rPr lang="zh-CN" altLang="en-US" b="1" dirty="0">
                <a:latin typeface="Times New Roman" panose="02020603050405020304" pitchFamily="18" charset="0"/>
              </a:rPr>
              <a:t>）</a:t>
            </a:r>
            <a:r>
              <a:rPr lang="zh-CN" altLang="en-US" b="1" dirty="0">
                <a:solidFill>
                  <a:srgbClr val="FF0000"/>
                </a:solidFill>
                <a:latin typeface="Times New Roman" panose="02020603050405020304" pitchFamily="18" charset="0"/>
              </a:rPr>
              <a:t>俄国诗人</a:t>
            </a:r>
            <a:r>
              <a:rPr lang="zh-CN" altLang="en-US" b="1" dirty="0">
                <a:latin typeface="Times New Roman" panose="02020603050405020304" pitchFamily="18" charset="0"/>
              </a:rPr>
              <a:t>。出身贵族。 </a:t>
            </a:r>
            <a:r>
              <a:rPr lang="en-US" altLang="zh-CN" b="1" dirty="0">
                <a:latin typeface="Times New Roman" panose="02020603050405020304" pitchFamily="18" charset="0"/>
              </a:rPr>
              <a:t>1828</a:t>
            </a:r>
            <a:r>
              <a:rPr lang="zh-CN" altLang="en-US" b="1" dirty="0">
                <a:latin typeface="Times New Roman" panose="02020603050405020304" pitchFamily="18" charset="0"/>
              </a:rPr>
              <a:t>年入莫斯科贵族寄宿中学，开始写诗。</a:t>
            </a:r>
            <a:r>
              <a:rPr lang="en-US" altLang="zh-CN" b="1" dirty="0">
                <a:latin typeface="Times New Roman" panose="02020603050405020304" pitchFamily="18" charset="0"/>
              </a:rPr>
              <a:t>1835</a:t>
            </a:r>
            <a:r>
              <a:rPr lang="zh-CN" altLang="en-US" b="1" dirty="0">
                <a:latin typeface="Times New Roman" panose="02020603050405020304" pitchFamily="18" charset="0"/>
              </a:rPr>
              <a:t>年发表长诗</a:t>
            </a:r>
            <a:r>
              <a:rPr lang="en-US" altLang="zh-CN" b="1" dirty="0">
                <a:latin typeface="Times New Roman" panose="02020603050405020304" pitchFamily="18" charset="0"/>
              </a:rPr>
              <a:t>《</a:t>
            </a:r>
            <a:r>
              <a:rPr lang="zh-CN" altLang="en-US" b="1" dirty="0">
                <a:latin typeface="Times New Roman" panose="02020603050405020304" pitchFamily="18" charset="0"/>
              </a:rPr>
              <a:t>哈吉</a:t>
            </a:r>
            <a:r>
              <a:rPr lang="en-US" altLang="zh-CN" b="1" dirty="0">
                <a:latin typeface="Times New Roman" panose="02020603050405020304" pitchFamily="18" charset="0"/>
              </a:rPr>
              <a:t>·</a:t>
            </a:r>
            <a:r>
              <a:rPr lang="zh-CN" altLang="en-US" b="1" dirty="0">
                <a:latin typeface="Times New Roman" panose="02020603050405020304" pitchFamily="18" charset="0"/>
              </a:rPr>
              <a:t>阿勃列克</a:t>
            </a:r>
            <a:r>
              <a:rPr lang="en-US" altLang="zh-CN" b="1" dirty="0">
                <a:latin typeface="Times New Roman" panose="02020603050405020304" pitchFamily="18" charset="0"/>
              </a:rPr>
              <a:t>》</a:t>
            </a:r>
            <a:r>
              <a:rPr lang="zh-CN" altLang="en-US" b="1" dirty="0">
                <a:latin typeface="Times New Roman" panose="02020603050405020304" pitchFamily="18" charset="0"/>
              </a:rPr>
              <a:t>和剧本</a:t>
            </a:r>
            <a:r>
              <a:rPr lang="en-US" altLang="zh-CN" b="1" dirty="0">
                <a:latin typeface="Times New Roman" panose="02020603050405020304" pitchFamily="18" charset="0"/>
              </a:rPr>
              <a:t>《</a:t>
            </a:r>
            <a:r>
              <a:rPr lang="zh-CN" altLang="en-US" b="1" dirty="0">
                <a:latin typeface="Times New Roman" panose="02020603050405020304" pitchFamily="18" charset="0"/>
              </a:rPr>
              <a:t>假面舞会</a:t>
            </a:r>
            <a:r>
              <a:rPr lang="en-US" altLang="zh-CN" b="1" dirty="0">
                <a:latin typeface="Times New Roman" panose="02020603050405020304" pitchFamily="18" charset="0"/>
              </a:rPr>
              <a:t>》</a:t>
            </a:r>
            <a:r>
              <a:rPr lang="zh-CN" altLang="en-US" b="1" dirty="0">
                <a:latin typeface="Times New Roman" panose="02020603050405020304" pitchFamily="18" charset="0"/>
              </a:rPr>
              <a:t>。</a:t>
            </a:r>
            <a:r>
              <a:rPr lang="en-US" altLang="zh-CN" b="1" dirty="0">
                <a:latin typeface="Times New Roman" panose="02020603050405020304" pitchFamily="18" charset="0"/>
              </a:rPr>
              <a:t>1837</a:t>
            </a:r>
            <a:r>
              <a:rPr lang="zh-CN" altLang="en-US" b="1" dirty="0">
                <a:latin typeface="Times New Roman" panose="02020603050405020304" pitchFamily="18" charset="0"/>
              </a:rPr>
              <a:t>年</a:t>
            </a:r>
            <a:r>
              <a:rPr lang="en-US" altLang="zh-CN" b="1" dirty="0">
                <a:latin typeface="Times New Roman" panose="02020603050405020304" pitchFamily="18" charset="0"/>
              </a:rPr>
              <a:t>2</a:t>
            </a:r>
            <a:r>
              <a:rPr lang="zh-CN" altLang="en-US" b="1" dirty="0">
                <a:latin typeface="Times New Roman" panose="02020603050405020304" pitchFamily="18" charset="0"/>
              </a:rPr>
              <a:t>月普希金遇难，莱蒙托夫写了</a:t>
            </a:r>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诗人之死</a:t>
            </a:r>
            <a:r>
              <a:rPr lang="en-US" altLang="zh-CN" b="1" dirty="0">
                <a:solidFill>
                  <a:srgbClr val="FF0000"/>
                </a:solidFill>
                <a:latin typeface="Times New Roman" panose="02020603050405020304" pitchFamily="18" charset="0"/>
              </a:rPr>
              <a:t>》</a:t>
            </a:r>
            <a:r>
              <a:rPr lang="zh-CN" altLang="en-US" b="1" dirty="0">
                <a:latin typeface="Times New Roman" panose="02020603050405020304" pitchFamily="18" charset="0"/>
              </a:rPr>
              <a:t>一诗，愤怒指出杀害普希金的凶手就是俄国上流社会。这首带有强烈政治色彩的诗篇震撼了俄国文坛，奠定了诗人作为普希金继承者的地位，然而却遭到沙皇反动当局的仇视，</a:t>
            </a:r>
            <a:r>
              <a:rPr lang="en-US" altLang="zh-CN" b="1" dirty="0">
                <a:latin typeface="Times New Roman" panose="02020603050405020304" pitchFamily="18" charset="0"/>
              </a:rPr>
              <a:t>1839</a:t>
            </a:r>
            <a:r>
              <a:rPr lang="zh-CN" altLang="en-US" b="1" dirty="0">
                <a:latin typeface="Times New Roman" panose="02020603050405020304" pitchFamily="18" charset="0"/>
              </a:rPr>
              <a:t>年发表歌颂叛逆精神的长诗</a:t>
            </a:r>
            <a:r>
              <a:rPr lang="en-US" altLang="zh-CN" b="1" dirty="0">
                <a:latin typeface="Times New Roman" panose="02020603050405020304" pitchFamily="18" charset="0"/>
              </a:rPr>
              <a:t>《</a:t>
            </a:r>
            <a:r>
              <a:rPr lang="zh-CN" altLang="en-US" b="1" dirty="0">
                <a:latin typeface="Times New Roman" panose="02020603050405020304" pitchFamily="18" charset="0"/>
              </a:rPr>
              <a:t>童僧</a:t>
            </a:r>
            <a:r>
              <a:rPr lang="en-US" altLang="zh-CN" b="1" dirty="0">
                <a:latin typeface="Times New Roman" panose="02020603050405020304" pitchFamily="18" charset="0"/>
              </a:rPr>
              <a:t>》</a:t>
            </a:r>
            <a:r>
              <a:rPr lang="zh-CN" altLang="en-US" b="1" dirty="0">
                <a:latin typeface="Times New Roman" panose="02020603050405020304" pitchFamily="18" charset="0"/>
              </a:rPr>
              <a:t>。</a:t>
            </a:r>
            <a:r>
              <a:rPr lang="en-US" altLang="zh-CN" b="1" dirty="0">
                <a:latin typeface="Times New Roman" panose="02020603050405020304" pitchFamily="18" charset="0"/>
              </a:rPr>
              <a:t>1840</a:t>
            </a:r>
            <a:r>
              <a:rPr lang="zh-CN" altLang="en-US" b="1" dirty="0">
                <a:latin typeface="Times New Roman" panose="02020603050405020304" pitchFamily="18" charset="0"/>
              </a:rPr>
              <a:t>年</a:t>
            </a:r>
            <a:endParaRPr lang="zh-CN" altLang="en-US" b="1">
              <a:latin typeface="Times New Roman" panose="02020603050405020304" pitchFamily="18" charset="0"/>
            </a:endParaRPr>
          </a:p>
        </p:txBody>
      </p:sp>
      <p:pic>
        <p:nvPicPr>
          <p:cNvPr id="4100" name="图片 4099" descr="u=2407548878,2861246107&amp;gp=2">
            <a:hlinkClick r:id="rId1"/>
          </p:cNvPr>
          <p:cNvPicPr>
            <a:picLocks noChangeAspect="1"/>
          </p:cNvPicPr>
          <p:nvPr/>
        </p:nvPicPr>
        <p:blipFill>
          <a:blip r:embed="rId2"/>
          <a:stretch>
            <a:fillRect/>
          </a:stretch>
        </p:blipFill>
        <p:spPr>
          <a:xfrm>
            <a:off x="6934200" y="304800"/>
            <a:ext cx="2209800" cy="3619500"/>
          </a:xfrm>
          <a:prstGeom prst="rect">
            <a:avLst/>
          </a:prstGeom>
          <a:noFill/>
          <a:ln w="9525">
            <a:noFill/>
          </a:ln>
        </p:spPr>
      </p:pic>
      <p:sp>
        <p:nvSpPr>
          <p:cNvPr id="4101" name="文本框 4100"/>
          <p:cNvSpPr txBox="1"/>
          <p:nvPr/>
        </p:nvSpPr>
        <p:spPr>
          <a:xfrm>
            <a:off x="0" y="4191000"/>
            <a:ext cx="9144000" cy="2830513"/>
          </a:xfrm>
          <a:prstGeom prst="rect">
            <a:avLst/>
          </a:prstGeom>
          <a:noFill/>
          <a:ln w="9525">
            <a:noFill/>
          </a:ln>
        </p:spPr>
        <p:txBody>
          <a:bodyPr>
            <a:spAutoFit/>
          </a:bodyPr>
          <a:p>
            <a:pPr>
              <a:spcBef>
                <a:spcPct val="50000"/>
              </a:spcBef>
            </a:pPr>
            <a:r>
              <a:rPr lang="zh-CN" altLang="en-US" b="1" dirty="0">
                <a:latin typeface="Times New Roman" panose="02020603050405020304" pitchFamily="18" charset="0"/>
              </a:rPr>
              <a:t>长篇小说</a:t>
            </a:r>
            <a:r>
              <a:rPr lang="en-US" altLang="zh-CN" b="1" dirty="0">
                <a:latin typeface="Times New Roman" panose="02020603050405020304" pitchFamily="18" charset="0"/>
              </a:rPr>
              <a:t>《</a:t>
            </a:r>
            <a:r>
              <a:rPr lang="zh-CN" altLang="en-US" b="1" dirty="0">
                <a:latin typeface="Times New Roman" panose="02020603050405020304" pitchFamily="18" charset="0"/>
              </a:rPr>
              <a:t>当代英雄</a:t>
            </a:r>
            <a:r>
              <a:rPr lang="en-US" altLang="zh-CN" b="1" dirty="0">
                <a:latin typeface="Times New Roman" panose="02020603050405020304" pitchFamily="18" charset="0"/>
              </a:rPr>
              <a:t>》</a:t>
            </a:r>
            <a:r>
              <a:rPr lang="zh-CN" altLang="en-US" b="1" dirty="0">
                <a:latin typeface="Times New Roman" panose="02020603050405020304" pitchFamily="18" charset="0"/>
              </a:rPr>
              <a:t>问世，作品成功地塑造了继奥涅金之后又一个“多余人”形象</a:t>
            </a:r>
            <a:r>
              <a:rPr lang="en-US" altLang="zh-CN" b="1" dirty="0">
                <a:latin typeface="Times New Roman" panose="02020603050405020304" pitchFamily="18" charset="0"/>
              </a:rPr>
              <a:t>——</a:t>
            </a:r>
            <a:r>
              <a:rPr lang="zh-CN" altLang="en-US" b="1" dirty="0">
                <a:latin typeface="Times New Roman" panose="02020603050405020304" pitchFamily="18" charset="0"/>
              </a:rPr>
              <a:t>毕巧林。</a:t>
            </a:r>
            <a:r>
              <a:rPr lang="en-US" altLang="zh-CN" b="1" dirty="0">
                <a:latin typeface="Times New Roman" panose="02020603050405020304" pitchFamily="18" charset="0"/>
              </a:rPr>
              <a:t>1841</a:t>
            </a:r>
            <a:r>
              <a:rPr lang="zh-CN" altLang="en-US" b="1" dirty="0">
                <a:latin typeface="Times New Roman" panose="02020603050405020304" pitchFamily="18" charset="0"/>
              </a:rPr>
              <a:t>年完成著名长诗</a:t>
            </a:r>
            <a:r>
              <a:rPr lang="en-US" altLang="zh-CN" b="1" dirty="0">
                <a:latin typeface="Times New Roman" panose="02020603050405020304" pitchFamily="18" charset="0"/>
              </a:rPr>
              <a:t>《</a:t>
            </a:r>
            <a:r>
              <a:rPr lang="zh-CN" altLang="en-US" b="1" dirty="0">
                <a:latin typeface="Times New Roman" panose="02020603050405020304" pitchFamily="18" charset="0"/>
              </a:rPr>
              <a:t>恶魔</a:t>
            </a:r>
            <a:r>
              <a:rPr lang="en-US" altLang="zh-CN" b="1" dirty="0">
                <a:latin typeface="Times New Roman" panose="02020603050405020304" pitchFamily="18" charset="0"/>
              </a:rPr>
              <a:t>》</a:t>
            </a:r>
            <a:r>
              <a:rPr lang="zh-CN" altLang="en-US" b="1" dirty="0">
                <a:latin typeface="Times New Roman" panose="02020603050405020304" pitchFamily="18" charset="0"/>
              </a:rPr>
              <a:t>。回高加索后，一些仇恨诗人的彼得堡贵族唆使青年军官马尔蒂诺夫与莱蒙托夫决斗，结果诗人饮弹身亡，年仅</a:t>
            </a:r>
            <a:r>
              <a:rPr lang="en-US" altLang="zh-CN" b="1" dirty="0">
                <a:latin typeface="Times New Roman" panose="02020603050405020304" pitchFamily="18" charset="0"/>
              </a:rPr>
              <a:t>27</a:t>
            </a:r>
            <a:r>
              <a:rPr lang="zh-CN" altLang="en-US" b="1" dirty="0">
                <a:latin typeface="Times New Roman" panose="02020603050405020304" pitchFamily="18" charset="0"/>
              </a:rPr>
              <a:t>岁。莱蒙托夫的艺术天才没有得以充分发挥，正如高尔基所说：</a:t>
            </a:r>
            <a:r>
              <a:rPr lang="zh-CN" altLang="en-US" b="1" dirty="0">
                <a:solidFill>
                  <a:srgbClr val="FF0000"/>
                </a:solidFill>
                <a:latin typeface="Times New Roman" panose="02020603050405020304" pitchFamily="18" charset="0"/>
              </a:rPr>
              <a:t>“莱蒙托夫是一曲未唱完的歌”</a:t>
            </a:r>
            <a:r>
              <a:rPr lang="zh-CN" altLang="en-US" b="1" dirty="0">
                <a:latin typeface="Times New Roman" panose="02020603050405020304" pitchFamily="18" charset="0"/>
              </a:rPr>
              <a:t>。尽管如此，他仍然给我们留下了许多珍贵的诗篇。</a:t>
            </a:r>
            <a:endParaRPr lang="zh-CN" altLang="en-US" b="1" dirty="0">
              <a:latin typeface="Times New Roman" panose="02020603050405020304" pitchFamily="18" charset="0"/>
            </a:endParaRPr>
          </a:p>
          <a:p>
            <a:pPr>
              <a:spcBef>
                <a:spcPct val="50000"/>
              </a:spcBef>
            </a:pPr>
            <a:endParaRPr lang="zh-CN" altLang="en-US">
              <a:latin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6" name="图片 13315" descr="B-WT0608001"/>
          <p:cNvPicPr>
            <a:picLocks noChangeAspect="1"/>
          </p:cNvPicPr>
          <p:nvPr/>
        </p:nvPicPr>
        <p:blipFill>
          <a:blip r:embed="rId1"/>
          <a:stretch>
            <a:fillRect/>
          </a:stretch>
        </p:blipFill>
        <p:spPr>
          <a:xfrm>
            <a:off x="0" y="381000"/>
            <a:ext cx="9144000" cy="6477000"/>
          </a:xfrm>
          <a:prstGeom prst="rect">
            <a:avLst/>
          </a:prstGeom>
          <a:noFill/>
          <a:ln w="9525">
            <a:noFill/>
          </a:ln>
        </p:spPr>
      </p:pic>
      <p:sp>
        <p:nvSpPr>
          <p:cNvPr id="13314" name="文本框 13313"/>
          <p:cNvSpPr txBox="1"/>
          <p:nvPr/>
        </p:nvSpPr>
        <p:spPr>
          <a:xfrm>
            <a:off x="304800" y="304800"/>
            <a:ext cx="2971800" cy="701675"/>
          </a:xfrm>
          <a:prstGeom prst="rect">
            <a:avLst/>
          </a:prstGeom>
          <a:noFill/>
          <a:ln w="9525">
            <a:noFill/>
          </a:ln>
        </p:spPr>
        <p:txBody>
          <a:bodyPr>
            <a:spAutoFit/>
          </a:bodyPr>
          <a:p>
            <a:pPr>
              <a:spcBef>
                <a:spcPct val="50000"/>
              </a:spcBef>
            </a:pPr>
            <a:r>
              <a:rPr lang="zh-CN" altLang="en-US" sz="4000" b="1" dirty="0">
                <a:solidFill>
                  <a:srgbClr val="C000C0"/>
                </a:solidFill>
                <a:latin typeface="宋体" panose="02010600030101010101" pitchFamily="2" charset="-122"/>
              </a:rPr>
              <a:t>结构</a:t>
            </a:r>
            <a:r>
              <a:rPr lang="zh-CN" altLang="en-US" sz="4000" dirty="0">
                <a:latin typeface="Times New Roman" panose="02020603050405020304" pitchFamily="18" charset="0"/>
              </a:rPr>
              <a:t> </a:t>
            </a:r>
            <a:endParaRPr lang="zh-CN" altLang="en-US" sz="4000">
              <a:latin typeface="Times New Roman" panose="02020603050405020304" pitchFamily="18" charset="0"/>
            </a:endParaRPr>
          </a:p>
        </p:txBody>
      </p:sp>
      <p:sp>
        <p:nvSpPr>
          <p:cNvPr id="13315" name="文本框 13314"/>
          <p:cNvSpPr txBox="1"/>
          <p:nvPr/>
        </p:nvSpPr>
        <p:spPr>
          <a:xfrm>
            <a:off x="533400" y="1524000"/>
            <a:ext cx="7848600" cy="4359275"/>
          </a:xfrm>
          <a:prstGeom prst="rect">
            <a:avLst/>
          </a:prstGeom>
          <a:noFill/>
          <a:ln w="9525">
            <a:noFill/>
          </a:ln>
        </p:spPr>
        <p:txBody>
          <a:bodyPr>
            <a:spAutoFit/>
          </a:bodyPr>
          <a:p>
            <a:pPr>
              <a:spcBef>
                <a:spcPct val="50000"/>
              </a:spcBef>
            </a:pPr>
            <a:r>
              <a:rPr lang="zh-CN" altLang="en-US" sz="4000" b="1" dirty="0">
                <a:latin typeface="宋体" panose="02010600030101010101" pitchFamily="2" charset="-122"/>
              </a:rPr>
              <a:t>第一节：强调诗人自己对祖国的“爱情”是无法替代的，总领下文。</a:t>
            </a:r>
            <a:endParaRPr lang="zh-CN" altLang="en-US" sz="4000" b="1" dirty="0">
              <a:latin typeface="宋体" panose="02010600030101010101" pitchFamily="2" charset="-122"/>
            </a:endParaRPr>
          </a:p>
          <a:p>
            <a:pPr>
              <a:spcBef>
                <a:spcPct val="50000"/>
              </a:spcBef>
            </a:pPr>
            <a:r>
              <a:rPr lang="en-US" altLang="zh-CN" sz="4000" b="1" dirty="0">
                <a:latin typeface="宋体" panose="02010600030101010101" pitchFamily="2" charset="-122"/>
              </a:rPr>
              <a:t>    </a:t>
            </a:r>
            <a:r>
              <a:rPr lang="zh-CN" altLang="en-US" sz="4000" b="1" dirty="0">
                <a:latin typeface="宋体" panose="02010600030101010101" pitchFamily="2" charset="-122"/>
              </a:rPr>
              <a:t>第二节：铺叙俄罗斯河山风景和俄罗斯人民的生活。</a:t>
            </a:r>
            <a:endParaRPr lang="zh-CN" altLang="en-US" sz="4000" b="1" dirty="0">
              <a:latin typeface="宋体" panose="02010600030101010101" pitchFamily="2" charset="-122"/>
            </a:endParaRPr>
          </a:p>
          <a:p>
            <a:pPr>
              <a:spcBef>
                <a:spcPct val="50000"/>
              </a:spcBef>
            </a:pPr>
            <a:r>
              <a:rPr lang="en-US" altLang="zh-CN" sz="4000" b="1" dirty="0">
                <a:latin typeface="Times New Roman" panose="02020603050405020304" pitchFamily="18" charset="0"/>
              </a:rPr>
              <a:t>    </a:t>
            </a:r>
            <a:r>
              <a:rPr lang="zh-CN" altLang="en-US" sz="4000" b="1" dirty="0">
                <a:latin typeface="宋体" panose="02010600030101010101" pitchFamily="2" charset="-122"/>
              </a:rPr>
              <a:t>第三节：诗人怀着人所不知的快乐详细描写农家生活的场景</a:t>
            </a:r>
            <a:r>
              <a:rPr lang="zh-CN" altLang="en-US" sz="4000" b="1" dirty="0">
                <a:latin typeface="Times New Roman" panose="02020603050405020304" pitchFamily="18" charset="0"/>
              </a:rPr>
              <a:t> </a:t>
            </a:r>
            <a:endParaRPr lang="zh-CN" altLang="en-US" sz="4000" b="1">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gtEl>
                                        <p:attrNameLst>
                                          <p:attrName>style.visibility</p:attrName>
                                        </p:attrNameLst>
                                      </p:cBhvr>
                                      <p:to>
                                        <p:strVal val="visible"/>
                                      </p:to>
                                    </p:set>
                                    <p:anim calcmode="lin" valueType="num">
                                      <p:cBhvr additive="base">
                                        <p:cTn id="13" dur="500" fill="hold"/>
                                        <p:tgtEl>
                                          <p:spTgt spid="13315"/>
                                        </p:tgtEl>
                                        <p:attrNameLst>
                                          <p:attrName>ppt_x</p:attrName>
                                        </p:attrNameLst>
                                      </p:cBhvr>
                                      <p:tavLst>
                                        <p:tav tm="0">
                                          <p:val>
                                            <p:strVal val="0-#ppt_w/2"/>
                                          </p:val>
                                        </p:tav>
                                        <p:tav tm="100000">
                                          <p:val>
                                            <p:strVal val="#ppt_x"/>
                                          </p:val>
                                        </p:tav>
                                      </p:tavLst>
                                    </p:anim>
                                    <p:anim calcmode="lin" valueType="num">
                                      <p:cBhvr additive="base">
                                        <p:cTn id="14"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0">
          <a:blip r:embed="rId1"/>
        </a:blipFill>
        <a:effectLst/>
      </p:bgPr>
    </p:bg>
    <p:spTree>
      <p:nvGrpSpPr>
        <p:cNvPr id="1" name=""/>
        <p:cNvGrpSpPr/>
        <p:nvPr/>
      </p:nvGrpSpPr>
      <p:grpSpPr/>
      <p:sp>
        <p:nvSpPr>
          <p:cNvPr id="14338" name="文本框 14337"/>
          <p:cNvSpPr txBox="1"/>
          <p:nvPr/>
        </p:nvSpPr>
        <p:spPr>
          <a:xfrm>
            <a:off x="228600" y="152400"/>
            <a:ext cx="2667000" cy="701675"/>
          </a:xfrm>
          <a:prstGeom prst="rect">
            <a:avLst/>
          </a:prstGeom>
          <a:noFill/>
          <a:ln w="9525">
            <a:noFill/>
          </a:ln>
        </p:spPr>
        <p:txBody>
          <a:bodyPr>
            <a:spAutoFit/>
          </a:bodyPr>
          <a:p>
            <a:pPr>
              <a:spcBef>
                <a:spcPct val="50000"/>
              </a:spcBef>
            </a:pPr>
            <a:r>
              <a:rPr lang="zh-CN" altLang="en-US" sz="4000" b="1" dirty="0">
                <a:solidFill>
                  <a:srgbClr val="C000C0"/>
                </a:solidFill>
                <a:latin typeface="宋体" panose="02010600030101010101" pitchFamily="2" charset="-122"/>
              </a:rPr>
              <a:t>特色</a:t>
            </a:r>
            <a:r>
              <a:rPr lang="zh-CN" altLang="en-US" sz="4000" dirty="0">
                <a:latin typeface="Times New Roman" panose="02020603050405020304" pitchFamily="18" charset="0"/>
              </a:rPr>
              <a:t> </a:t>
            </a:r>
            <a:endParaRPr lang="zh-CN" altLang="en-US" sz="4000">
              <a:latin typeface="Times New Roman" panose="02020603050405020304" pitchFamily="18" charset="0"/>
            </a:endParaRPr>
          </a:p>
        </p:txBody>
      </p:sp>
      <p:sp>
        <p:nvSpPr>
          <p:cNvPr id="14339" name="文本框 14338"/>
          <p:cNvSpPr txBox="1"/>
          <p:nvPr/>
        </p:nvSpPr>
        <p:spPr>
          <a:xfrm>
            <a:off x="0" y="1066800"/>
            <a:ext cx="9144000" cy="5035550"/>
          </a:xfrm>
          <a:prstGeom prst="rect">
            <a:avLst/>
          </a:prstGeom>
          <a:noFill/>
          <a:ln w="9525">
            <a:noFill/>
          </a:ln>
        </p:spPr>
        <p:txBody>
          <a:bodyPr>
            <a:spAutoFit/>
          </a:bodyPr>
          <a:p>
            <a:pPr>
              <a:spcBef>
                <a:spcPct val="50000"/>
              </a:spcBef>
            </a:pPr>
            <a:r>
              <a:rPr lang="en-US" altLang="zh-CN" sz="3600" dirty="0">
                <a:latin typeface="Times New Roman" panose="02020603050405020304" pitchFamily="18" charset="0"/>
              </a:rPr>
              <a:t> </a:t>
            </a:r>
            <a:r>
              <a:rPr lang="zh-CN" altLang="en-US" sz="3600" b="1" dirty="0">
                <a:latin typeface="宋体" panose="02010600030101010101" pitchFamily="2" charset="-122"/>
              </a:rPr>
              <a:t>笔调平实，情感真实。诗人以平实的笔调描写了俄罗斯原野的景色，还详细描述自己在原野夜色中旅行的感受，以及和农民一起欢乐的场景。诗人没有使用激烈昂扬的口气直接抒发对祖国的爱，只让自己的情感在寻常的生活里缓缓释放。在对原野景色和农家生活的描述里，我们处处可以感受到诗人对俄罗斯祖国深切的爱，这种爱是真实的，也是最本色的</a:t>
            </a:r>
            <a:r>
              <a:rPr lang="zh-CN" altLang="en-US" sz="3600" b="1" dirty="0">
                <a:latin typeface="Times New Roman" panose="02020603050405020304" pitchFamily="18" charset="0"/>
              </a:rPr>
              <a:t> </a:t>
            </a:r>
            <a:endParaRPr lang="zh-CN" altLang="en-US" sz="3600" b="1">
              <a:latin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pattFill prst="pct90">
          <a:fgClr>
            <a:schemeClr val="bg1"/>
          </a:fgClr>
          <a:bgClr>
            <a:schemeClr val="accent2"/>
          </a:bgClr>
        </a:pattFill>
        <a:effectLst/>
      </p:bgPr>
    </p:bg>
    <p:spTree>
      <p:nvGrpSpPr>
        <p:cNvPr id="1" name=""/>
        <p:cNvGrpSpPr/>
        <p:nvPr/>
      </p:nvGrpSpPr>
      <p:grpSpPr/>
      <p:sp>
        <p:nvSpPr>
          <p:cNvPr id="8194" name="文本框 8193"/>
          <p:cNvSpPr txBox="1"/>
          <p:nvPr/>
        </p:nvSpPr>
        <p:spPr>
          <a:xfrm>
            <a:off x="304800" y="228600"/>
            <a:ext cx="8382000" cy="1952625"/>
          </a:xfrm>
          <a:prstGeom prst="rect">
            <a:avLst/>
          </a:prstGeom>
          <a:noFill/>
          <a:ln w="9525">
            <a:noFill/>
          </a:ln>
        </p:spPr>
        <p:txBody>
          <a:bodyPr>
            <a:spAutoFit/>
          </a:bodyPr>
          <a:p>
            <a:pPr>
              <a:spcBef>
                <a:spcPct val="50000"/>
              </a:spcBef>
            </a:pPr>
            <a:r>
              <a:rPr lang="zh-CN" altLang="en-US" sz="3200" b="1" dirty="0">
                <a:solidFill>
                  <a:srgbClr val="C000C0"/>
                </a:solidFill>
                <a:latin typeface="Times New Roman" panose="02020603050405020304" pitchFamily="18" charset="0"/>
              </a:rPr>
              <a:t>句段品味</a:t>
            </a:r>
            <a:endParaRPr lang="zh-CN" altLang="en-US" sz="3200" dirty="0">
              <a:latin typeface="Times New Roman" panose="02020603050405020304" pitchFamily="18" charset="0"/>
            </a:endParaRPr>
          </a:p>
          <a:p>
            <a:pPr>
              <a:spcBef>
                <a:spcPct val="50000"/>
              </a:spcBef>
            </a:pPr>
            <a:r>
              <a:rPr lang="en-US" altLang="zh-CN" dirty="0">
                <a:latin typeface="Times New Roman" panose="02020603050405020304" pitchFamily="18" charset="0"/>
              </a:rPr>
              <a:t> </a:t>
            </a:r>
            <a:r>
              <a:rPr lang="zh-CN" altLang="en-US" sz="3600" b="1" dirty="0">
                <a:latin typeface="Times New Roman" panose="02020603050405020304" pitchFamily="18" charset="0"/>
              </a:rPr>
              <a:t>我爱祖国，但用的是奇异的爱情！</a:t>
            </a:r>
            <a:br>
              <a:rPr lang="zh-CN" altLang="en-US" sz="3600" b="1" dirty="0">
                <a:latin typeface="Times New Roman" panose="02020603050405020304" pitchFamily="18" charset="0"/>
              </a:rPr>
            </a:br>
            <a:r>
              <a:rPr lang="en-US" altLang="zh-CN" sz="3600" b="1" dirty="0">
                <a:latin typeface="Times New Roman" panose="02020603050405020304" pitchFamily="18" charset="0"/>
              </a:rPr>
              <a:t> </a:t>
            </a:r>
            <a:r>
              <a:rPr lang="zh-CN" altLang="en-US" sz="3600" b="1" dirty="0">
                <a:latin typeface="Times New Roman" panose="02020603050405020304" pitchFamily="18" charset="0"/>
              </a:rPr>
              <a:t>连我的理智也不能把它制胜。</a:t>
            </a:r>
            <a:endParaRPr lang="zh-CN" altLang="en-US" sz="3600" b="1">
              <a:latin typeface="Times New Roman" panose="02020603050405020304" pitchFamily="18" charset="0"/>
            </a:endParaRPr>
          </a:p>
        </p:txBody>
      </p:sp>
      <p:sp>
        <p:nvSpPr>
          <p:cNvPr id="8195" name="文本框 8194"/>
          <p:cNvSpPr txBox="1"/>
          <p:nvPr/>
        </p:nvSpPr>
        <p:spPr>
          <a:xfrm>
            <a:off x="0" y="2286000"/>
            <a:ext cx="9144000" cy="4486275"/>
          </a:xfrm>
          <a:prstGeom prst="rect">
            <a:avLst/>
          </a:prstGeom>
          <a:noFill/>
          <a:ln w="9525">
            <a:noFill/>
          </a:ln>
        </p:spPr>
        <p:txBody>
          <a:bodyPr>
            <a:spAutoFit/>
          </a:bodyPr>
          <a:p>
            <a:pPr>
              <a:spcBef>
                <a:spcPct val="50000"/>
              </a:spcBef>
            </a:pPr>
            <a:r>
              <a:rPr lang="zh-CN" altLang="en-US" sz="3600" b="1" dirty="0">
                <a:solidFill>
                  <a:srgbClr val="FF4000"/>
                </a:solidFill>
                <a:latin typeface="Times New Roman" panose="02020603050405020304" pitchFamily="18" charset="0"/>
                <a:ea typeface="楷体_GB2312" pitchFamily="49" charset="-122"/>
              </a:rPr>
              <a:t>品味：这一句统摄全诗，把对祖国的感情比喻为</a:t>
            </a:r>
            <a:r>
              <a:rPr lang="zh-CN" altLang="en-US" sz="3600" b="1" dirty="0">
                <a:solidFill>
                  <a:srgbClr val="FF4000"/>
                </a:solidFill>
                <a:latin typeface="楷体_GB2312" pitchFamily="49" charset="-122"/>
                <a:ea typeface="楷体_GB2312" pitchFamily="49" charset="-122"/>
              </a:rPr>
              <a:t>“</a:t>
            </a:r>
            <a:r>
              <a:rPr lang="zh-CN" altLang="en-US" sz="3600" b="1" dirty="0">
                <a:solidFill>
                  <a:srgbClr val="FF4000"/>
                </a:solidFill>
                <a:latin typeface="Times New Roman" panose="02020603050405020304" pitchFamily="18" charset="0"/>
                <a:ea typeface="楷体_GB2312" pitchFamily="49" charset="-122"/>
              </a:rPr>
              <a:t>爱情</a:t>
            </a:r>
            <a:r>
              <a:rPr lang="zh-CN" altLang="en-US" sz="3600" b="1" dirty="0">
                <a:solidFill>
                  <a:srgbClr val="FF4000"/>
                </a:solidFill>
                <a:latin typeface="楷体_GB2312" pitchFamily="49" charset="-122"/>
                <a:ea typeface="楷体_GB2312" pitchFamily="49" charset="-122"/>
              </a:rPr>
              <a:t>”</a:t>
            </a:r>
            <a:r>
              <a:rPr lang="zh-CN" altLang="en-US" sz="3600" b="1" dirty="0">
                <a:solidFill>
                  <a:srgbClr val="FF4000"/>
                </a:solidFill>
                <a:latin typeface="Times New Roman" panose="02020603050405020304" pitchFamily="18" charset="0"/>
                <a:ea typeface="楷体_GB2312" pitchFamily="49" charset="-122"/>
              </a:rPr>
              <a:t>。这是个奇特想法。下面的诗句围绕这种 </a:t>
            </a:r>
            <a:r>
              <a:rPr lang="zh-CN" altLang="en-US" sz="3600" b="1" dirty="0">
                <a:solidFill>
                  <a:srgbClr val="FF4000"/>
                </a:solidFill>
                <a:latin typeface="楷体_GB2312" pitchFamily="49" charset="-122"/>
                <a:ea typeface="楷体_GB2312" pitchFamily="49" charset="-122"/>
              </a:rPr>
              <a:t>“</a:t>
            </a:r>
            <a:r>
              <a:rPr lang="zh-CN" altLang="en-US" sz="3600" b="1" dirty="0">
                <a:solidFill>
                  <a:srgbClr val="FF4000"/>
                </a:solidFill>
                <a:latin typeface="Times New Roman" panose="02020603050405020304" pitchFamily="18" charset="0"/>
                <a:ea typeface="楷体_GB2312" pitchFamily="49" charset="-122"/>
              </a:rPr>
              <a:t>爱情</a:t>
            </a:r>
            <a:r>
              <a:rPr lang="zh-CN" altLang="en-US" sz="3600" b="1" dirty="0">
                <a:solidFill>
                  <a:srgbClr val="FF4000"/>
                </a:solidFill>
                <a:latin typeface="楷体_GB2312" pitchFamily="49" charset="-122"/>
                <a:ea typeface="楷体_GB2312" pitchFamily="49" charset="-122"/>
              </a:rPr>
              <a:t>”</a:t>
            </a:r>
            <a:r>
              <a:rPr lang="zh-CN" altLang="en-US" sz="3600" b="1" dirty="0">
                <a:solidFill>
                  <a:srgbClr val="FF4000"/>
                </a:solidFill>
                <a:latin typeface="Times New Roman" panose="02020603050405020304" pitchFamily="18" charset="0"/>
                <a:ea typeface="楷体_GB2312" pitchFamily="49" charset="-122"/>
              </a:rPr>
              <a:t>展开。</a:t>
            </a:r>
            <a:r>
              <a:rPr lang="zh-CN" altLang="en-US" sz="3600" b="1" dirty="0">
                <a:solidFill>
                  <a:srgbClr val="FF4000"/>
                </a:solidFill>
                <a:latin typeface="楷体_GB2312" pitchFamily="49" charset="-122"/>
                <a:ea typeface="楷体_GB2312" pitchFamily="49" charset="-122"/>
              </a:rPr>
              <a:t>“</a:t>
            </a:r>
            <a:r>
              <a:rPr lang="zh-CN" altLang="en-US" sz="3600" b="1" dirty="0">
                <a:solidFill>
                  <a:srgbClr val="FF4000"/>
                </a:solidFill>
                <a:latin typeface="Times New Roman" panose="02020603050405020304" pitchFamily="18" charset="0"/>
                <a:ea typeface="楷体_GB2312" pitchFamily="49" charset="-122"/>
              </a:rPr>
              <a:t>奇异</a:t>
            </a:r>
            <a:r>
              <a:rPr lang="zh-CN" altLang="en-US" sz="3600" b="1" dirty="0">
                <a:solidFill>
                  <a:srgbClr val="FF4000"/>
                </a:solidFill>
                <a:latin typeface="楷体_GB2312" pitchFamily="49" charset="-122"/>
                <a:ea typeface="楷体_GB2312" pitchFamily="49" charset="-122"/>
              </a:rPr>
              <a:t>”</a:t>
            </a:r>
            <a:r>
              <a:rPr lang="zh-CN" altLang="en-US" sz="3600" b="1" dirty="0">
                <a:solidFill>
                  <a:srgbClr val="FF4000"/>
                </a:solidFill>
                <a:latin typeface="Times New Roman" panose="02020603050405020304" pitchFamily="18" charset="0"/>
                <a:ea typeface="楷体_GB2312" pitchFamily="49" charset="-122"/>
              </a:rPr>
              <a:t>就表现为不同于统治阶级的传统说教；诗人的爱国之情是经过自己的心灵对祖国的感受，又经过自己的头脑对祖国的思考而形成的。这种感情是任何力量都压制不了的，也不是任何别的感情所能代替的</a:t>
            </a:r>
            <a:r>
              <a:rPr lang="zh-CN" altLang="en-US" b="1" dirty="0">
                <a:solidFill>
                  <a:srgbClr val="FF4000"/>
                </a:solidFill>
                <a:latin typeface="Times New Roman" panose="02020603050405020304" pitchFamily="18" charset="0"/>
                <a:ea typeface="楷体_GB2312" pitchFamily="49" charset="-122"/>
              </a:rPr>
              <a:t>。</a:t>
            </a:r>
            <a:endParaRPr lang="zh-CN" altLang="en-US" b="1">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 fill="hold"/>
                                        <p:tgtEl>
                                          <p:spTgt spid="8195"/>
                                        </p:tgtEl>
                                        <p:attrNameLst>
                                          <p:attrName>ppt_x</p:attrName>
                                        </p:attrNameLst>
                                      </p:cBhvr>
                                      <p:tavLst>
                                        <p:tav tm="0">
                                          <p:val>
                                            <p:strVal val="0-#ppt_w/2"/>
                                          </p:val>
                                        </p:tav>
                                        <p:tav tm="100000">
                                          <p:val>
                                            <p:strVal val="#ppt_x"/>
                                          </p:val>
                                        </p:tav>
                                      </p:tavLst>
                                    </p:anim>
                                    <p:anim calcmode="lin" valueType="num">
                                      <p:cBhvr additive="base">
                                        <p:cTn id="14"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2891</Words>
  <Application>WPS 演示</Application>
  <PresentationFormat>在屏幕上显示</PresentationFormat>
  <Paragraphs>107</Paragraphs>
  <Slides>18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18</vt:i4>
      </vt:variant>
    </vt:vector>
  </HeadingPairs>
  <TitlesOfParts>
    <vt:vector size="30" baseType="lpstr">
      <vt:lpstr>Arial</vt:lpstr>
      <vt:lpstr>宋体</vt:lpstr>
      <vt:lpstr>Wingdings</vt:lpstr>
      <vt:lpstr>Times New Roman</vt:lpstr>
      <vt:lpstr>华文行楷</vt:lpstr>
      <vt:lpstr>楷体_GB2312</vt:lpstr>
      <vt:lpstr>微软雅黑</vt:lpstr>
      <vt:lpstr>Arial Unicode MS</vt:lpstr>
      <vt:lpstr>Calibri</vt:lpstr>
      <vt:lpstr>华文彩云</vt:lpstr>
      <vt:lpstr>新宋体</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www.5156edu.com</Company>
  <LinksUpToDate>false</LinksUpToDate>
  <SharedDoc>false</SharedDoc>
  <HyperlinksChanged>false</HyperlinksChanged>
  <AppVersion>14.0000</AppVersion>
  <Manager>www.5156edu.com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shm</dc:creator>
  <cp:keywords>www.5156edu.com</cp:keywords>
  <dc:description>www.5156edu.com</dc:description>
  <cp:category>www.5156edu.com</cp:category>
  <cp:lastModifiedBy>xgq</cp:lastModifiedBy>
  <cp:revision>25</cp:revision>
  <dcterms:created xsi:type="dcterms:W3CDTF">2005-12-19T01:13:00Z</dcterms:created>
  <dcterms:modified xsi:type="dcterms:W3CDTF">2017-12-14T08:55:26Z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