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56" r:id="rId3"/>
    <p:sldId id="257" r:id="rId4"/>
    <p:sldId id="258" r:id="rId5"/>
    <p:sldId id="295" r:id="rId6"/>
    <p:sldId id="296" r:id="rId7"/>
    <p:sldId id="259" r:id="rId8"/>
    <p:sldId id="314" r:id="rId9"/>
    <p:sldId id="272" r:id="rId10"/>
    <p:sldId id="285" r:id="rId11"/>
    <p:sldId id="299" r:id="rId12"/>
    <p:sldId id="297" r:id="rId13"/>
    <p:sldId id="300" r:id="rId14"/>
    <p:sldId id="315" r:id="rId15"/>
    <p:sldId id="301" r:id="rId16"/>
    <p:sldId id="260" r:id="rId17"/>
    <p:sldId id="266" r:id="rId18"/>
    <p:sldId id="316" r:id="rId19"/>
    <p:sldId id="267" r:id="rId20"/>
    <p:sldId id="274" r:id="rId21"/>
    <p:sldId id="261" r:id="rId22"/>
    <p:sldId id="317" r:id="rId23"/>
    <p:sldId id="286" r:id="rId24"/>
    <p:sldId id="302" r:id="rId25"/>
    <p:sldId id="303" r:id="rId26"/>
    <p:sldId id="318" r:id="rId2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51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94" d="100"/>
          <a:sy n="94" d="100"/>
        </p:scale>
        <p:origin x="-882" y="-108"/>
      </p:cViewPr>
      <p:guideLst>
        <p:guide orient="horz" pos="217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8674" name="页眉占位符 2867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zh-CN" altLang="en-US" sz="1200" dirty="0"/>
          </a:p>
        </p:txBody>
      </p:sp>
      <p:sp>
        <p:nvSpPr>
          <p:cNvPr id="28675" name="日期占位符 2867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zh-CN" altLang="en-US" sz="1200" dirty="0"/>
          </a:p>
        </p:txBody>
      </p:sp>
      <p:sp>
        <p:nvSpPr>
          <p:cNvPr id="28676" name="幻灯片图像占位符 28675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8677" name="文本占位符 28676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8678" name="页脚占位符 28677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zh-CN" altLang="en-US" sz="1200" dirty="0"/>
          </a:p>
        </p:txBody>
      </p:sp>
      <p:sp>
        <p:nvSpPr>
          <p:cNvPr id="28679" name="灯片编号占位符 2867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9" name="图片 2" descr="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52788" y="879475"/>
            <a:ext cx="5337175" cy="5492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0" name="文本框 1"/>
          <p:cNvSpPr txBox="1"/>
          <p:nvPr/>
        </p:nvSpPr>
        <p:spPr>
          <a:xfrm>
            <a:off x="173038" y="739775"/>
            <a:ext cx="8796337" cy="4830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sz="2800">
              <a:latin typeface="Arial" panose="020B0604020202020204" pitchFamily="34" charset="0"/>
            </a:endParaRPr>
          </a:p>
          <a:p>
            <a:endParaRPr lang="zh-CN" altLang="en-US" sz="2800">
              <a:latin typeface="Arial" panose="020B0604020202020204" pitchFamily="34" charset="0"/>
            </a:endParaRPr>
          </a:p>
          <a:p>
            <a:endParaRPr lang="zh-CN" altLang="en-US" sz="2800">
              <a:latin typeface="Arial" panose="020B0604020202020204" pitchFamily="34" charset="0"/>
            </a:endParaRPr>
          </a:p>
          <a:p>
            <a:endParaRPr lang="zh-CN" altLang="en-US" sz="2800">
              <a:latin typeface="Arial" panose="020B0604020202020204" pitchFamily="34" charset="0"/>
            </a:endParaRPr>
          </a:p>
          <a:p>
            <a:endParaRPr lang="zh-CN" altLang="en-US" sz="2800">
              <a:latin typeface="Arial" panose="020B0604020202020204" pitchFamily="34" charset="0"/>
            </a:endParaRPr>
          </a:p>
          <a:p>
            <a:endParaRPr lang="zh-CN" altLang="en-US" sz="2800">
              <a:latin typeface="Arial" panose="020B0604020202020204" pitchFamily="34" charset="0"/>
            </a:endParaRPr>
          </a:p>
          <a:p>
            <a:endParaRPr lang="zh-CN" altLang="en-US" sz="2800">
              <a:latin typeface="Arial" panose="020B0604020202020204" pitchFamily="34" charset="0"/>
            </a:endParaRPr>
          </a:p>
          <a:p>
            <a:endParaRPr lang="zh-CN" altLang="en-US" sz="2800">
              <a:latin typeface="Arial" panose="020B0604020202020204" pitchFamily="34" charset="0"/>
            </a:endParaRPr>
          </a:p>
          <a:p>
            <a:endParaRPr lang="zh-CN" altLang="en-US" sz="2800">
              <a:latin typeface="Arial" panose="020B0604020202020204" pitchFamily="34" charset="0"/>
            </a:endParaRPr>
          </a:p>
          <a:p>
            <a:endParaRPr lang="zh-CN" altLang="en-US" sz="2800">
              <a:latin typeface="Arial" panose="020B0604020202020204" pitchFamily="34" charset="0"/>
            </a:endParaRPr>
          </a:p>
          <a:p>
            <a:endParaRPr lang="zh-CN" altLang="en-US" sz="2800">
              <a:latin typeface="Arial" panose="020B0604020202020204" pitchFamily="34" charset="0"/>
            </a:endParaRPr>
          </a:p>
        </p:txBody>
      </p:sp>
      <p:sp>
        <p:nvSpPr>
          <p:cNvPr id="2051" name="文本框 1"/>
          <p:cNvSpPr txBox="1"/>
          <p:nvPr/>
        </p:nvSpPr>
        <p:spPr>
          <a:xfrm>
            <a:off x="101600" y="2220913"/>
            <a:ext cx="3975100" cy="1290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6000" b="1">
                <a:latin typeface="黑体" panose="02010609060101010101" pitchFamily="49" charset="-122"/>
                <a:ea typeface="黑体" panose="02010609060101010101" pitchFamily="49" charset="-122"/>
              </a:rPr>
              <a:t>学习扩写</a:t>
            </a:r>
            <a:endParaRPr lang="zh-CN" altLang="en-US" sz="6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22413" y="51117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6" name="内容占位符 6"/>
          <p:cNvSpPr>
            <a:spLocks noGrp="1"/>
          </p:cNvSpPr>
          <p:nvPr>
            <p:ph idx="1"/>
          </p:nvPr>
        </p:nvSpPr>
        <p:spPr>
          <a:xfrm>
            <a:off x="457200" y="1217613"/>
            <a:ext cx="6991350" cy="3429000"/>
          </a:xfrm>
        </p:spPr>
        <p:txBody>
          <a:bodyPr anchor="t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宋体" panose="02010600030101010101" pitchFamily="2" charset="-122"/>
              </a:rPr>
              <a:t>    </a:t>
            </a:r>
            <a:r>
              <a:rPr lang="zh-CN" altLang="zh-CN" sz="2400">
                <a:latin typeface="宋体" panose="02010600030101010101" pitchFamily="2" charset="-122"/>
              </a:rPr>
              <a:t>2</a:t>
            </a:r>
            <a:r>
              <a:rPr lang="zh-CN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.重点：无论将材料扩写成记叙文还是议论文，都要充分发挥想象，对文中人物的语言、动作、神态进行细致刻画，尤其对重耳的刻画要更为详细，比如他怎样大怒，大怒时的表情怎样，怎样鞭打那个人，献土人而后又是怎样磕头致谢，他们都说了哪些话等，力求生动形象，符合人物身份和人物性格特点。</a:t>
            </a:r>
            <a:endParaRPr lang="zh-CN" altLang="zh-CN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</a:endParaRPr>
          </a:p>
          <a:p>
            <a:pPr marL="0" indent="0">
              <a:lnSpc>
                <a:spcPts val="3800"/>
              </a:lnSpc>
              <a:spcBef>
                <a:spcPct val="0"/>
              </a:spcBef>
              <a:buNone/>
            </a:pPr>
            <a:endParaRPr lang="zh-CN" altLang="zh-CN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22413" y="51117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0" name="内容占位符 6"/>
          <p:cNvSpPr>
            <a:spLocks noGrp="1"/>
          </p:cNvSpPr>
          <p:nvPr>
            <p:ph idx="1"/>
          </p:nvPr>
        </p:nvSpPr>
        <p:spPr>
          <a:xfrm>
            <a:off x="493713" y="1254125"/>
            <a:ext cx="7064375" cy="3429000"/>
          </a:xfrm>
        </p:spPr>
        <p:txBody>
          <a:bodyPr anchor="t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宋体" panose="02010600030101010101" pitchFamily="2" charset="-122"/>
              </a:rPr>
              <a:t>    </a:t>
            </a:r>
            <a:r>
              <a:rPr lang="zh-CN" altLang="zh-CN" sz="2400">
                <a:latin typeface="宋体" panose="02010600030101010101" pitchFamily="2" charset="-122"/>
              </a:rPr>
              <a:t>三、1.审题立意：首先阅读材料，读懂材料，可以从材料中提取出“做事要持之以恒”“ 有恒心”“ 坚持就是胜利”等观点。立意时可以从正面立意，直接写“持之以恒”的结果，也可以从反面立意，如“缺少恒心”会怎样等。围绕着这些观点选材组材，材料中的明代大学问家胡居仁的话可以成为议论文的论据，围绕着这一名言进行的分析可以成为议论文的论证过程。</a:t>
            </a:r>
            <a:endParaRPr lang="zh-CN" altLang="zh-CN" sz="2400"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22413" y="51117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4" name="内容占位符 6"/>
          <p:cNvSpPr>
            <a:spLocks noGrp="1"/>
          </p:cNvSpPr>
          <p:nvPr>
            <p:ph idx="1"/>
          </p:nvPr>
        </p:nvSpPr>
        <p:spPr>
          <a:xfrm>
            <a:off x="506413" y="1119188"/>
            <a:ext cx="7408862" cy="3429000"/>
          </a:xfrm>
        </p:spPr>
        <p:txBody>
          <a:bodyPr anchor="t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宋体" panose="02010600030101010101" pitchFamily="2" charset="-122"/>
              </a:rPr>
              <a:t>  </a:t>
            </a:r>
            <a:r>
              <a:rPr lang="en-US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  </a:t>
            </a:r>
            <a:r>
              <a:rPr lang="zh-CN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2.谋篇布局：</a:t>
            </a:r>
            <a:endParaRPr lang="zh-CN" altLang="zh-CN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  （1）如果写成立论文，可以按照议论文的“三段式”，提出问题、分析问题、解决问题的思路进行。开篇可以先引用材料中胡居仁撰写的对联，然后引出自己的观点，接着例举“持之以恒”的实例并加以分析，还可以穿插有关的名言警句作为道理论据，也可以列举身边的事例加以论述。最后结合自身实际，或以发出号召的形式，或以概括归纳的形式得出结论。</a:t>
            </a:r>
            <a:endParaRPr lang="zh-CN" altLang="zh-CN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7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22413" y="51117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8" name="内容占位符 6"/>
          <p:cNvSpPr>
            <a:spLocks noGrp="1"/>
          </p:cNvSpPr>
          <p:nvPr>
            <p:ph idx="1"/>
          </p:nvPr>
        </p:nvSpPr>
        <p:spPr>
          <a:xfrm>
            <a:off x="544513" y="1450975"/>
            <a:ext cx="6916737" cy="3429000"/>
          </a:xfrm>
        </p:spPr>
        <p:txBody>
          <a:bodyPr anchor="t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宋体" panose="02010600030101010101" pitchFamily="2" charset="-122"/>
              </a:rPr>
              <a:t>  </a:t>
            </a:r>
            <a:r>
              <a:rPr lang="zh-CN" altLang="zh-CN" sz="2400">
                <a:latin typeface="宋体" panose="02010600030101010101" pitchFamily="2" charset="-122"/>
              </a:rPr>
              <a:t>  （</a:t>
            </a:r>
            <a:r>
              <a:rPr lang="zh-CN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2）如果写成驳论文，首先要围绕材料中的对联竖起要批驳的“靶子”，然后从反面列举事例加以分析论述，再从正面列举事例加以分析，形成对比，构成完整的论述过程，最后提出自己正确的观点，向同学们发出号召等。</a:t>
            </a:r>
            <a:endParaRPr lang="zh-CN" altLang="zh-CN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22413" y="51117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内容占位符 6"/>
          <p:cNvSpPr>
            <a:spLocks noGrp="1"/>
          </p:cNvSpPr>
          <p:nvPr>
            <p:ph idx="1"/>
          </p:nvPr>
        </p:nvSpPr>
        <p:spPr>
          <a:xfrm>
            <a:off x="273050" y="917575"/>
            <a:ext cx="7261225" cy="5751513"/>
          </a:xfrm>
        </p:spPr>
        <p:txBody>
          <a:bodyPr anchor="t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宋体" panose="02010600030101010101" pitchFamily="2" charset="-122"/>
              </a:rPr>
              <a:t>  </a:t>
            </a:r>
            <a:r>
              <a:rPr lang="en-US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  </a:t>
            </a:r>
            <a:r>
              <a:rPr lang="zh-CN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3.论证语言：议论文的论证过程要求严谨细腻，逻辑性强。这就要求同学们在组织语言时要反复推敲，符合逻辑思维，不能看上去过于干瘪或不严谨。</a:t>
            </a:r>
            <a:endParaRPr lang="zh-CN" altLang="zh-CN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   在列举了事例后，还要围绕着事例进行分析，比如“《史记》的作者司马迁，在遭受了腐刑之后，发愤继续撰写《史记》，并且终于完成了这部光辉著作。他靠的是什么?是坚持。要是他在遭受了腐刑以后就对自己失去信心，不坚持写《史记》，那么我们现在就再也看不到这本巨著，吸收不了他的思想精华，所以他的成功，他的胜利，最主要的还是靠坚持。”这就是把简单的事例变成了恰当的论述。</a:t>
            </a:r>
            <a:endParaRPr lang="zh-CN" altLang="zh-CN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5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22413" y="51117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6" name="内容占位符 6"/>
          <p:cNvSpPr>
            <a:spLocks noGrp="1"/>
          </p:cNvSpPr>
          <p:nvPr>
            <p:ph idx="1"/>
          </p:nvPr>
        </p:nvSpPr>
        <p:spPr>
          <a:xfrm>
            <a:off x="282575" y="1660525"/>
            <a:ext cx="8094663" cy="4525963"/>
          </a:xfrm>
        </p:spPr>
        <p:txBody>
          <a:bodyPr anchor="t"/>
          <a:p>
            <a:pPr marL="0" indent="0" algn="ctr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 b="1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成功贵在坚持 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charset="-122"/>
                <a:ea typeface="楷体_GB2312" charset="-122"/>
              </a:rPr>
              <a:t>   </a:t>
            </a:r>
            <a:endParaRPr lang="zh-CN" altLang="en-US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charset="-122"/>
              <a:ea typeface="楷体_GB231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charset="-122"/>
                <a:ea typeface="楷体_GB2312" charset="-122"/>
              </a:rPr>
              <a:t>    古今中外，许多成功人士都在给我们讲坚持的道理。“不积跬步，无以至千里；不积小流，无以成江海。”这是战国时代荀子在说“坚持”。“若有恒，何必三更眠五更起；最无益，莫过一日曝十日寒。”这是明代学者胡居仁在说“坚持”，也是毛泽东求学时自我激励的对联。“涓滴之水终可以磨损大石，不是因为它力量强大，而是由于昼夜不舍的滴坠。”这是音乐巨人贝多芬在说“坚持”。“耐心是一切聪明才智的基础。”这是大哲学家柏拉图在说坚持。</a:t>
            </a:r>
            <a:endParaRPr lang="zh-CN" altLang="en-US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charset="-122"/>
              <a:ea typeface="楷体_GB2312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46088" y="1004888"/>
            <a:ext cx="2679700" cy="655638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endParaRPr lang="zh-CN" altLang="en-US" strike="noStrike" noProof="1"/>
          </a:p>
        </p:txBody>
      </p:sp>
      <p:sp>
        <p:nvSpPr>
          <p:cNvPr id="16388" name="文本框 9"/>
          <p:cNvSpPr txBox="1"/>
          <p:nvPr/>
        </p:nvSpPr>
        <p:spPr>
          <a:xfrm>
            <a:off x="1174750" y="1049338"/>
            <a:ext cx="19208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3200" b="1">
                <a:solidFill>
                  <a:srgbClr val="16247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范文评点</a:t>
            </a:r>
            <a:endParaRPr lang="zh-CN" altLang="zh-CN" sz="3200" b="1">
              <a:solidFill>
                <a:srgbClr val="162477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389" name="内容占位符 4" descr="名师辅导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213" y="987425"/>
            <a:ext cx="817562" cy="744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22413" y="51117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0" name="内容占位符 2"/>
          <p:cNvSpPr>
            <a:spLocks noGrp="1"/>
          </p:cNvSpPr>
          <p:nvPr>
            <p:ph idx="1"/>
          </p:nvPr>
        </p:nvSpPr>
        <p:spPr>
          <a:xfrm>
            <a:off x="420688" y="1503363"/>
            <a:ext cx="7185025" cy="3495675"/>
          </a:xfrm>
        </p:spPr>
        <p:txBody>
          <a:bodyPr anchor="t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楷体_GB2312" charset="-122"/>
                <a:ea typeface="楷体_GB2312" charset="-122"/>
              </a:rPr>
              <a:t>    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charset="-122"/>
                <a:ea typeface="楷体_GB2312" charset="-122"/>
              </a:rPr>
              <a:t>《史记》的作者司马迁，在遭受了腐刑之后，发愤继续撰写《史记》，并且终于完成了这部光辉著作。他靠的是什么?是坚持。要是他在遭受了腐刑以后就对自己失去信心，不坚持写《史记》，那么我们现在就再也看不到这本巨著，吸收不了他的思想精华，所以他的成功，他的胜利，最主要的还是靠坚持。</a:t>
            </a:r>
            <a:endParaRPr lang="zh-CN" altLang="en-US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charset="-122"/>
              <a:ea typeface="楷体_GB231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charset="-122"/>
                <a:ea typeface="楷体_GB2312" charset="-122"/>
              </a:rPr>
              <a:t>  </a:t>
            </a:r>
            <a:endParaRPr lang="zh-CN" altLang="en-US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charset="-122"/>
              <a:ea typeface="楷体_GB231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423353" y="63436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4" name="内容占位符 2"/>
          <p:cNvSpPr>
            <a:spLocks noGrp="1"/>
          </p:cNvSpPr>
          <p:nvPr>
            <p:ph idx="1"/>
          </p:nvPr>
        </p:nvSpPr>
        <p:spPr>
          <a:xfrm>
            <a:off x="296545" y="1308100"/>
            <a:ext cx="7183438" cy="3863975"/>
          </a:xfrm>
        </p:spPr>
        <p:txBody>
          <a:bodyPr anchor="t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楷体_GB2312" charset="-122"/>
                <a:ea typeface="楷体_GB2312" charset="-122"/>
              </a:rPr>
              <a:t>   </a:t>
            </a:r>
            <a:r>
              <a:rPr lang="en-US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charset="-122"/>
                <a:ea typeface="楷体_GB2312" charset="-122"/>
              </a:rPr>
              <a:t> 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charset="-122"/>
                <a:ea typeface="楷体_GB2312" charset="-122"/>
              </a:rPr>
              <a:t>外国名人杰克·伦敦，他的成功也是建立在坚持之上的。他坚持把好的字句抄在纸片上，有的插在镜子缝里，有的别在晒衣绳上，有的放在衣袋里，以便随时记诵。终于，他成功了，他成为了一代名人，然而他所付出的代价也比其他人多好几倍，甚至几十倍。同样，坚持也是他成功的保障。</a:t>
            </a:r>
            <a:endParaRPr lang="zh-CN" altLang="en-US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charset="-122"/>
              <a:ea typeface="楷体_GB231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7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22413" y="51117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8" name="内容占位符 2"/>
          <p:cNvSpPr>
            <a:spLocks noGrp="1"/>
          </p:cNvSpPr>
          <p:nvPr>
            <p:ph idx="1"/>
          </p:nvPr>
        </p:nvSpPr>
        <p:spPr>
          <a:xfrm>
            <a:off x="361950" y="962025"/>
            <a:ext cx="7535863" cy="5480050"/>
          </a:xfrm>
        </p:spPr>
        <p:txBody>
          <a:bodyPr anchor="t"/>
          <a:p>
            <a:pPr marL="0" indent="0">
              <a:lnSpc>
                <a:spcPts val="3800"/>
              </a:lnSpc>
              <a:spcBef>
                <a:spcPct val="0"/>
              </a:spcBef>
              <a:buNone/>
            </a:pPr>
            <a:r>
              <a:rPr lang="en-US" altLang="zh-CN" sz="2400">
                <a:latin typeface="楷体_GB2312" charset="-122"/>
                <a:ea typeface="楷体_GB2312" charset="-122"/>
                <a:sym typeface="宋体" panose="02010600030101010101" pitchFamily="2" charset="-122"/>
              </a:rPr>
              <a:t>    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charset="-122"/>
                <a:ea typeface="楷体_GB2312" charset="-122"/>
                <a:sym typeface="宋体" panose="02010600030101010101" pitchFamily="2" charset="-122"/>
              </a:rPr>
              <a:t>荀子说：“骐骥一跃，不能十步；驽马十驾，功在不舍。”这也正充分地说明了坚持的重要性：骏马虽然比较强壮，腿力比较强健，然而它只跳一下，最多也不能超过十步，这就是不坚持所造成的后果；相反，一匹劣马虽然不如骏马强壮，然而若它能坚持不懈地拉车走十天，照样也能走得很远，它的成功在于走个不停，也就是坚持不懈。 </a:t>
            </a:r>
            <a:endParaRPr lang="zh-CN" altLang="en-US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charset="-122"/>
              <a:ea typeface="楷体_GB2312" charset="-122"/>
              <a:sym typeface="宋体" panose="02010600030101010101" pitchFamily="2" charset="-122"/>
            </a:endParaRPr>
          </a:p>
          <a:p>
            <a:pPr marL="0" indent="0">
              <a:lnSpc>
                <a:spcPts val="3800"/>
              </a:lnSpc>
              <a:spcBef>
                <a:spcPct val="0"/>
              </a:spcBef>
              <a:buNone/>
            </a:pP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charset="-122"/>
                <a:ea typeface="楷体_GB2312" charset="-122"/>
                <a:sym typeface="宋体" panose="02010600030101010101" pitchFamily="2" charset="-122"/>
              </a:rPr>
              <a:t>    同学们，当困难阻挠你成功脚步的时候；当失败挫伤你进取雄心的时候；当负担压得你喘不过气的时候。不要退缩，不要放弃，一定要坚持下去，因为只有坚持不懈，才能通向成功!</a:t>
            </a:r>
            <a:endParaRPr lang="zh-CN" altLang="en-US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charset="-122"/>
              <a:ea typeface="楷体_GB231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1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22413" y="51117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2" name="内容占位符 2"/>
          <p:cNvSpPr>
            <a:spLocks noGrp="1"/>
          </p:cNvSpPr>
          <p:nvPr>
            <p:ph idx="1"/>
          </p:nvPr>
        </p:nvSpPr>
        <p:spPr>
          <a:xfrm>
            <a:off x="361950" y="139700"/>
            <a:ext cx="7019925" cy="6080125"/>
          </a:xfrm>
        </p:spPr>
        <p:txBody>
          <a:bodyPr anchor="t"/>
          <a:p>
            <a:pPr marL="0" indent="0">
              <a:lnSpc>
                <a:spcPts val="3800"/>
              </a:lnSpc>
              <a:spcBef>
                <a:spcPct val="0"/>
              </a:spcBef>
              <a:buNone/>
            </a:pPr>
            <a:r>
              <a:rPr lang="zh-CN" altLang="en-US" sz="2400">
                <a:latin typeface="楷体_GB2312" charset="-122"/>
                <a:ea typeface="楷体_GB2312" charset="-122"/>
                <a:sym typeface="宋体" panose="02010600030101010101" pitchFamily="2" charset="-122"/>
              </a:rPr>
              <a:t> </a:t>
            </a:r>
            <a:endParaRPr lang="zh-CN" altLang="en-US" sz="2400">
              <a:latin typeface="楷体_GB2312" charset="-122"/>
              <a:ea typeface="楷体_GB2312" charset="-122"/>
              <a:sym typeface="宋体" panose="02010600030101010101" pitchFamily="2" charset="-122"/>
            </a:endParaRPr>
          </a:p>
          <a:p>
            <a:pPr marL="0" indent="0">
              <a:lnSpc>
                <a:spcPts val="3800"/>
              </a:lnSpc>
              <a:spcBef>
                <a:spcPct val="0"/>
              </a:spcBef>
              <a:buNone/>
            </a:pPr>
            <a:r>
              <a:rPr lang="zh-CN" altLang="en-US" sz="2400">
                <a:latin typeface="楷体_GB2312" charset="-122"/>
                <a:ea typeface="楷体_GB2312" charset="-122"/>
                <a:sym typeface="宋体" panose="02010600030101010101" pitchFamily="2" charset="-122"/>
              </a:rPr>
              <a:t>    </a:t>
            </a:r>
            <a:endParaRPr lang="zh-CN" altLang="en-US" sz="2400">
              <a:latin typeface="楷体_GB2312" charset="-122"/>
              <a:ea typeface="楷体_GB2312" charset="-122"/>
              <a:sym typeface="宋体" panose="02010600030101010101" pitchFamily="2" charset="-122"/>
            </a:endParaRPr>
          </a:p>
          <a:p>
            <a:pPr marL="0" indent="0">
              <a:lnSpc>
                <a:spcPts val="3800"/>
              </a:lnSpc>
              <a:spcBef>
                <a:spcPct val="0"/>
              </a:spcBef>
              <a:buNone/>
            </a:pPr>
            <a:r>
              <a:rPr lang="zh-CN" altLang="en-US" sz="2400">
                <a:latin typeface="楷体_GB2312" charset="-122"/>
                <a:ea typeface="楷体_GB2312" charset="-122"/>
                <a:sym typeface="宋体" panose="02010600030101010101" pitchFamily="2" charset="-122"/>
              </a:rPr>
              <a:t>    </a:t>
            </a:r>
            <a:r>
              <a:rPr lang="zh-CN" altLang="en-US" sz="2400" b="1">
                <a:latin typeface="宋体" panose="02010600030101010101" pitchFamily="2" charset="-122"/>
                <a:sym typeface="宋体" panose="02010600030101010101" pitchFamily="2" charset="-122"/>
              </a:rPr>
              <a:t>总评：</a:t>
            </a:r>
            <a:r>
              <a:rPr lang="zh-CN" altLang="en-US" sz="2400">
                <a:sym typeface="宋体" panose="02010600030101010101" pitchFamily="2" charset="-122"/>
              </a:rPr>
              <a:t> 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宋体" panose="02010600030101010101" pitchFamily="2" charset="-122"/>
              </a:rPr>
              <a:t>本文从明代大学问家胡居仁的对联谈起，又先后引述了荀子、毛泽东、贝多芬、柏拉图的话作为论据，引出本文的论点——成功贵在坚持。然后列举了司马迁和杰克·伦敦的事例作为论据，引述荀子的话作为类比论证的依据，充分证明了本文的中心论点。语言既简洁又有力，论据既充分又多样，增强了文章的说服力。</a:t>
            </a:r>
            <a:endParaRPr lang="zh-CN" altLang="en-US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宋体" panose="02010600030101010101" pitchFamily="2" charset="-122"/>
            </a:endParaRPr>
          </a:p>
        </p:txBody>
      </p:sp>
      <p:pic>
        <p:nvPicPr>
          <p:cNvPr id="20483" name="图片 1" descr="}M@~Q}~BR3S`IK]4)GMQ4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0375" y="4005263"/>
            <a:ext cx="2379663" cy="2349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4" name="文本框 2"/>
          <p:cNvSpPr txBox="1"/>
          <p:nvPr/>
        </p:nvSpPr>
        <p:spPr>
          <a:xfrm>
            <a:off x="2520950" y="5894388"/>
            <a:ext cx="1905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>
                <a:solidFill>
                  <a:schemeClr val="accent2"/>
                </a:solidFill>
                <a:latin typeface="Arial" panose="020B0604020202020204" pitchFamily="34" charset="0"/>
              </a:rPr>
              <a:t>杰克</a:t>
            </a:r>
            <a:r>
              <a:rPr lang="en-US" altLang="zh-CN" sz="2400">
                <a:solidFill>
                  <a:schemeClr val="accent2"/>
                </a:solidFill>
                <a:latin typeface="Arial" panose="020B0604020202020204" pitchFamily="34" charset="0"/>
              </a:rPr>
              <a:t>·</a:t>
            </a:r>
            <a:r>
              <a:rPr lang="zh-CN" altLang="en-US" sz="2400">
                <a:solidFill>
                  <a:schemeClr val="accent2"/>
                </a:solidFill>
                <a:latin typeface="Arial" panose="020B0604020202020204" pitchFamily="34" charset="0"/>
              </a:rPr>
              <a:t>伦敦</a:t>
            </a:r>
            <a:endParaRPr lang="zh-CN" altLang="en-US" sz="24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22413" y="51117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4" name="图片 1" descr="32"/>
          <p:cNvPicPr>
            <a:picLocks noChangeAspect="1"/>
          </p:cNvPicPr>
          <p:nvPr/>
        </p:nvPicPr>
        <p:blipFill>
          <a:blip r:embed="rId2"/>
          <a:srcRect r="37863"/>
          <a:stretch>
            <a:fillRect/>
          </a:stretch>
        </p:blipFill>
        <p:spPr>
          <a:xfrm>
            <a:off x="371475" y="4278313"/>
            <a:ext cx="1939925" cy="22399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446088" y="2120900"/>
            <a:ext cx="8229600" cy="2371725"/>
          </a:xfrm>
        </p:spPr>
        <p:txBody>
          <a:bodyPr anchor="t"/>
          <a:p>
            <a:pPr marL="0" indent="0">
              <a:lnSpc>
                <a:spcPct val="120000"/>
              </a:lnSpc>
              <a:buNone/>
            </a:pPr>
            <a:r>
              <a:rPr lang="zh-CN" altLang="zh-CN" sz="2400">
                <a:latin typeface="宋体" panose="02010600030101010101" pitchFamily="2" charset="-122"/>
              </a:rPr>
              <a:t>1.扩写时要忠于原文，准确把握原文的主题。</a:t>
            </a:r>
            <a:endParaRPr lang="zh-CN" altLang="zh-CN" sz="2400">
              <a:latin typeface="宋体" panose="02010600030101010101" pitchFamily="2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zh-CN" altLang="zh-CN" sz="2400">
                <a:latin typeface="宋体" panose="02010600030101010101" pitchFamily="2" charset="-122"/>
              </a:rPr>
              <a:t>2.抓住扩写点，找出原文中的关键语句进行扩充。</a:t>
            </a:r>
            <a:endParaRPr lang="zh-CN" altLang="zh-CN" sz="2400">
              <a:latin typeface="宋体" panose="02010600030101010101" pitchFamily="2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zh-CN" altLang="zh-CN" sz="2400">
                <a:latin typeface="宋体" panose="02010600030101010101" pitchFamily="2" charset="-122"/>
              </a:rPr>
              <a:t>3.发挥创造性，充分想象，合理扩写。</a:t>
            </a:r>
            <a:endParaRPr lang="zh-CN" altLang="zh-CN" sz="2400">
              <a:latin typeface="宋体" panose="02010600030101010101" pitchFamily="2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46088" y="1077913"/>
            <a:ext cx="2679700" cy="655638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endParaRPr lang="zh-CN" altLang="en-US" strike="noStrike" noProof="1"/>
          </a:p>
        </p:txBody>
      </p:sp>
      <p:sp>
        <p:nvSpPr>
          <p:cNvPr id="3077" name="文本框 9"/>
          <p:cNvSpPr txBox="1"/>
          <p:nvPr/>
        </p:nvSpPr>
        <p:spPr>
          <a:xfrm>
            <a:off x="1174750" y="1122363"/>
            <a:ext cx="19208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3200" b="1">
                <a:solidFill>
                  <a:srgbClr val="16247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写作目标</a:t>
            </a:r>
            <a:endParaRPr lang="zh-CN" altLang="zh-CN" sz="3200" b="1">
              <a:solidFill>
                <a:srgbClr val="162477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078" name="图片 10" descr="目标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088" y="1077913"/>
            <a:ext cx="655637" cy="6556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5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22413" y="51117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89" name="内容占位符 6"/>
          <p:cNvSpPr>
            <a:spLocks noGrp="1"/>
          </p:cNvSpPr>
          <p:nvPr>
            <p:ph idx="1"/>
          </p:nvPr>
        </p:nvSpPr>
        <p:spPr>
          <a:xfrm>
            <a:off x="446088" y="2028825"/>
            <a:ext cx="7138987" cy="3827463"/>
          </a:xfrm>
        </p:spPr>
        <p:txBody>
          <a:bodyPr anchor="t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>
                <a:latin typeface="楷体_GB2312" charset="-122"/>
                <a:ea typeface="楷体_GB2312" charset="-122"/>
              </a:rPr>
              <a:t>    </a:t>
            </a:r>
            <a:r>
              <a:rPr lang="zh-CN" altLang="en-US" sz="2400" b="1">
                <a:latin typeface="宋体" panose="02010600030101010101" pitchFamily="2" charset="-122"/>
              </a:rPr>
              <a:t>素材一：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charset="-122"/>
                <a:ea typeface="楷体_GB2312" charset="-122"/>
              </a:rPr>
              <a:t>我国核潜艇之父黄旭华在回忆研制核潜艇经历时说：潜艇的重心和重量直接关系它的不沉性，所以要求特别苛刻，当时我们没有高科技手段控制，就想了个“土办法”——在船台入口处摆了个磅秤，只要拿进船台的不管是什么都要过秤并记录在案；同样的，施工过程中拿出船台的任何东西也要称一称……几年来天天如此。</a:t>
            </a:r>
            <a:endParaRPr lang="zh-CN" altLang="en-US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charset="-122"/>
              <a:ea typeface="楷体_GB231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>
                <a:latin typeface="楷体_GB2312" charset="-122"/>
                <a:ea typeface="楷体_GB2312" charset="-122"/>
              </a:rPr>
              <a:t>    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46088" y="1006475"/>
            <a:ext cx="2679700" cy="655638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endParaRPr lang="zh-CN" altLang="en-US" strike="noStrike" noProof="1"/>
          </a:p>
        </p:txBody>
      </p:sp>
      <p:sp>
        <p:nvSpPr>
          <p:cNvPr id="21508" name="文本框 9"/>
          <p:cNvSpPr txBox="1"/>
          <p:nvPr/>
        </p:nvSpPr>
        <p:spPr>
          <a:xfrm>
            <a:off x="1174750" y="1050925"/>
            <a:ext cx="19208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3200" b="1">
                <a:solidFill>
                  <a:srgbClr val="16247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素材积累</a:t>
            </a:r>
            <a:endParaRPr lang="zh-CN" altLang="zh-CN" sz="3200" b="1">
              <a:solidFill>
                <a:srgbClr val="162477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1509" name="内容占位符 5" descr="素材库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088" y="962025"/>
            <a:ext cx="728662" cy="7286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charRg st="12" end="1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89">
                                            <p:txEl>
                                              <p:charRg st="12" end="1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charRg st="151" end="1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289">
                                            <p:txEl>
                                              <p:charRg st="151" end="15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charRg st="117" end="1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289">
                                            <p:txEl>
                                              <p:charRg st="117" end="15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29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22413" y="51117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89" name="内容占位符 6"/>
          <p:cNvSpPr>
            <a:spLocks noGrp="1"/>
          </p:cNvSpPr>
          <p:nvPr>
            <p:ph idx="1"/>
          </p:nvPr>
        </p:nvSpPr>
        <p:spPr>
          <a:xfrm>
            <a:off x="457200" y="1673225"/>
            <a:ext cx="7040563" cy="4525963"/>
          </a:xfrm>
        </p:spPr>
        <p:txBody>
          <a:bodyPr anchor="t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>
                <a:latin typeface="楷体_GB2312" charset="-122"/>
                <a:ea typeface="楷体_GB2312" charset="-122"/>
              </a:rPr>
              <a:t>     </a:t>
            </a:r>
            <a:r>
              <a:rPr lang="zh-CN" altLang="en-US" sz="2400" b="1">
                <a:latin typeface="宋体" panose="02010600030101010101" pitchFamily="2" charset="-122"/>
              </a:rPr>
              <a:t>审题立意：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材料告诉我们细节决定成败，小事上的坚持成就了大的辉煌。正如材料中所说的，潜艇的“不沉性”，前提就是要做好自己，做好自己眼前的事情，做好能够做好的事情。</a:t>
            </a:r>
            <a:endParaRPr lang="zh-CN" altLang="en-US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charRg st="12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89">
                                            <p:txEl>
                                              <p:charRg st="12" end="8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86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289">
                                            <p:txEl>
                                              <p:pRg st="86" end="8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22413" y="51117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89" name="内容占位符 6"/>
          <p:cNvSpPr>
            <a:spLocks noGrp="1"/>
          </p:cNvSpPr>
          <p:nvPr>
            <p:ph idx="1"/>
          </p:nvPr>
        </p:nvSpPr>
        <p:spPr>
          <a:xfrm>
            <a:off x="457200" y="1027113"/>
            <a:ext cx="7580313" cy="4525962"/>
          </a:xfrm>
        </p:spPr>
        <p:txBody>
          <a:bodyPr anchor="t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>
                <a:latin typeface="楷体_GB2312" charset="-122"/>
                <a:ea typeface="楷体_GB2312" charset="-122"/>
              </a:rPr>
              <a:t>   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charset="-122"/>
                <a:ea typeface="楷体_GB2312" charset="-122"/>
              </a:rPr>
              <a:t> </a:t>
            </a:r>
            <a:r>
              <a:rPr lang="zh-CN" altLang="en-US" sz="2400" b="1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素材二：一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charset="-122"/>
                <a:ea typeface="楷体_GB2312" charset="-122"/>
              </a:rPr>
              <a:t>位母亲在接受记者采访的时候动情地说:“我们做父母的其实特别希望孩子有帮父母做点事的举动或想法，哪怕只是倒一杯水，扫一次地，我们心里都会感到特别地欣慰，甚至是特别地感动……”</a:t>
            </a:r>
            <a:endParaRPr lang="zh-CN" altLang="en-US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charset="-122"/>
              <a:ea typeface="楷体_GB231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charset="-122"/>
                <a:ea typeface="楷体_GB2312" charset="-122"/>
              </a:rPr>
              <a:t>    </a:t>
            </a:r>
            <a:r>
              <a:rPr lang="zh-CN" altLang="en-US" sz="2400" b="1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审题立意：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这则材料含有“父母、希望、举动、想法、欣慰”这几个关键词，转换角度，关键词就应该是父母、关爱、理解、感恩。这些都属于“家与亲情”的范畴，不必再作任何思想、哲理的深层分析和挖掘。题材的范围是“家与亲情”，所叙应该突出对父母关爱的理解与感恩。</a:t>
            </a:r>
            <a:endParaRPr lang="zh-CN" altLang="en-US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charRg st="12" end="1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89">
                                            <p:txEl>
                                              <p:charRg st="12" end="1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charRg st="151" end="2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289">
                                            <p:txEl>
                                              <p:charRg st="151" end="2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charRg st="117" end="1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289">
                                            <p:txEl>
                                              <p:charRg st="117" end="1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7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22413" y="51117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89" name="内容占位符 6"/>
          <p:cNvSpPr>
            <a:spLocks noGrp="1"/>
          </p:cNvSpPr>
          <p:nvPr>
            <p:ph idx="1"/>
          </p:nvPr>
        </p:nvSpPr>
        <p:spPr>
          <a:xfrm>
            <a:off x="525780" y="917258"/>
            <a:ext cx="7418388" cy="4525962"/>
          </a:xfrm>
        </p:spPr>
        <p:txBody>
          <a:bodyPr anchor="t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>
                <a:latin typeface="楷体_GB2312" charset="-122"/>
                <a:ea typeface="楷体_GB2312" charset="-122"/>
              </a:rPr>
              <a:t>   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charset="-122"/>
                <a:ea typeface="楷体_GB2312" charset="-122"/>
              </a:rPr>
              <a:t> </a:t>
            </a:r>
            <a:r>
              <a:rPr lang="zh-CN" altLang="en-US" sz="2400" b="1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素材三：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charset="-122"/>
                <a:ea typeface="楷体_GB2312" charset="-122"/>
              </a:rPr>
              <a:t>许多年前，一个十多岁的男孩来到杭州一老字号药房做学徒。临行前，他的老祖母交代了一句话：“老老实实做人，规规矩矩做事。”男孩记住了这句话。</a:t>
            </a:r>
            <a:endParaRPr lang="zh-CN" altLang="en-US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charset="-122"/>
              <a:ea typeface="楷体_GB231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charset="-122"/>
                <a:ea typeface="楷体_GB2312" charset="-122"/>
              </a:rPr>
              <a:t>    当学徒很辛苦，可得到的报酬却很少。有一天，男孩打扫卫生捡到了几枚钱币。他很缺钱，但他还是把钱捡起来交给了师傅。这样的事后来还发生过多次，他都如数上交。师傅每次见他来交钱，总是不置可否。</a:t>
            </a:r>
            <a:endParaRPr lang="zh-CN" altLang="en-US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charset="-122"/>
              <a:ea typeface="楷体_GB231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charset="-122"/>
                <a:ea typeface="楷体_GB2312" charset="-122"/>
              </a:rPr>
              <a:t>       </a:t>
            </a:r>
            <a:endParaRPr lang="zh-CN" altLang="en-US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charset="-122"/>
              <a:ea typeface="楷体_GB231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charRg st="12" end="1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89">
                                            <p:txEl>
                                              <p:charRg st="12" end="1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charRg st="151" end="1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289">
                                            <p:txEl>
                                              <p:charRg st="151" end="1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charRg st="117" end="1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289">
                                            <p:txEl>
                                              <p:charRg st="117" end="1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1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22413" y="51117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89" name="内容占位符 6"/>
          <p:cNvSpPr>
            <a:spLocks noGrp="1"/>
          </p:cNvSpPr>
          <p:nvPr>
            <p:ph idx="1"/>
          </p:nvPr>
        </p:nvSpPr>
        <p:spPr>
          <a:xfrm>
            <a:off x="398463" y="1327150"/>
            <a:ext cx="7369175" cy="2992438"/>
          </a:xfrm>
        </p:spPr>
        <p:txBody>
          <a:bodyPr anchor="t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>
                <a:latin typeface="楷体_GB2312" charset="-122"/>
                <a:ea typeface="楷体_GB2312" charset="-122"/>
              </a:rPr>
              <a:t>   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charset="-122"/>
                <a:ea typeface="楷体_GB2312" charset="-122"/>
              </a:rPr>
              <a:t> 治咳嗽有一味药叫鲜竹沥，需要用火烤毛竹蒸出的水分。这是一件细致活，烤好几两鲜竹沥往往需要烤上个把时辰。男孩就老老实实地烤，一点一滴地收集，从来没想过往鲜竹沥中掺点水。多年后，他成了某著名药厂的老总，他创出的品牌已热销了二十多年。 </a:t>
            </a:r>
            <a:endParaRPr lang="zh-CN" altLang="en-US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charset="-122"/>
              <a:ea typeface="楷体_GB231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 b="1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    </a:t>
            </a:r>
            <a:endParaRPr lang="zh-CN" altLang="en-US" sz="2400" b="1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charRg st="12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89">
                                            <p:txEl>
                                              <p:charRg st="12" end="1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125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289">
                                            <p:txEl>
                                              <p:pRg st="125" end="1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charRg st="117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289">
                                            <p:txEl>
                                              <p:charRg st="117" end="1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5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22413" y="51117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89" name="内容占位符 6"/>
          <p:cNvSpPr>
            <a:spLocks noGrp="1"/>
          </p:cNvSpPr>
          <p:nvPr>
            <p:ph idx="1"/>
          </p:nvPr>
        </p:nvSpPr>
        <p:spPr>
          <a:xfrm>
            <a:off x="496888" y="1165225"/>
            <a:ext cx="7112000" cy="4527550"/>
          </a:xfrm>
        </p:spPr>
        <p:txBody>
          <a:bodyPr anchor="t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>
                <a:latin typeface="楷体_GB2312" charset="-122"/>
                <a:ea typeface="楷体_GB2312" charset="-122"/>
              </a:rPr>
              <a:t>   </a:t>
            </a:r>
            <a:r>
              <a:rPr lang="zh-CN" altLang="en-US" sz="2400" b="1">
                <a:latin typeface="宋体" panose="02010600030101010101" pitchFamily="2" charset="-122"/>
              </a:rPr>
              <a:t> </a:t>
            </a:r>
            <a:r>
              <a:rPr lang="zh-CN" altLang="en-US" sz="2400" b="1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审题立意：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从男孩记住祖母临行前交待的话的角度，可以立意：铭记。从男孩打扫卫生多次捡到钱都交给了师傅的角度，可以立意：诚信、考验。从男孩老老实实地收集鲜竹沥的角度，可以立意：坚守。从师傅用钱考验男孩的角度，可以立意：试玉要烧三日满，辨材须待七年期。当然，还可以从其他角度立意，最佳的立意角度是，着眼男孩来立意。</a:t>
            </a:r>
            <a:endParaRPr lang="zh-CN" altLang="en-US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charRg st="12" end="1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89">
                                            <p:txEl>
                                              <p:charRg st="12" end="1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charRg st="151" end="1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289">
                                            <p:txEl>
                                              <p:charRg st="151" end="15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charRg st="117" end="1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289">
                                            <p:txEl>
                                              <p:charRg st="117" end="15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7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22413" y="51117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8" name="内容占位符 5"/>
          <p:cNvSpPr>
            <a:spLocks noGrp="1"/>
          </p:cNvSpPr>
          <p:nvPr>
            <p:ph idx="1"/>
          </p:nvPr>
        </p:nvSpPr>
        <p:spPr>
          <a:xfrm>
            <a:off x="457200" y="1824038"/>
            <a:ext cx="7175500" cy="3641725"/>
          </a:xfrm>
        </p:spPr>
        <p:txBody>
          <a:bodyPr anchor="t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宋体" panose="02010600030101010101" pitchFamily="2" charset="-122"/>
              </a:rPr>
              <a:t>   </a:t>
            </a:r>
            <a:r>
              <a:rPr lang="en-US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 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一、学习完本单元的诗歌，一名同学总结了自己对诗歌的认识，写了下面这句话。回顾读过的诗歌，从中选择几首作为例子，将这句话扩写成一段话，更加清楚、具体地表现你对人诗歌的认识。不少于</a:t>
            </a:r>
            <a:r>
              <a:rPr lang="en-US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300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字。</a:t>
            </a:r>
            <a:endParaRPr lang="zh-CN" altLang="en-US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    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charset="-122"/>
                <a:ea typeface="楷体_GB2312" charset="-122"/>
              </a:rPr>
              <a:t>诗歌是一种很特别的文学体裁，有三个突出特点：一是用意象来表达情感，二是语言凝练，三是讲究节奏和韵律。</a:t>
            </a:r>
            <a:endParaRPr lang="zh-CN" altLang="en-US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charset="-122"/>
              <a:ea typeface="楷体_GB231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46088" y="1006475"/>
            <a:ext cx="2679700" cy="655638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endParaRPr lang="zh-CN" altLang="en-US" strike="noStrike" noProof="1"/>
          </a:p>
        </p:txBody>
      </p:sp>
      <p:sp>
        <p:nvSpPr>
          <p:cNvPr id="4100" name="文本框 9"/>
          <p:cNvSpPr txBox="1"/>
          <p:nvPr/>
        </p:nvSpPr>
        <p:spPr>
          <a:xfrm>
            <a:off x="1174750" y="1050925"/>
            <a:ext cx="19208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3200" b="1">
                <a:solidFill>
                  <a:srgbClr val="16247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文题展示</a:t>
            </a:r>
            <a:endParaRPr lang="zh-CN" altLang="zh-CN" sz="3200" b="1">
              <a:solidFill>
                <a:srgbClr val="162477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101" name="内容占位符 4" descr="论文题目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75" y="977900"/>
            <a:ext cx="709613" cy="7096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1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22413" y="51117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2" name="内容占位符 5"/>
          <p:cNvSpPr>
            <a:spLocks noGrp="1"/>
          </p:cNvSpPr>
          <p:nvPr>
            <p:ph idx="1"/>
          </p:nvPr>
        </p:nvSpPr>
        <p:spPr>
          <a:xfrm>
            <a:off x="457200" y="890588"/>
            <a:ext cx="6929438" cy="3641725"/>
          </a:xfrm>
        </p:spPr>
        <p:txBody>
          <a:bodyPr anchor="t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宋体" panose="02010600030101010101" pitchFamily="2" charset="-122"/>
              </a:rPr>
              <a:t>    </a:t>
            </a:r>
            <a:r>
              <a:rPr lang="zh-CN" altLang="en-US" sz="2400">
                <a:latin typeface="宋体" panose="02010600030101010101" pitchFamily="2" charset="-122"/>
              </a:rPr>
              <a:t>二、阅读下面的材料，将其扩写成一篇具体、生动的文章，题目自拟。不少于</a:t>
            </a:r>
            <a:r>
              <a:rPr lang="en-US" altLang="zh-CN" sz="2400">
                <a:latin typeface="宋体" panose="02010600030101010101" pitchFamily="2" charset="-122"/>
              </a:rPr>
              <a:t>600</a:t>
            </a:r>
            <a:r>
              <a:rPr lang="zh-CN" altLang="en-US" sz="2400">
                <a:latin typeface="宋体" panose="02010600030101010101" pitchFamily="2" charset="-122"/>
              </a:rPr>
              <a:t>字。</a:t>
            </a:r>
            <a:endParaRPr lang="zh-CN" altLang="en-US" sz="2400">
              <a:latin typeface="宋体" panose="02010600030101010101" pitchFamily="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>
                <a:latin typeface="宋体" panose="02010600030101010101" pitchFamily="2" charset="-122"/>
              </a:rPr>
              <a:t>    </a:t>
            </a:r>
            <a:r>
              <a:rPr lang="zh-CN" altLang="en-US" sz="2400">
                <a:latin typeface="楷体_GB2312" charset="-122"/>
                <a:ea typeface="楷体_GB2312" charset="-122"/>
              </a:rPr>
              <a:t>重耳和他的随从在逃难途中，经过卫国，卫文公没有以礼相待。他们从五鹿经过，向乡下人讨饭吃，乡下人给他们土块。重耳大怒，想要用鞭子打那个人。狐偃劝他说：</a:t>
            </a:r>
            <a:r>
              <a:rPr lang="en-US" altLang="zh-CN" sz="2400">
                <a:latin typeface="楷体_GB2312" charset="-122"/>
                <a:ea typeface="楷体_GB2312" charset="-122"/>
              </a:rPr>
              <a:t>“</a:t>
            </a:r>
            <a:r>
              <a:rPr lang="zh-CN" altLang="en-US" sz="2400">
                <a:latin typeface="楷体_GB2312" charset="-122"/>
                <a:ea typeface="楷体_GB2312" charset="-122"/>
              </a:rPr>
              <a:t>这是上天赏赐的土地呀！</a:t>
            </a:r>
            <a:r>
              <a:rPr lang="en-US" altLang="zh-CN" sz="2400">
                <a:latin typeface="楷体_GB2312" charset="-122"/>
                <a:ea typeface="楷体_GB2312" charset="-122"/>
              </a:rPr>
              <a:t>”</a:t>
            </a:r>
            <a:r>
              <a:rPr lang="zh-CN" altLang="en-US" sz="2400">
                <a:latin typeface="楷体_GB2312" charset="-122"/>
                <a:ea typeface="楷体_GB2312" charset="-122"/>
              </a:rPr>
              <a:t>重耳于是磕头致谢，收下土块，装在车上。</a:t>
            </a:r>
            <a:endParaRPr lang="zh-CN" altLang="en-US" sz="2400">
              <a:latin typeface="楷体_GB2312" charset="-122"/>
              <a:ea typeface="楷体_GB2312" charset="-122"/>
            </a:endParaRPr>
          </a:p>
        </p:txBody>
      </p:sp>
      <p:pic>
        <p:nvPicPr>
          <p:cNvPr id="5123" name="图片 1" descr="0O(ZH246)A4POSDFVT`5RKX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963" y="4787900"/>
            <a:ext cx="2462212" cy="1881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22413" y="51117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6" name="内容占位符 5"/>
          <p:cNvSpPr>
            <a:spLocks noGrp="1"/>
          </p:cNvSpPr>
          <p:nvPr>
            <p:ph idx="1"/>
          </p:nvPr>
        </p:nvSpPr>
        <p:spPr>
          <a:xfrm>
            <a:off x="457200" y="890588"/>
            <a:ext cx="6989763" cy="5040312"/>
          </a:xfrm>
        </p:spPr>
        <p:txBody>
          <a:bodyPr anchor="t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宋体" panose="02010600030101010101" pitchFamily="2" charset="-122"/>
              </a:rPr>
              <a:t>    </a:t>
            </a:r>
            <a:r>
              <a:rPr lang="zh-CN" altLang="en-US" sz="2400">
                <a:latin typeface="宋体" panose="02010600030101010101" pitchFamily="2" charset="-122"/>
              </a:rPr>
              <a:t>三、阅读下面的语段，深入思考，将其扩写成一篇议论性文章，题目自拟。不少于</a:t>
            </a:r>
            <a:r>
              <a:rPr lang="en-US" altLang="zh-CN" sz="2400">
                <a:latin typeface="宋体" panose="02010600030101010101" pitchFamily="2" charset="-122"/>
              </a:rPr>
              <a:t>600</a:t>
            </a:r>
            <a:r>
              <a:rPr lang="zh-CN" altLang="en-US" sz="2400">
                <a:latin typeface="宋体" panose="02010600030101010101" pitchFamily="2" charset="-122"/>
              </a:rPr>
              <a:t>字。</a:t>
            </a:r>
            <a:endParaRPr lang="zh-CN" altLang="en-US" sz="2400">
              <a:latin typeface="宋体" panose="02010600030101010101" pitchFamily="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>
                <a:latin typeface="宋体" panose="02010600030101010101" pitchFamily="2" charset="-122"/>
              </a:rPr>
              <a:t>    </a:t>
            </a:r>
            <a:r>
              <a:rPr lang="en-US" altLang="zh-CN" sz="2400">
                <a:latin typeface="楷体_GB2312" charset="-122"/>
                <a:ea typeface="楷体_GB2312" charset="-122"/>
              </a:rPr>
              <a:t>“</a:t>
            </a:r>
            <a:r>
              <a:rPr lang="zh-CN" altLang="en-US" sz="2400">
                <a:latin typeface="楷体_GB2312" charset="-122"/>
                <a:ea typeface="楷体_GB2312" charset="-122"/>
              </a:rPr>
              <a:t>苟有恒，何必三更眠五更起；最无益，莫过一日曝十日寒。</a:t>
            </a:r>
            <a:r>
              <a:rPr lang="en-US" altLang="zh-CN" sz="2400">
                <a:latin typeface="楷体_GB2312" charset="-122"/>
                <a:ea typeface="楷体_GB2312" charset="-122"/>
              </a:rPr>
              <a:t>”</a:t>
            </a:r>
            <a:r>
              <a:rPr lang="zh-CN" altLang="en-US" sz="2400">
                <a:latin typeface="楷体_GB2312" charset="-122"/>
                <a:ea typeface="楷体_GB2312" charset="-122"/>
              </a:rPr>
              <a:t>这是明代大学问家胡居仁撰写的对联，意在勉励自己：做事情贵在持之以恒。持之以恒，就要注重平日积累，而非临时抱佛脚。持之以恒，就要注意坚持，而非一曝十寒。古今中外很多事例都告诉我们，做事情有恒心方能成功。我们在求学、成长的路途上，也应持之以恒。</a:t>
            </a:r>
            <a:endParaRPr lang="zh-CN" altLang="en-US" sz="2400">
              <a:latin typeface="楷体_GB2312" charset="-122"/>
              <a:ea typeface="楷体_GB231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22413" y="51117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0" name="内容占位符 6"/>
          <p:cNvSpPr>
            <a:spLocks noGrp="1"/>
          </p:cNvSpPr>
          <p:nvPr>
            <p:ph idx="1"/>
          </p:nvPr>
        </p:nvSpPr>
        <p:spPr>
          <a:xfrm>
            <a:off x="311150" y="2230438"/>
            <a:ext cx="7112000" cy="2398712"/>
          </a:xfrm>
        </p:spPr>
        <p:txBody>
          <a:bodyPr anchor="t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宋体" panose="02010600030101010101" pitchFamily="2" charset="-122"/>
              </a:rPr>
              <a:t>    </a:t>
            </a:r>
            <a:r>
              <a:rPr lang="zh-CN" altLang="en-US" sz="2400">
                <a:latin typeface="宋体" panose="02010600030101010101" pitchFamily="2" charset="-122"/>
              </a:rPr>
              <a:t>一、1.审题：扩写首先要确定扩写的重点，就这段话而言，应围绕介绍诗歌的三个特点的三句话进行扩充。围绕着每一个特点，分别列举本单元中的1</a:t>
            </a:r>
            <a:r>
              <a:rPr lang="en-US" altLang="zh-CN" sz="2400">
                <a:latin typeface="宋体" panose="02010600030101010101" pitchFamily="2" charset="-122"/>
              </a:rPr>
              <a:t>~</a:t>
            </a:r>
            <a:r>
              <a:rPr lang="zh-CN" altLang="en-US" sz="2400">
                <a:latin typeface="宋体" panose="02010600030101010101" pitchFamily="2" charset="-122"/>
              </a:rPr>
              <a:t>2个诗歌作为例子，要结合具体特点进行分析。</a:t>
            </a:r>
            <a:endParaRPr lang="zh-CN" altLang="en-US" sz="2400">
              <a:latin typeface="宋体" panose="02010600030101010101" pitchFamily="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>
                <a:latin typeface="宋体" panose="02010600030101010101" pitchFamily="2" charset="-122"/>
              </a:rPr>
              <a:t> 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46088" y="1006475"/>
            <a:ext cx="2679700" cy="655638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endParaRPr lang="zh-CN" altLang="en-US" strike="noStrike" noProof="1"/>
          </a:p>
        </p:txBody>
      </p:sp>
      <p:sp>
        <p:nvSpPr>
          <p:cNvPr id="7172" name="文本框 9"/>
          <p:cNvSpPr txBox="1"/>
          <p:nvPr/>
        </p:nvSpPr>
        <p:spPr>
          <a:xfrm>
            <a:off x="1174750" y="1050925"/>
            <a:ext cx="19208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3200" b="1">
                <a:solidFill>
                  <a:srgbClr val="16247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写作指导</a:t>
            </a:r>
            <a:endParaRPr lang="zh-CN" altLang="zh-CN" sz="3200" b="1">
              <a:solidFill>
                <a:srgbClr val="162477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173" name="内容占位符 5" descr="作业指导书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088" y="977900"/>
            <a:ext cx="677862" cy="657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22413" y="51117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4" name="内容占位符 6"/>
          <p:cNvSpPr>
            <a:spLocks noGrp="1"/>
          </p:cNvSpPr>
          <p:nvPr>
            <p:ph idx="1"/>
          </p:nvPr>
        </p:nvSpPr>
        <p:spPr>
          <a:xfrm>
            <a:off x="457200" y="1635125"/>
            <a:ext cx="7297738" cy="3429000"/>
          </a:xfrm>
        </p:spPr>
        <p:txBody>
          <a:bodyPr anchor="t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宋体" panose="02010600030101010101" pitchFamily="2" charset="-122"/>
              </a:rPr>
              <a:t>   </a:t>
            </a:r>
            <a:r>
              <a:rPr lang="zh-CN" altLang="en-US" sz="2400">
                <a:latin typeface="宋体" panose="02010600030101010101" pitchFamily="2" charset="-122"/>
              </a:rPr>
              <a:t>  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2.选材：题干中提到</a:t>
            </a:r>
            <a:r>
              <a:rPr lang="en-US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“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读过的诗歌</a:t>
            </a:r>
            <a:r>
              <a:rPr lang="en-US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”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，这就不局限于本单元所学的诗歌，而是只要是你读过的诗歌都可以成为例举的内容。所列举的诗歌要尽可能广泛，不要仅局限于一两首诗歌，还有，提到每一个特点时，要结合具体诗句或词语进行分析，让自己的例子丰满起来。</a:t>
            </a:r>
            <a:endParaRPr lang="zh-CN" altLang="en-US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22413" y="51117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内容占位符 6"/>
          <p:cNvSpPr>
            <a:spLocks noGrp="1"/>
          </p:cNvSpPr>
          <p:nvPr>
            <p:ph idx="1"/>
          </p:nvPr>
        </p:nvSpPr>
        <p:spPr>
          <a:xfrm>
            <a:off x="322263" y="1025525"/>
            <a:ext cx="7726362" cy="5380038"/>
          </a:xfrm>
        </p:spPr>
        <p:txBody>
          <a:bodyPr anchor="t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宋体" panose="02010600030101010101" pitchFamily="2" charset="-122"/>
              </a:rPr>
              <a:t>    </a:t>
            </a:r>
            <a:r>
              <a:rPr lang="zh-CN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3.重点：比如，说到“用意象表达情感”这一特点，可以例举《海燕》，说一说这首诗歌选取的海燕这一形象，表达了作者怎样的思想感情。“《海燕》这首散文诗刻画了勇于搏击风浪、敢于冲击黑暗的海燕的战斗形象，表达了作者渴望无产阶级革命浪潮早日到来的强烈愿望，是一曲无产阶级战斗的颂歌。”再如，说到“语言凝练”这一特点，可以列举《风雨吟》这一首诗歌，这首诗中第一节写动，一个“卷”一个“奔”；第二节写静，两个“如”，用简练的语言勾勒出一幅完美的图画，其画面感很强。</a:t>
            </a:r>
            <a:endParaRPr lang="zh-CN" altLang="zh-CN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1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22413" y="511175"/>
            <a:ext cx="7434262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2" name="内容占位符 6"/>
          <p:cNvSpPr>
            <a:spLocks noGrp="1"/>
          </p:cNvSpPr>
          <p:nvPr>
            <p:ph idx="1"/>
          </p:nvPr>
        </p:nvSpPr>
        <p:spPr>
          <a:xfrm>
            <a:off x="457200" y="1001713"/>
            <a:ext cx="7383463" cy="4803775"/>
          </a:xfrm>
        </p:spPr>
        <p:txBody>
          <a:bodyPr anchor="t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latin typeface="宋体" panose="02010600030101010101" pitchFamily="2" charset="-122"/>
              </a:rPr>
              <a:t>   </a:t>
            </a:r>
            <a:r>
              <a:rPr lang="en-US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 </a:t>
            </a:r>
            <a:r>
              <a:rPr lang="zh-CN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二、1.审题立意：读懂材料是扩写的基础。通过仔细阅读材料，可以从材料中的“这是上天赏赐的土地呀”这句话挖掘出“在封建统治者心目中，土地代表着上天不可思议的赏赐，代表了财富和权力，只要掌握了土地的所有权，就可以压迫统治农民阶级，揭示了封建统治阶级对待土地态度的实质”的中心，然后围绕着“土地是执政的根本”这一主旨选材组材。或者从材料中总结出“善待子民是执政的基石”这一主旨，然后把这一主旨作为观点，写一篇议论文。</a:t>
            </a:r>
            <a:endParaRPr lang="zh-CN" altLang="zh-CN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3888</Words>
  <Application>WPS 演示</Application>
  <PresentationFormat>在屏幕上显示</PresentationFormat>
  <Paragraphs>92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Arial</vt:lpstr>
      <vt:lpstr>宋体</vt:lpstr>
      <vt:lpstr>Wingdings</vt:lpstr>
      <vt:lpstr>Calibri</vt:lpstr>
      <vt:lpstr>黑体</vt:lpstr>
      <vt:lpstr>楷体_GB2312</vt:lpstr>
      <vt:lpstr>微软雅黑</vt:lpstr>
      <vt:lpstr>Arial Unicode MS</vt:lpstr>
      <vt:lpstr>新宋体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xgq</cp:lastModifiedBy>
  <cp:revision>78</cp:revision>
  <dcterms:created xsi:type="dcterms:W3CDTF">2018-02-05T08:28:00Z</dcterms:created>
  <dcterms:modified xsi:type="dcterms:W3CDTF">2019-03-12T06:26:51Z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2052-11.1.0.8213</vt:lpwstr>
  </property>
</Properties>
</file>