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99" r:id="rId4"/>
    <p:sldId id="321" r:id="rId5"/>
    <p:sldId id="260" r:id="rId6"/>
    <p:sldId id="261" r:id="rId7"/>
    <p:sldId id="269" r:id="rId8"/>
    <p:sldId id="274" r:id="rId9"/>
    <p:sldId id="276" r:id="rId10"/>
    <p:sldId id="288" r:id="rId11"/>
    <p:sldId id="291" r:id="rId12"/>
    <p:sldId id="289" r:id="rId13"/>
    <p:sldId id="292" r:id="rId14"/>
    <p:sldId id="290" r:id="rId15"/>
    <p:sldId id="270" r:id="rId16"/>
    <p:sldId id="271" r:id="rId17"/>
    <p:sldId id="272" r:id="rId18"/>
    <p:sldId id="306" r:id="rId19"/>
    <p:sldId id="301" r:id="rId20"/>
    <p:sldId id="300" r:id="rId21"/>
    <p:sldId id="320" r:id="rId22"/>
    <p:sldId id="302" r:id="rId23"/>
    <p:sldId id="303" r:id="rId24"/>
    <p:sldId id="275" r:id="rId25"/>
    <p:sldId id="308" r:id="rId26"/>
    <p:sldId id="304" r:id="rId27"/>
    <p:sldId id="309" r:id="rId28"/>
    <p:sldId id="258" r:id="rId29"/>
    <p:sldId id="305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CC00"/>
    <a:srgbClr val="FF0000"/>
    <a:srgbClr val="000A12"/>
    <a:srgbClr val="CCFF99"/>
    <a:srgbClr val="FF66FF"/>
    <a:srgbClr val="99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284" y="-84"/>
      </p:cViewPr>
      <p:guideLst>
        <p:guide orient="horz" pos="2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8" descr="底纹-01.png"/>
          <p:cNvPicPr>
            <a:picLocks noChangeAspect="1"/>
          </p:cNvPicPr>
          <p:nvPr/>
        </p:nvPicPr>
        <p:blipFill>
          <a:blip r:embed="rId2"/>
          <a:srcRect r="249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5" descr="车马mulu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3429000"/>
            <a:ext cx="4525963" cy="2878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2"/>
          <p:cNvSpPr>
            <a:spLocks noGrp="1"/>
          </p:cNvSpPr>
          <p:nvPr>
            <p:ph type="ctrTitle"/>
          </p:nvPr>
        </p:nvSpPr>
        <p:spPr>
          <a:xfrm>
            <a:off x="3695700" y="2333625"/>
            <a:ext cx="5080000" cy="1050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sz="36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7" name="Rectangle 3"/>
          <p:cNvSpPr>
            <a:spLocks noGrp="1"/>
          </p:cNvSpPr>
          <p:nvPr>
            <p:ph type="subTitle" idx="1"/>
          </p:nvPr>
        </p:nvSpPr>
        <p:spPr>
          <a:xfrm>
            <a:off x="3683000" y="3543300"/>
            <a:ext cx="5105400" cy="4445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85725" lvl="0" indent="0" algn="ctr">
              <a:buNone/>
              <a:defRPr sz="1600">
                <a:solidFill>
                  <a:srgbClr val="6D6D6D"/>
                </a:solidFill>
              </a:defRPr>
            </a:lvl1pPr>
            <a:lvl2pPr marL="85725" lvl="1" indent="0" algn="ctr">
              <a:buNone/>
              <a:defRPr sz="1600">
                <a:solidFill>
                  <a:srgbClr val="6D6D6D"/>
                </a:solidFill>
              </a:defRPr>
            </a:lvl2pPr>
            <a:lvl3pPr marL="914400" lvl="2" indent="0" algn="ctr">
              <a:buNone/>
              <a:defRPr sz="1600">
                <a:solidFill>
                  <a:srgbClr val="6D6D6D"/>
                </a:solidFill>
              </a:defRPr>
            </a:lvl3pPr>
            <a:lvl4pPr marL="1371600" lvl="3" indent="0" algn="ctr">
              <a:buNone/>
              <a:defRPr sz="1600">
                <a:solidFill>
                  <a:srgbClr val="6D6D6D"/>
                </a:solidFill>
              </a:defRPr>
            </a:lvl4pPr>
            <a:lvl5pPr marL="1828800" lvl="4" indent="0" algn="ctr">
              <a:buNone/>
              <a:defRPr sz="1600">
                <a:solidFill>
                  <a:srgbClr val="6D6D6D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307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8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260475"/>
            <a:ext cx="4027059" cy="47418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741" y="1260475"/>
            <a:ext cx="4027059" cy="47418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2178" y="476250"/>
            <a:ext cx="2054622" cy="5526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476250"/>
            <a:ext cx="6044757" cy="5526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" descr="底纹-01.png"/>
          <p:cNvPicPr>
            <a:picLocks noChangeAspect="1"/>
          </p:cNvPicPr>
          <p:nvPr/>
        </p:nvPicPr>
        <p:blipFill>
          <a:blip r:embed="rId13"/>
          <a:srcRect r="249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4" descr="车马-03-01-01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5505450"/>
            <a:ext cx="1524000" cy="973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18487" cy="71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3" name="Rectangle 3"/>
          <p:cNvSpPr>
            <a:spLocks noGrp="1"/>
          </p:cNvSpPr>
          <p:nvPr>
            <p:ph type="body" idx="1"/>
          </p:nvPr>
        </p:nvSpPr>
        <p:spPr>
          <a:xfrm>
            <a:off x="468313" y="1260475"/>
            <a:ext cx="8218487" cy="47418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05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0" i="0" u="none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44500" lvl="0" indent="-358775" algn="l" defTabSz="914400" rtl="0" eaLnBrk="1" fontAlgn="base" latinLnBrk="0" hangingPunct="1">
        <a:lnSpc>
          <a:spcPct val="100000"/>
        </a:lnSpc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"/>
        <a:defRPr sz="2000" b="0" i="0" u="none" kern="120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444500" lvl="1" indent="444500" algn="l" defTabSz="914400" rtl="0" eaLnBrk="1" fontAlgn="base" latinLnBrk="0" hangingPunct="1">
        <a:lnSpc>
          <a:spcPct val="12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18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•"/>
        <a:defRPr sz="14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200" b="0" i="0" u="none" kern="1200" baseline="0">
          <a:solidFill>
            <a:srgbClr val="4D4D4D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2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jpeg"/><Relationship Id="rId1" Type="http://schemas.openxmlformats.org/officeDocument/2006/relationships/hyperlink" Target="http://www.fx.edu.sh.cn/ziyuan/zongheziyuan/tupian/dwtp/dwtp_20.ht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WordArt 4"/>
          <p:cNvSpPr>
            <a:spLocks noTextEdit="1"/>
          </p:cNvSpPr>
          <p:nvPr/>
        </p:nvSpPr>
        <p:spPr>
          <a:xfrm>
            <a:off x="1331913" y="260350"/>
            <a:ext cx="6480175" cy="25209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海燕</a:t>
            </a:r>
            <a:endParaRPr lang="zh-CN" altLang="en-US" sz="3600" b="1"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3" name="Rectangle 5"/>
          <p:cNvSpPr/>
          <p:nvPr/>
        </p:nvSpPr>
        <p:spPr>
          <a:xfrm>
            <a:off x="3276600" y="4221163"/>
            <a:ext cx="2951163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高尔基</a:t>
            </a:r>
            <a:endParaRPr lang="zh-CN" altLang="en-US" sz="66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3600" dirty="0"/>
              <a:t>第二关：暴风雨</a:t>
            </a:r>
            <a:r>
              <a:rPr lang="zh-CN" altLang="en-US" sz="3600" dirty="0">
                <a:solidFill>
                  <a:srgbClr val="FF0000"/>
                </a:solidFill>
              </a:rPr>
              <a:t>逼近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6627" name="矩形 26626"/>
          <p:cNvSpPr>
            <a:spLocks noGrp="1"/>
          </p:cNvSpPr>
          <p:nvPr/>
        </p:nvSpPr>
        <p:spPr>
          <a:xfrm>
            <a:off x="4860925" y="549275"/>
            <a:ext cx="3384550" cy="71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z="3600" dirty="0">
                <a:latin typeface="Arial" panose="020B0604020202020204" pitchFamily="34" charset="0"/>
              </a:rPr>
              <a:t>——</a:t>
            </a:r>
            <a:r>
              <a:rPr lang="zh-CN" altLang="en-US" sz="3600" dirty="0"/>
              <a:t>暗、低、压</a:t>
            </a:r>
            <a:endParaRPr lang="zh-CN" altLang="en-US" sz="3600" dirty="0"/>
          </a:p>
        </p:txBody>
      </p:sp>
      <p:graphicFrame>
        <p:nvGraphicFramePr>
          <p:cNvPr id="26628" name="内容占位符 26627"/>
          <p:cNvGraphicFramePr/>
          <p:nvPr>
            <p:ph sz="half" idx="2"/>
          </p:nvPr>
        </p:nvGraphicFramePr>
        <p:xfrm>
          <a:off x="684213" y="1341438"/>
          <a:ext cx="7632700" cy="3871912"/>
        </p:xfrm>
        <a:graphic>
          <a:graphicData uri="http://schemas.openxmlformats.org/drawingml/2006/table">
            <a:tbl>
              <a:tblPr/>
              <a:tblGrid>
                <a:gridCol w="2468563"/>
                <a:gridCol w="1684337"/>
                <a:gridCol w="1792288"/>
                <a:gridCol w="1687512"/>
              </a:tblGrid>
              <a:tr h="973138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海燕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海鸥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海鸭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企鹅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030412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868363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54" name="文本占位符 26653"/>
          <p:cNvSpPr>
            <a:spLocks noGrp="1"/>
          </p:cNvSpPr>
          <p:nvPr>
            <p:ph type="body" sz="half" idx="1"/>
          </p:nvPr>
        </p:nvSpPr>
        <p:spPr>
          <a:xfrm>
            <a:off x="612775" y="2276475"/>
            <a:ext cx="2520950" cy="230505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叫喊、飞翔、穿、飞舞、精灵、大笑、号叫</a:t>
            </a:r>
            <a:endParaRPr lang="zh-CN" altLang="en-US" sz="1800" dirty="0"/>
          </a:p>
        </p:txBody>
      </p:sp>
      <p:sp>
        <p:nvSpPr>
          <p:cNvPr id="26655" name="矩形 26654"/>
          <p:cNvSpPr>
            <a:spLocks noGrp="1"/>
          </p:cNvSpPr>
          <p:nvPr/>
        </p:nvSpPr>
        <p:spPr>
          <a:xfrm>
            <a:off x="612775" y="4365625"/>
            <a:ext cx="2587625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迎接暴风雨</a:t>
            </a:r>
            <a:endParaRPr lang="zh-CN" altLang="en-US" dirty="0"/>
          </a:p>
        </p:txBody>
      </p:sp>
      <p:sp>
        <p:nvSpPr>
          <p:cNvPr id="26656" name="矩形 26655"/>
          <p:cNvSpPr>
            <a:spLocks noGrp="1"/>
          </p:cNvSpPr>
          <p:nvPr/>
        </p:nvSpPr>
        <p:spPr>
          <a:xfrm>
            <a:off x="3924300" y="2349500"/>
            <a:ext cx="3600450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9600" b="1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out</a:t>
            </a:r>
            <a:r>
              <a:rPr lang="zh-CN" altLang="en-US" sz="6600" b="1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！</a:t>
            </a:r>
            <a:endParaRPr lang="zh-CN" altLang="en-US" sz="6600" b="1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6657" name="矩形 26656"/>
          <p:cNvSpPr>
            <a:spLocks noGrp="1"/>
          </p:cNvSpPr>
          <p:nvPr/>
        </p:nvSpPr>
        <p:spPr>
          <a:xfrm>
            <a:off x="900113" y="5229225"/>
            <a:ext cx="2808287" cy="5048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勇往直前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26658" name="矩形 26657"/>
          <p:cNvSpPr>
            <a:spLocks noGrp="1"/>
          </p:cNvSpPr>
          <p:nvPr/>
        </p:nvSpPr>
        <p:spPr>
          <a:xfrm>
            <a:off x="3203575" y="4221163"/>
            <a:ext cx="4897438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华文行楷" panose="02010800040101010101" pitchFamily="2" charset="-122"/>
                <a:ea typeface="新宋体" panose="02010609030101010101" pitchFamily="49" charset="-122"/>
              </a:rPr>
              <a:t>害怕、逃避暴风雨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5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5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ldLvl="0"/>
      <p:bldP spid="26654" grpId="0" build="p"/>
      <p:bldP spid="26655" grpId="0" build="p"/>
      <p:bldP spid="26656" grpId="0" bldLvl="0"/>
      <p:bldP spid="26657" grpId="0" animBg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27649" descr="2786001_144845495000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62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标题 27650"/>
          <p:cNvSpPr>
            <a:spLocks noGrp="1"/>
          </p:cNvSpPr>
          <p:nvPr>
            <p:ph type="title"/>
          </p:nvPr>
        </p:nvSpPr>
        <p:spPr>
          <a:xfrm>
            <a:off x="396875" y="2420938"/>
            <a:ext cx="8229600" cy="1143000"/>
          </a:xfrm>
          <a:ln/>
        </p:spPr>
        <p:txBody>
          <a:bodyPr anchor="ctr"/>
          <a:p>
            <a:r>
              <a:rPr lang="zh-CN" altLang="en-US" sz="6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第三关</a:t>
            </a:r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：</a:t>
            </a:r>
            <a:b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</a:b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暴风雨即临之时</a:t>
            </a:r>
            <a:r>
              <a:rPr lang="zh-CN" altLang="en-US" sz="3600" dirty="0"/>
              <a:t> </a:t>
            </a:r>
            <a:br>
              <a:rPr lang="zh-CN" altLang="en-US" sz="3600" dirty="0"/>
            </a:br>
            <a:r>
              <a:rPr lang="zh-CN" altLang="en-US" dirty="0">
                <a:solidFill>
                  <a:srgbClr val="FF0000"/>
                </a:solidFill>
              </a:rPr>
              <a:t>齐读12-14段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xfrm>
            <a:off x="107950" y="476250"/>
            <a:ext cx="8218488" cy="711200"/>
          </a:xfrm>
          <a:ln/>
        </p:spPr>
        <p:txBody>
          <a:bodyPr anchor="ctr"/>
          <a:p>
            <a:r>
              <a:rPr lang="zh-CN" altLang="en-US" sz="3600" dirty="0"/>
              <a:t>第三关：暴风雨</a:t>
            </a:r>
            <a:r>
              <a:rPr lang="zh-CN" altLang="en-US" sz="3600" dirty="0">
                <a:solidFill>
                  <a:srgbClr val="FF0000"/>
                </a:solidFill>
              </a:rPr>
              <a:t>即临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8675" name="矩形 28674"/>
          <p:cNvSpPr>
            <a:spLocks noGrp="1"/>
          </p:cNvSpPr>
          <p:nvPr/>
        </p:nvSpPr>
        <p:spPr>
          <a:xfrm>
            <a:off x="4429125" y="549275"/>
            <a:ext cx="4751388" cy="71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z="3600" dirty="0">
                <a:latin typeface="Arial" panose="020B0604020202020204" pitchFamily="34" charset="0"/>
              </a:rPr>
              <a:t>——</a:t>
            </a:r>
            <a:r>
              <a:rPr lang="zh-CN" altLang="en-US" sz="3200" dirty="0"/>
              <a:t>吼叫、轰响、燃烧</a:t>
            </a:r>
            <a:endParaRPr lang="zh-CN" altLang="en-US" sz="3200" dirty="0"/>
          </a:p>
        </p:txBody>
      </p:sp>
      <p:graphicFrame>
        <p:nvGraphicFramePr>
          <p:cNvPr id="28676" name="内容占位符 28675"/>
          <p:cNvGraphicFramePr/>
          <p:nvPr>
            <p:ph sz="half" idx="2"/>
          </p:nvPr>
        </p:nvGraphicFramePr>
        <p:xfrm>
          <a:off x="684213" y="1341438"/>
          <a:ext cx="7632700" cy="3633787"/>
        </p:xfrm>
        <a:graphic>
          <a:graphicData uri="http://schemas.openxmlformats.org/drawingml/2006/table">
            <a:tbl>
              <a:tblPr/>
              <a:tblGrid>
                <a:gridCol w="2468563"/>
                <a:gridCol w="1684337"/>
                <a:gridCol w="1792288"/>
                <a:gridCol w="1687512"/>
              </a:tblGrid>
              <a:tr h="973138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海燕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海鸥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海鸭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企鹅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792287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868363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702" name="文本占位符 28701"/>
          <p:cNvSpPr>
            <a:spLocks noGrp="1"/>
          </p:cNvSpPr>
          <p:nvPr>
            <p:ph type="body" sz="half" idx="1"/>
          </p:nvPr>
        </p:nvSpPr>
        <p:spPr>
          <a:xfrm>
            <a:off x="612775" y="2276475"/>
            <a:ext cx="2520950" cy="2305050"/>
          </a:xfrm>
          <a:ln/>
        </p:spPr>
        <p:txBody>
          <a:bodyPr/>
          <a:p>
            <a:pPr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高傲地飞翔、叫喊、更猛烈</a:t>
            </a:r>
            <a:endParaRPr lang="zh-CN" altLang="en-US" sz="1800" dirty="0"/>
          </a:p>
        </p:txBody>
      </p:sp>
      <p:sp>
        <p:nvSpPr>
          <p:cNvPr id="28703" name="矩形 28702"/>
          <p:cNvSpPr>
            <a:spLocks noGrp="1"/>
          </p:cNvSpPr>
          <p:nvPr/>
        </p:nvSpPr>
        <p:spPr>
          <a:xfrm>
            <a:off x="539750" y="4149725"/>
            <a:ext cx="2589213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呼唤暴风雨</a:t>
            </a:r>
            <a:endParaRPr lang="zh-CN" altLang="en-US" dirty="0"/>
          </a:p>
        </p:txBody>
      </p:sp>
      <p:sp>
        <p:nvSpPr>
          <p:cNvPr id="28704" name="矩形 28703"/>
          <p:cNvSpPr>
            <a:spLocks noGrp="1"/>
          </p:cNvSpPr>
          <p:nvPr/>
        </p:nvSpPr>
        <p:spPr>
          <a:xfrm>
            <a:off x="4284663" y="2852738"/>
            <a:ext cx="2519362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6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out！</a:t>
            </a:r>
            <a:endParaRPr lang="zh-CN" altLang="en-US" sz="6600" b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8705" name="矩形 28704"/>
          <p:cNvSpPr>
            <a:spLocks noGrp="1"/>
          </p:cNvSpPr>
          <p:nvPr/>
        </p:nvSpPr>
        <p:spPr>
          <a:xfrm>
            <a:off x="971550" y="5086350"/>
            <a:ext cx="2809875" cy="503238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英勇无比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0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70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70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ldLvl="0"/>
      <p:bldP spid="28702" grpId="0" build="p"/>
      <p:bldP spid="28703" grpId="0" build="p"/>
      <p:bldP spid="28705" grpId="0" animBg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2425" cy="1143000"/>
          </a:xfrm>
          <a:ln/>
        </p:spPr>
        <p:txBody>
          <a:bodyPr anchor="ctr"/>
          <a:p>
            <a:r>
              <a:rPr lang="zh-CN" altLang="en-US" sz="4800" b="1">
                <a:effectLst>
                  <a:outerShdw blurRad="38100" dist="38100" dir="2700000">
                    <a:srgbClr val="C0C0C0"/>
                  </a:outerShdw>
                </a:effectLst>
              </a:rPr>
              <a:t>象征手法</a:t>
            </a:r>
            <a:endParaRPr lang="zh-CN" altLang="en-US" sz="48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39" name="文本占位符 14338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29600" cy="4525963"/>
          </a:xfrm>
          <a:ln/>
        </p:spPr>
        <p:txBody>
          <a:bodyPr/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3300"/>
                </a:solidFill>
                <a:ea typeface="楷体_GB2312" pitchFamily="1" charset="-122"/>
              </a:rPr>
              <a:t>象征是用具体事物表示某种抽象的概念或思想的写作方法。</a:t>
            </a:r>
            <a:endParaRPr lang="zh-CN" altLang="en-US" sz="4000" b="1">
              <a:solidFill>
                <a:srgbClr val="003300"/>
              </a:solidFill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003300"/>
                </a:solidFill>
                <a:ea typeface="楷体_GB2312" pitchFamily="1" charset="-122"/>
              </a:rPr>
              <a:t>根据事物之间的某种联系，借助某一事物的某种形象（象征体），以表现某种抽象的概念、思想和情感（被象征的本体）。</a:t>
            </a:r>
            <a:endParaRPr lang="zh-CN" altLang="en-US" sz="4000" b="1">
              <a:solidFill>
                <a:srgbClr val="003300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2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charRg st="27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  <a:ln/>
        </p:spPr>
        <p:txBody>
          <a:bodyPr anchor="ctr"/>
          <a:p>
            <a:r>
              <a:rPr lang="zh-CN" altLang="en-US" b="1">
                <a:solidFill>
                  <a:srgbClr val="0033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象征手法的作用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3300"/>
                </a:solidFill>
                <a:ea typeface="楷体_GB2312" pitchFamily="1" charset="-122"/>
              </a:rPr>
              <a:t>象征能够使不容易或不便于直接说出的思想情感委婉、曲折、含蓄地表达出来。</a:t>
            </a:r>
            <a:endParaRPr lang="zh-CN" altLang="en-US" sz="3600" b="1">
              <a:solidFill>
                <a:srgbClr val="003300"/>
              </a:solidFill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3300"/>
                </a:solidFill>
                <a:ea typeface="楷体_GB2312" pitchFamily="1" charset="-122"/>
              </a:rPr>
              <a:t>化抽象为具体，使思想更加形象、可感，极大地增强作品的艺术表现力和感染力。</a:t>
            </a:r>
            <a:endParaRPr lang="zh-CN" altLang="en-US" sz="3600" b="1">
              <a:solidFill>
                <a:srgbClr val="003300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>
          <a:xfrm>
            <a:off x="468313" y="117475"/>
            <a:ext cx="8229600" cy="1143000"/>
          </a:xfrm>
          <a:ln/>
        </p:spPr>
        <p:txBody>
          <a:bodyPr anchor="ctr"/>
          <a:p>
            <a:r>
              <a:rPr lang="zh-CN" altLang="en-US" b="1">
                <a:effectLst>
                  <a:outerShdw blurRad="38100" dist="38100" dir="2700000">
                    <a:srgbClr val="C0C0C0"/>
                  </a:outerShdw>
                </a:effectLst>
              </a:rPr>
              <a:t>象征与比喻的区别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>
          <a:xfrm>
            <a:off x="180975" y="1125538"/>
            <a:ext cx="8856663" cy="5399087"/>
          </a:xfrm>
          <a:ln/>
        </p:spPr>
        <p:txBody>
          <a:bodyPr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①比喻只是借助喻体形象化地表现本体，“形似”；而象征是“神似”，用做象征的事物，既是自身，又不仅仅局限于自身，还蕴含着别的意义。 </a:t>
            </a:r>
            <a:endParaRPr lang="zh-CN" altLang="en-US" sz="2800" b="1">
              <a:solidFill>
                <a:srgbClr val="0033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②比喻只是一种修辞手法，只针对一种现象。</a:t>
            </a:r>
            <a:r>
              <a:rPr lang="zh-CN" altLang="en-US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如“海燕像黑色的闪电”</a:t>
            </a:r>
            <a:r>
              <a:rPr lang="zh-CN" altLang="en-US" sz="2800" b="1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；象征是一种表现手法，往往体现在一段或一篇之中，如果孤立的从一句话来看，不容易看出它的象征意义。</a:t>
            </a:r>
            <a:r>
              <a:rPr lang="zh-CN" altLang="en-US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如</a:t>
            </a:r>
            <a:r>
              <a:rPr lang="en-US" altLang="zh-CN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海燕</a:t>
            </a:r>
            <a:r>
              <a:rPr lang="en-US" altLang="zh-CN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28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作者用象征手法构思全文，把一切构成一幅完整的画面，让它们分别象征斗争的形势、环境和各种力量。</a:t>
            </a:r>
            <a:r>
              <a:rPr lang="zh-CN" altLang="en-US" b="1">
                <a:latin typeface="楷体_GB2312" pitchFamily="1" charset="-122"/>
                <a:ea typeface="楷体_GB2312" pitchFamily="1" charset="-122"/>
              </a:rPr>
              <a:t> </a:t>
            </a:r>
            <a:endParaRPr lang="zh-CN" altLang="en-US" b="1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6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charRg st="66" end="1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1746" name="内容占位符 31745"/>
          <p:cNvGraphicFramePr/>
          <p:nvPr>
            <p:ph sz="half" idx="2"/>
          </p:nvPr>
        </p:nvGraphicFramePr>
        <p:xfrm>
          <a:off x="684213" y="1341438"/>
          <a:ext cx="8135937" cy="4719637"/>
        </p:xfrm>
        <a:graphic>
          <a:graphicData uri="http://schemas.openxmlformats.org/drawingml/2006/table">
            <a:tbl>
              <a:tblPr/>
              <a:tblGrid>
                <a:gridCol w="3635375"/>
                <a:gridCol w="1371600"/>
                <a:gridCol w="1524000"/>
                <a:gridCol w="1604963"/>
              </a:tblGrid>
              <a:tr h="973138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海燕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海鸥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海鸭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企鹅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455737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290763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72" name="文本占位符 31771"/>
          <p:cNvSpPr>
            <a:spLocks noGrp="1"/>
          </p:cNvSpPr>
          <p:nvPr>
            <p:ph type="body" sz="half" idx="1"/>
          </p:nvPr>
        </p:nvSpPr>
        <p:spPr>
          <a:xfrm>
            <a:off x="612775" y="2278063"/>
            <a:ext cx="3527425" cy="1295400"/>
          </a:xfrm>
          <a:ln/>
        </p:spPr>
        <p:txBody>
          <a:bodyPr/>
          <a:p>
            <a:pPr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斗志昂扬、勇往直前、英勇无比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1773" name="矩形 31772"/>
          <p:cNvSpPr>
            <a:spLocks noGrp="1"/>
          </p:cNvSpPr>
          <p:nvPr/>
        </p:nvSpPr>
        <p:spPr>
          <a:xfrm>
            <a:off x="5940425" y="2565400"/>
            <a:ext cx="2589213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害怕、逃避</a:t>
            </a:r>
            <a:endParaRPr lang="zh-CN" altLang="en-US" dirty="0"/>
          </a:p>
        </p:txBody>
      </p:sp>
      <p:sp>
        <p:nvSpPr>
          <p:cNvPr id="31774" name="矩形 31773"/>
          <p:cNvSpPr>
            <a:spLocks noGrp="1"/>
          </p:cNvSpPr>
          <p:nvPr/>
        </p:nvSpPr>
        <p:spPr>
          <a:xfrm>
            <a:off x="4070350" y="2565400"/>
            <a:ext cx="1438275" cy="7921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400" b="1" dirty="0">
                <a:solidFill>
                  <a:srgbClr val="000A12"/>
                </a:solidFill>
              </a:rPr>
              <a:t>对比</a:t>
            </a:r>
            <a:endParaRPr lang="zh-CN" altLang="en-US" sz="4400" b="1" dirty="0">
              <a:solidFill>
                <a:srgbClr val="000A12"/>
              </a:solidFill>
            </a:endParaRPr>
          </a:p>
        </p:txBody>
      </p:sp>
      <p:sp>
        <p:nvSpPr>
          <p:cNvPr id="31775" name="横卷形 31774"/>
          <p:cNvSpPr/>
          <p:nvPr/>
        </p:nvSpPr>
        <p:spPr>
          <a:xfrm>
            <a:off x="323850" y="260350"/>
            <a:ext cx="8424863" cy="1152525"/>
          </a:xfrm>
          <a:prstGeom prst="horizontalScroll">
            <a:avLst>
              <a:gd name="adj" fmla="val 125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5400" b="1" dirty="0">
                <a:solidFill>
                  <a:srgbClr val="FFFF66"/>
                </a:solidFill>
                <a:latin typeface="Arial" panose="020B0604020202020204" pitchFamily="34" charset="0"/>
              </a:rPr>
              <a:t>海燕及三种海鸟的象征意义</a:t>
            </a:r>
            <a:endParaRPr lang="zh-CN" altLang="en-US" sz="5400" b="1" dirty="0">
              <a:solidFill>
                <a:srgbClr val="FFFF66"/>
              </a:solidFill>
              <a:latin typeface="Arial" panose="020B0604020202020204" pitchFamily="34" charset="0"/>
            </a:endParaRPr>
          </a:p>
        </p:txBody>
      </p:sp>
      <p:sp>
        <p:nvSpPr>
          <p:cNvPr id="31776" name="文本框 31775"/>
          <p:cNvSpPr txBox="1"/>
          <p:nvPr/>
        </p:nvSpPr>
        <p:spPr>
          <a:xfrm>
            <a:off x="684213" y="3789363"/>
            <a:ext cx="3671887" cy="2316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象征</a:t>
            </a:r>
            <a:r>
              <a:rPr lang="zh-CN" altLang="en-US" sz="3200" b="1" dirty="0">
                <a:solidFill>
                  <a:srgbClr val="FF0000"/>
                </a:solidFill>
                <a:latin typeface="隶书" panose="02010509060101010101" pitchFamily="49" charset="-122"/>
                <a:ea typeface="幼圆" panose="02010509060101010101" pitchFamily="49" charset="-122"/>
              </a:rPr>
              <a:t>英勇无畏、乐观自信、富于献身精神的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无产阶级革命先驱者。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幼圆" panose="02010509060101010101" pitchFamily="49" charset="-122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777" name="文本框 31776"/>
          <p:cNvSpPr txBox="1"/>
          <p:nvPr/>
        </p:nvSpPr>
        <p:spPr>
          <a:xfrm>
            <a:off x="4645025" y="3933825"/>
            <a:ext cx="41148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  </a:t>
            </a:r>
            <a:r>
              <a:rPr lang="zh-CN" altLang="en-US" sz="4000" b="1">
                <a:solidFill>
                  <a:srgbClr val="0000C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象征形形色色的害怕革命的假革命和不革命者</a:t>
            </a:r>
            <a:endParaRPr lang="zh-CN" altLang="en-US" sz="4000" b="1">
              <a:solidFill>
                <a:srgbClr val="0000CC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6" grpId="0" bldLvl="0"/>
      <p:bldP spid="317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5"/>
          <p:cNvSpPr txBox="1"/>
          <p:nvPr/>
        </p:nvSpPr>
        <p:spPr>
          <a:xfrm>
            <a:off x="179388" y="1047750"/>
            <a:ext cx="8820150" cy="4483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E90FC5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 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波浪一边一边歌唱，一边冲向高空，去迎接那雷声。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 波浪在愤怒的飞沫中呼叫，跟狂风争鸣。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 大海抓住闪电的箭光，把它们熄灭在自己的深渊里。 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2771" name="文本框 32770"/>
          <p:cNvSpPr txBox="1"/>
          <p:nvPr/>
        </p:nvSpPr>
        <p:spPr>
          <a:xfrm>
            <a:off x="539750" y="404813"/>
            <a:ext cx="4095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大海的象征意义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图片 33793" descr="浪8"/>
          <p:cNvPicPr>
            <a:picLocks noChangeAspect="1"/>
          </p:cNvPicPr>
          <p:nvPr/>
        </p:nvPicPr>
        <p:blipFill>
          <a:blip r:embed="rId1">
            <a:lum bright="35999"/>
          </a:blip>
          <a:stretch>
            <a:fillRect/>
          </a:stretch>
        </p:blipFill>
        <p:spPr>
          <a:xfrm>
            <a:off x="3203575" y="117475"/>
            <a:ext cx="5940425" cy="4014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文本框 33794"/>
          <p:cNvSpPr txBox="1"/>
          <p:nvPr/>
        </p:nvSpPr>
        <p:spPr>
          <a:xfrm>
            <a:off x="468313" y="1917700"/>
            <a:ext cx="273526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6000" b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大海</a:t>
            </a:r>
            <a:endParaRPr lang="zh-CN" altLang="en-US" sz="60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796" name="矩形 33795"/>
          <p:cNvSpPr/>
          <p:nvPr/>
        </p:nvSpPr>
        <p:spPr>
          <a:xfrm>
            <a:off x="1187450" y="4221163"/>
            <a:ext cx="7202488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>
                <a:ln w="190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——象征广大人民群众的力量</a:t>
            </a:r>
            <a:endParaRPr lang="zh-CN" altLang="en-US" sz="4400">
              <a:ln w="190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971800"/>
            <a:ext cx="9144000" cy="38862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0" y="0"/>
          <a:ext cx="9144000" cy="338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1811000" imgH="8953500" progId="">
                  <p:embed/>
                </p:oleObj>
              </mc:Choice>
              <mc:Fallback>
                <p:oleObj name="" r:id="rId2" imgW="11811000" imgH="89535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>
                        <a:lum bright="23999"/>
                      </a:blip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3387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Text Box 5"/>
          <p:cNvSpPr txBox="1"/>
          <p:nvPr/>
        </p:nvSpPr>
        <p:spPr>
          <a:xfrm>
            <a:off x="180975" y="3286125"/>
            <a:ext cx="8351838" cy="170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sz="4800" b="1" dirty="0">
                <a:solidFill>
                  <a:srgbClr val="FFFFCC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乌云、狂风、</a:t>
            </a:r>
            <a:endParaRPr lang="zh-CN" altLang="en-US" sz="4800" b="1" dirty="0">
              <a:solidFill>
                <a:srgbClr val="FFFFCC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4800" b="1" dirty="0">
                <a:solidFill>
                  <a:srgbClr val="FFFFCC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闪电、雷声的象征意义</a:t>
            </a:r>
            <a:r>
              <a:rPr lang="zh-CN" altLang="en-US" sz="4400" b="1" dirty="0">
                <a:solidFill>
                  <a:srgbClr val="FFFFCC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</a:t>
            </a:r>
            <a:r>
              <a:rPr lang="zh-CN" altLang="en-US" sz="3600" b="1" dirty="0">
                <a:solidFill>
                  <a:srgbClr val="00FF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</a:t>
            </a:r>
            <a:endParaRPr lang="zh-CN" altLang="en-US" sz="3600" b="1" dirty="0">
              <a:solidFill>
                <a:srgbClr val="00FF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0" name="Picture 5" descr="p000005190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543175"/>
            <a:ext cx="6697663" cy="431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WordArt 6"/>
          <p:cNvSpPr>
            <a:spLocks noTextEdit="1"/>
          </p:cNvSpPr>
          <p:nvPr/>
        </p:nvSpPr>
        <p:spPr>
          <a:xfrm>
            <a:off x="3024188" y="5153025"/>
            <a:ext cx="3095625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endParaRPr lang="zh-CN" altLang="en-US" sz="48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012" name="TextBox 4"/>
          <p:cNvSpPr txBox="1"/>
          <p:nvPr/>
        </p:nvSpPr>
        <p:spPr>
          <a:xfrm>
            <a:off x="252413" y="333375"/>
            <a:ext cx="8424862" cy="2163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33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海燕</a:t>
            </a:r>
            <a:r>
              <a:rPr lang="zh-CN" altLang="en-US" sz="3200" b="1" dirty="0">
                <a:solidFill>
                  <a:srgbClr val="0033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是一种水鸟，体色苍灰，两翼细长，常掠海面疾飞。暴风雨来临之前，常在海面上飞翔。在俄文中，海燕有“</a:t>
            </a:r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暴风雨的报信者”或“暴风雨来临前的预言者”</a:t>
            </a:r>
            <a:r>
              <a:rPr lang="zh-CN" altLang="en-US" sz="3200" b="1" dirty="0">
                <a:solidFill>
                  <a:srgbClr val="0033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的意思。</a:t>
            </a:r>
            <a:endParaRPr lang="zh-CN" altLang="en-US" sz="3200" b="1" dirty="0">
              <a:solidFill>
                <a:srgbClr val="00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5"/>
          <p:cNvSpPr txBox="1"/>
          <p:nvPr/>
        </p:nvSpPr>
        <p:spPr>
          <a:xfrm>
            <a:off x="323850" y="268288"/>
            <a:ext cx="8351838" cy="3786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rgbClr val="00FF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</a:t>
            </a:r>
            <a:r>
              <a:rPr lang="zh-CN" altLang="en-US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  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乌云</a:t>
            </a: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越来越暗，向海面直压下来…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在这鸟儿勇敢的叫喊声里，乌云听出了欢乐听出了愤怒的力量，热情的火焰和胜利的信心。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 一堆堆乌云，像青色的火焰，在无底的大海上燃烧。    </a:t>
            </a:r>
            <a:r>
              <a:rPr lang="zh-CN" altLang="en-US" sz="3600" b="1" dirty="0">
                <a:solidFill>
                  <a:srgbClr val="00FF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    </a:t>
            </a:r>
            <a:endParaRPr lang="zh-CN" altLang="en-US" sz="3600" b="1" dirty="0">
              <a:solidFill>
                <a:srgbClr val="00FF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35843" name="Text Box 3"/>
          <p:cNvSpPr txBox="1"/>
          <p:nvPr/>
        </p:nvSpPr>
        <p:spPr>
          <a:xfrm>
            <a:off x="1620838" y="4292600"/>
            <a:ext cx="7380287" cy="2505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sz="3600" u="sng" dirty="0">
                <a:solidFill>
                  <a:srgbClr val="00FF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3600" b="1" u="sng" dirty="0">
                <a:solidFill>
                  <a:srgbClr val="000A12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狂风紧紧抱起一层层巨浪，恶狠狠地把它们甩到悬崖上，把这些大块的翡翠摔成尘雾和碎末。</a:t>
            </a:r>
            <a:endParaRPr lang="zh-CN" altLang="en-US" sz="3600" b="1" u="sng" dirty="0">
              <a:solidFill>
                <a:srgbClr val="000A12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>
              <a:lnSpc>
                <a:spcPct val="110000"/>
              </a:lnSpc>
            </a:pPr>
            <a:endParaRPr lang="zh-CN" altLang="en-US" sz="3600" b="1" u="sng" dirty="0">
              <a:solidFill>
                <a:srgbClr val="000A12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图片 36865"/>
          <p:cNvPicPr>
            <a:picLocks noChangeAspect="1"/>
          </p:cNvPicPr>
          <p:nvPr/>
        </p:nvPicPr>
        <p:blipFill>
          <a:blip r:embed="rId1">
            <a:grayscl/>
            <a:lum bright="-17999" contrast="-6000"/>
          </a:blip>
          <a:stretch>
            <a:fillRect/>
          </a:stretch>
        </p:blipFill>
        <p:spPr>
          <a:xfrm>
            <a:off x="323850" y="3933825"/>
            <a:ext cx="4464050" cy="2735263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6867" name="图片 36866" descr="狂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4005263"/>
            <a:ext cx="3889375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文本框 36867"/>
          <p:cNvSpPr txBox="1"/>
          <p:nvPr/>
        </p:nvSpPr>
        <p:spPr>
          <a:xfrm>
            <a:off x="611188" y="476250"/>
            <a:ext cx="58324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乌云、</a:t>
            </a:r>
            <a:r>
              <a:rPr lang="zh-CN" altLang="en-US" sz="3600" b="1" dirty="0">
                <a:solidFill>
                  <a:srgbClr val="CC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闪电、雷声、狂风</a:t>
            </a:r>
            <a:endParaRPr lang="zh-CN" altLang="en-US" sz="3600" b="1" dirty="0">
              <a:solidFill>
                <a:srgbClr val="CC0000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36869" name="矩形 36868"/>
          <p:cNvSpPr/>
          <p:nvPr/>
        </p:nvSpPr>
        <p:spPr>
          <a:xfrm>
            <a:off x="4211638" y="1557338"/>
            <a:ext cx="3332162" cy="639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5400">
                <a:ln w="19050" cap="flat" cmpd="sng">
                  <a:solidFill>
                    <a:srgbClr val="3333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2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象征什么？</a:t>
            </a:r>
            <a:endParaRPr lang="zh-CN" altLang="en-US" sz="5400">
              <a:ln w="19050" cap="flat" cmpd="sng">
                <a:solidFill>
                  <a:srgbClr val="3333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2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870" name="矩形 36869"/>
          <p:cNvSpPr/>
          <p:nvPr/>
        </p:nvSpPr>
        <p:spPr>
          <a:xfrm>
            <a:off x="971550" y="2636838"/>
            <a:ext cx="74168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400" b="1">
                <a:ln w="1270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——象征反革命的黑暗势力</a:t>
            </a:r>
            <a:endParaRPr lang="zh-CN" altLang="en-US" sz="4400" b="1">
              <a:ln w="1270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19457" descr="6a63f6246b600c3380cdaa351b4c510fd8f9a1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00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19458"/>
          <p:cNvSpPr txBox="1"/>
          <p:nvPr/>
        </p:nvSpPr>
        <p:spPr>
          <a:xfrm>
            <a:off x="1524000" y="609600"/>
            <a:ext cx="3192463" cy="1096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暴风雨</a:t>
            </a:r>
            <a:endParaRPr lang="zh-CN" altLang="en-US" sz="66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755650" y="1905000"/>
            <a:ext cx="7488238" cy="3382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CC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</a:t>
            </a:r>
            <a:r>
              <a:rPr lang="zh-CN" altLang="en-US" sz="54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象征</a:t>
            </a:r>
            <a:r>
              <a:rPr lang="en-US" altLang="zh-CN" sz="54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1905</a:t>
            </a:r>
            <a:r>
              <a:rPr lang="zh-CN" altLang="en-US" sz="54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年俄国革命前夕一触即发的革命形势和</a:t>
            </a:r>
            <a:r>
              <a:rPr lang="zh-CN" altLang="en-US" sz="54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推翻沙皇独裁的无产阶级革命风暴</a:t>
            </a:r>
            <a:r>
              <a:rPr lang="zh-CN" altLang="en-US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en-US" sz="4800" b="1">
              <a:solidFill>
                <a:srgbClr val="FFFF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/>
              <a:t>为什么要写风、云、雷、电？</a:t>
            </a:r>
            <a:endParaRPr lang="zh-CN" altLang="en-US" dirty="0"/>
          </a:p>
        </p:txBody>
      </p:sp>
      <p:sp>
        <p:nvSpPr>
          <p:cNvPr id="37891" name="文本占位符 37890"/>
          <p:cNvSpPr>
            <a:spLocks noGrp="1"/>
          </p:cNvSpPr>
          <p:nvPr>
            <p:ph type="body" idx="1"/>
          </p:nvPr>
        </p:nvSpPr>
        <p:spPr>
          <a:xfrm>
            <a:off x="4716463" y="1485900"/>
            <a:ext cx="3465512" cy="4741863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烘托了海燕的英勇乐观的高大形象以及发出战斗号召的豪迈激昂，振奋人心。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37892" name="Picture 2" descr="D511T0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989138"/>
            <a:ext cx="3816350" cy="4052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文本框 38913"/>
          <p:cNvSpPr txBox="1"/>
          <p:nvPr/>
        </p:nvSpPr>
        <p:spPr>
          <a:xfrm>
            <a:off x="1949450" y="1128713"/>
            <a:ext cx="7086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象征革命高潮时期广大人民群众的无穷力量</a:t>
            </a:r>
            <a:endParaRPr lang="zh-CN" altLang="en-US" sz="28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5" name="文本框 38914"/>
          <p:cNvSpPr txBox="1"/>
          <p:nvPr/>
        </p:nvSpPr>
        <p:spPr>
          <a:xfrm>
            <a:off x="2178050" y="1814513"/>
            <a:ext cx="49149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象征风起云涌的革命运动</a:t>
            </a:r>
            <a:endParaRPr lang="zh-CN" altLang="en-US" sz="32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3397250" y="2576513"/>
            <a:ext cx="4953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象征害怕革命的假革命和不革命者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7" name="文本框 38916"/>
          <p:cNvSpPr txBox="1"/>
          <p:nvPr/>
        </p:nvSpPr>
        <p:spPr>
          <a:xfrm>
            <a:off x="3244850" y="3948113"/>
            <a:ext cx="32004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象征光明的未来</a:t>
            </a:r>
            <a:endParaRPr lang="zh-CN" altLang="en-US" sz="32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8" name="文本框 38917"/>
          <p:cNvSpPr txBox="1"/>
          <p:nvPr/>
        </p:nvSpPr>
        <p:spPr>
          <a:xfrm>
            <a:off x="3321050" y="5091113"/>
            <a:ext cx="4800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A12"/>
                </a:solidFill>
                <a:latin typeface="Times New Roman" panose="02020603050405020304" pitchFamily="18" charset="0"/>
              </a:rPr>
              <a:t>象征一切反动的黑暗势力</a:t>
            </a:r>
            <a:endParaRPr lang="zh-CN" altLang="en-US" sz="3200" b="1" dirty="0">
              <a:solidFill>
                <a:srgbClr val="000A1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9" name="文本框 38918"/>
          <p:cNvSpPr txBox="1"/>
          <p:nvPr/>
        </p:nvSpPr>
        <p:spPr>
          <a:xfrm>
            <a:off x="250825" y="1052513"/>
            <a:ext cx="2438400" cy="496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大海：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暴风雨：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海鸭、海鸥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企鹅：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太阳：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乌云、闪电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         狂风：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0" name="右大括号 38919"/>
          <p:cNvSpPr/>
          <p:nvPr/>
        </p:nvSpPr>
        <p:spPr>
          <a:xfrm>
            <a:off x="2555875" y="2781300"/>
            <a:ext cx="76200" cy="1001713"/>
          </a:xfrm>
          <a:prstGeom prst="rightBrace">
            <a:avLst>
              <a:gd name="adj1" fmla="val 10954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1" name="右大括号 38920"/>
          <p:cNvSpPr/>
          <p:nvPr/>
        </p:nvSpPr>
        <p:spPr>
          <a:xfrm>
            <a:off x="2460625" y="4908550"/>
            <a:ext cx="76200" cy="1001713"/>
          </a:xfrm>
          <a:prstGeom prst="rightBrace">
            <a:avLst>
              <a:gd name="adj1" fmla="val 10954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2" name="右箭头 38921"/>
          <p:cNvSpPr/>
          <p:nvPr/>
        </p:nvSpPr>
        <p:spPr>
          <a:xfrm>
            <a:off x="1416050" y="1281113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3" name="右箭头 38922"/>
          <p:cNvSpPr/>
          <p:nvPr/>
        </p:nvSpPr>
        <p:spPr>
          <a:xfrm>
            <a:off x="1797050" y="1966913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4" name="右箭头 38923"/>
          <p:cNvSpPr/>
          <p:nvPr/>
        </p:nvSpPr>
        <p:spPr>
          <a:xfrm>
            <a:off x="2787650" y="3033713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5" name="右箭头 38924"/>
          <p:cNvSpPr/>
          <p:nvPr/>
        </p:nvSpPr>
        <p:spPr>
          <a:xfrm>
            <a:off x="2635250" y="4176713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6" name="右箭头 38925"/>
          <p:cNvSpPr/>
          <p:nvPr/>
        </p:nvSpPr>
        <p:spPr>
          <a:xfrm>
            <a:off x="2787650" y="5319713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7" name="矩形 38926"/>
          <p:cNvSpPr/>
          <p:nvPr/>
        </p:nvSpPr>
        <p:spPr>
          <a:xfrm>
            <a:off x="1403350" y="549275"/>
            <a:ext cx="5759450" cy="517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小结：各种象征意义</a:t>
            </a:r>
            <a:endParaRPr lang="zh-CN" altLang="en-US" sz="3600">
              <a:ln w="190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28" name="文本框 38927"/>
          <p:cNvSpPr txBox="1"/>
          <p:nvPr/>
        </p:nvSpPr>
        <p:spPr>
          <a:xfrm>
            <a:off x="1981200" y="5876925"/>
            <a:ext cx="123507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海燕</a:t>
            </a:r>
            <a:endParaRPr lang="zh-CN" altLang="en-US" sz="32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29" name="文本框 38928"/>
          <p:cNvSpPr txBox="1"/>
          <p:nvPr/>
        </p:nvSpPr>
        <p:spPr>
          <a:xfrm>
            <a:off x="2667000" y="64008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8930" name="右箭头 38929"/>
          <p:cNvSpPr/>
          <p:nvPr/>
        </p:nvSpPr>
        <p:spPr>
          <a:xfrm>
            <a:off x="3852863" y="6092825"/>
            <a:ext cx="1368425" cy="300038"/>
          </a:xfrm>
          <a:prstGeom prst="rightArrow">
            <a:avLst>
              <a:gd name="adj1" fmla="val 50000"/>
              <a:gd name="adj2" fmla="val 11402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1" name="文本框 38930"/>
          <p:cNvSpPr txBox="1"/>
          <p:nvPr/>
        </p:nvSpPr>
        <p:spPr>
          <a:xfrm>
            <a:off x="5148263" y="5876925"/>
            <a:ext cx="38893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无产阶级革命先驱者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/>
      <p:bldP spid="38916" grpId="0"/>
      <p:bldP spid="38917" grpId="0"/>
      <p:bldP spid="38918" grpId="0"/>
      <p:bldP spid="389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文本占位符 40961"/>
          <p:cNvSpPr>
            <a:spLocks noGrp="1"/>
          </p:cNvSpPr>
          <p:nvPr>
            <p:ph type="body" idx="1"/>
          </p:nvPr>
        </p:nvSpPr>
        <p:spPr>
          <a:xfrm>
            <a:off x="755650" y="2852738"/>
            <a:ext cx="7921625" cy="3005137"/>
          </a:xfrm>
          <a:ln/>
        </p:spPr>
        <p:txBody>
          <a:bodyPr/>
          <a:p>
            <a:r>
              <a:rPr lang="zh-CN" altLang="en-US" sz="4000" b="1" dirty="0">
                <a:solidFill>
                  <a:srgbClr val="FF0000"/>
                </a:solidFill>
              </a:rPr>
              <a:t>反复，以强烈的感情表现了海燕对暴风雨的渴望和呼唤，强调了革命暴风雨已经近在眼前，历史的潮流不可逆转！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40963" name="Text Box 3"/>
          <p:cNvSpPr txBox="1"/>
          <p:nvPr/>
        </p:nvSpPr>
        <p:spPr>
          <a:xfrm>
            <a:off x="685800" y="685800"/>
            <a:ext cx="7631113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A12"/>
                </a:solidFill>
                <a:latin typeface="Times New Roman" panose="02020603050405020304" pitchFamily="18" charset="0"/>
              </a:rPr>
              <a:t>暴风雨！暴风雨就要来啦！</a:t>
            </a:r>
            <a:endParaRPr lang="zh-CN" altLang="en-US" sz="6000" b="1" dirty="0">
              <a:solidFill>
                <a:srgbClr val="000A1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文本占位符 41985"/>
          <p:cNvSpPr>
            <a:spLocks noGrp="1"/>
          </p:cNvSpPr>
          <p:nvPr>
            <p:ph type="body" idx="1"/>
          </p:nvPr>
        </p:nvSpPr>
        <p:spPr>
          <a:xfrm>
            <a:off x="469900" y="2997200"/>
            <a:ext cx="7920038" cy="3006725"/>
          </a:xfrm>
          <a:ln/>
        </p:spPr>
        <p:txBody>
          <a:bodyPr/>
          <a:p>
            <a:r>
              <a:rPr lang="zh-CN" altLang="en-US" sz="3600" b="1" dirty="0">
                <a:solidFill>
                  <a:srgbClr val="FF0000"/>
                </a:solidFill>
              </a:rPr>
              <a:t>呼应前文，有力收束全文；点明中心，这是革命者掷地有声的战斗宣言，号召人民行动起来去迎接革命，表达了自信豪迈的战斗情怀和高昂的革命乐观主义精神。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1987" name="Text Box 3"/>
          <p:cNvSpPr txBox="1"/>
          <p:nvPr/>
        </p:nvSpPr>
        <p:spPr>
          <a:xfrm>
            <a:off x="685800" y="685800"/>
            <a:ext cx="7631113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A12"/>
                </a:solidFill>
                <a:latin typeface="Times New Roman" panose="02020603050405020304" pitchFamily="18" charset="0"/>
              </a:rPr>
              <a:t>让暴风雨来得更猛烈些吧！</a:t>
            </a:r>
            <a:endParaRPr lang="zh-CN" altLang="en-US" sz="6000" b="1" dirty="0">
              <a:solidFill>
                <a:srgbClr val="000A1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charRg st="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charRg st="0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39937"/>
          <p:cNvSpPr txBox="1"/>
          <p:nvPr/>
        </p:nvSpPr>
        <p:spPr>
          <a:xfrm>
            <a:off x="395288" y="260350"/>
            <a:ext cx="136842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海燕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文本框 39938"/>
          <p:cNvSpPr txBox="1"/>
          <p:nvPr/>
        </p:nvSpPr>
        <p:spPr>
          <a:xfrm>
            <a:off x="395288" y="981075"/>
            <a:ext cx="1728787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海鸥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  <a:p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海鸭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  <a:p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企鹅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文本框 39939"/>
          <p:cNvSpPr txBox="1"/>
          <p:nvPr/>
        </p:nvSpPr>
        <p:spPr>
          <a:xfrm>
            <a:off x="468313" y="2852738"/>
            <a:ext cx="13668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大海波浪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1" name="文本框 39940"/>
          <p:cNvSpPr txBox="1"/>
          <p:nvPr/>
        </p:nvSpPr>
        <p:spPr>
          <a:xfrm>
            <a:off x="468313" y="4281488"/>
            <a:ext cx="12954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狂风乌云闪电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2" name="文本框 39941"/>
          <p:cNvSpPr txBox="1"/>
          <p:nvPr/>
        </p:nvSpPr>
        <p:spPr>
          <a:xfrm rot="-10771651" flipV="1">
            <a:off x="6156325" y="908050"/>
            <a:ext cx="22367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革命高潮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3" name="文本框 39942"/>
          <p:cNvSpPr txBox="1"/>
          <p:nvPr/>
        </p:nvSpPr>
        <p:spPr>
          <a:xfrm rot="-10771651" flipV="1">
            <a:off x="323850" y="6216650"/>
            <a:ext cx="2024063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000A12"/>
                </a:solidFill>
                <a:latin typeface="Arial" panose="020B0604020202020204" pitchFamily="34" charset="0"/>
              </a:rPr>
              <a:t>暴风雨</a:t>
            </a:r>
            <a:endParaRPr lang="zh-CN" altLang="en-US" sz="3600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4" name="文本框 39943"/>
          <p:cNvSpPr txBox="1"/>
          <p:nvPr/>
        </p:nvSpPr>
        <p:spPr>
          <a:xfrm rot="-10771651" flipV="1">
            <a:off x="6227763" y="1990725"/>
            <a:ext cx="202247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反动势力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5" name="文本框 39944"/>
          <p:cNvSpPr txBox="1"/>
          <p:nvPr/>
        </p:nvSpPr>
        <p:spPr>
          <a:xfrm rot="-10771651" flipV="1">
            <a:off x="6084888" y="3140075"/>
            <a:ext cx="25304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革命先驱者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6" name="文本框 39945"/>
          <p:cNvSpPr txBox="1"/>
          <p:nvPr/>
        </p:nvSpPr>
        <p:spPr>
          <a:xfrm rot="-10771651" flipV="1">
            <a:off x="6227763" y="4181475"/>
            <a:ext cx="22352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  </a:t>
            </a: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假革命不革命者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7" name="文本框 39946"/>
          <p:cNvSpPr txBox="1"/>
          <p:nvPr/>
        </p:nvSpPr>
        <p:spPr>
          <a:xfrm rot="-10771651" flipV="1">
            <a:off x="6300788" y="5951538"/>
            <a:ext cx="216535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A12"/>
                </a:solidFill>
                <a:latin typeface="Arial" panose="020B0604020202020204" pitchFamily="34" charset="0"/>
              </a:rPr>
              <a:t>革命力量</a:t>
            </a:r>
            <a:endParaRPr lang="zh-CN" altLang="en-US" sz="3600" b="1" dirty="0">
              <a:solidFill>
                <a:srgbClr val="000A12"/>
              </a:solidFill>
              <a:latin typeface="Arial" panose="020B0604020202020204" pitchFamily="34" charset="0"/>
            </a:endParaRPr>
          </a:p>
        </p:txBody>
      </p:sp>
      <p:sp>
        <p:nvSpPr>
          <p:cNvPr id="39948" name="直接连接符 39947"/>
          <p:cNvSpPr/>
          <p:nvPr/>
        </p:nvSpPr>
        <p:spPr>
          <a:xfrm>
            <a:off x="1403350" y="620713"/>
            <a:ext cx="4752975" cy="2808287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49" name="直接连接符 39948"/>
          <p:cNvSpPr/>
          <p:nvPr/>
        </p:nvSpPr>
        <p:spPr>
          <a:xfrm>
            <a:off x="1331913" y="1341438"/>
            <a:ext cx="5040312" cy="3311525"/>
          </a:xfrm>
          <a:prstGeom prst="line">
            <a:avLst/>
          </a:prstGeom>
          <a:ln w="28575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0" name="直接连接符 39949"/>
          <p:cNvSpPr/>
          <p:nvPr/>
        </p:nvSpPr>
        <p:spPr>
          <a:xfrm>
            <a:off x="1331913" y="1916113"/>
            <a:ext cx="4968875" cy="2736850"/>
          </a:xfrm>
          <a:prstGeom prst="line">
            <a:avLst/>
          </a:prstGeom>
          <a:ln w="28575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1" name="直接连接符 39950"/>
          <p:cNvSpPr/>
          <p:nvPr/>
        </p:nvSpPr>
        <p:spPr>
          <a:xfrm>
            <a:off x="1331913" y="2492375"/>
            <a:ext cx="4968875" cy="2160588"/>
          </a:xfrm>
          <a:prstGeom prst="line">
            <a:avLst/>
          </a:prstGeom>
          <a:ln w="28575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2" name="直接连接符 39951"/>
          <p:cNvSpPr/>
          <p:nvPr/>
        </p:nvSpPr>
        <p:spPr>
          <a:xfrm>
            <a:off x="1476375" y="3284538"/>
            <a:ext cx="4895850" cy="2952750"/>
          </a:xfrm>
          <a:prstGeom prst="line">
            <a:avLst/>
          </a:prstGeom>
          <a:ln w="28575" cap="flat" cmpd="sng">
            <a:solidFill>
              <a:schemeClr val="hlink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3" name="直接连接符 39952"/>
          <p:cNvSpPr/>
          <p:nvPr/>
        </p:nvSpPr>
        <p:spPr>
          <a:xfrm>
            <a:off x="1403350" y="3789363"/>
            <a:ext cx="4897438" cy="2447925"/>
          </a:xfrm>
          <a:prstGeom prst="line">
            <a:avLst/>
          </a:prstGeom>
          <a:ln w="28575" cap="flat" cmpd="sng">
            <a:solidFill>
              <a:schemeClr val="hlink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4" name="直接连接符 39953"/>
          <p:cNvSpPr/>
          <p:nvPr/>
        </p:nvSpPr>
        <p:spPr>
          <a:xfrm flipV="1">
            <a:off x="1403350" y="2276475"/>
            <a:ext cx="4968875" cy="2376488"/>
          </a:xfrm>
          <a:prstGeom prst="line">
            <a:avLst/>
          </a:prstGeom>
          <a:ln w="28575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5" name="直接连接符 39954"/>
          <p:cNvSpPr/>
          <p:nvPr/>
        </p:nvSpPr>
        <p:spPr>
          <a:xfrm flipV="1">
            <a:off x="1403350" y="2276475"/>
            <a:ext cx="4968875" cy="2952750"/>
          </a:xfrm>
          <a:prstGeom prst="line">
            <a:avLst/>
          </a:prstGeom>
          <a:ln w="28575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6" name="直接连接符 39955"/>
          <p:cNvSpPr/>
          <p:nvPr/>
        </p:nvSpPr>
        <p:spPr>
          <a:xfrm flipV="1">
            <a:off x="1476375" y="2276475"/>
            <a:ext cx="4895850" cy="3529013"/>
          </a:xfrm>
          <a:prstGeom prst="line">
            <a:avLst/>
          </a:prstGeom>
          <a:ln w="28575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7" name="直接连接符 39956"/>
          <p:cNvSpPr/>
          <p:nvPr/>
        </p:nvSpPr>
        <p:spPr>
          <a:xfrm flipV="1">
            <a:off x="1835150" y="1268413"/>
            <a:ext cx="4392613" cy="5400675"/>
          </a:xfrm>
          <a:prstGeom prst="line">
            <a:avLst/>
          </a:prstGeom>
          <a:ln w="28575" cap="flat" cmpd="sng">
            <a:solidFill>
              <a:srgbClr val="00FF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58" name="文本框 39957"/>
          <p:cNvSpPr txBox="1"/>
          <p:nvPr/>
        </p:nvSpPr>
        <p:spPr>
          <a:xfrm>
            <a:off x="3276600" y="333375"/>
            <a:ext cx="1939925" cy="717550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</a:rPr>
              <a:t>象      征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9959" name="右大括号 39958"/>
          <p:cNvSpPr/>
          <p:nvPr/>
        </p:nvSpPr>
        <p:spPr>
          <a:xfrm>
            <a:off x="1547813" y="620713"/>
            <a:ext cx="76200" cy="1944687"/>
          </a:xfrm>
          <a:prstGeom prst="rightBrace">
            <a:avLst>
              <a:gd name="adj1" fmla="val 212673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60" name="右大括号 39959"/>
          <p:cNvSpPr/>
          <p:nvPr/>
        </p:nvSpPr>
        <p:spPr>
          <a:xfrm>
            <a:off x="1547813" y="3068638"/>
            <a:ext cx="142875" cy="865187"/>
          </a:xfrm>
          <a:prstGeom prst="rightBrace">
            <a:avLst>
              <a:gd name="adj1" fmla="val 50462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61" name="右大括号 39960"/>
          <p:cNvSpPr/>
          <p:nvPr/>
        </p:nvSpPr>
        <p:spPr>
          <a:xfrm>
            <a:off x="1547813" y="4508500"/>
            <a:ext cx="144462" cy="1368425"/>
          </a:xfrm>
          <a:prstGeom prst="rightBrace">
            <a:avLst>
              <a:gd name="adj1" fmla="val 7893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62" name="Text Box 20"/>
          <p:cNvSpPr txBox="1"/>
          <p:nvPr/>
        </p:nvSpPr>
        <p:spPr>
          <a:xfrm>
            <a:off x="2628900" y="5518150"/>
            <a:ext cx="3429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对比、烘托</a:t>
            </a:r>
            <a:r>
              <a:rPr lang="zh-CN" altLang="en-US" sz="2800" b="1" dirty="0">
                <a:solidFill>
                  <a:srgbClr val="FF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手法</a:t>
            </a:r>
            <a:endParaRPr lang="zh-CN" altLang="en-US" sz="2800" b="1" dirty="0">
              <a:solidFill>
                <a:srgbClr val="FF66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381000" y="1371600"/>
            <a:ext cx="8229600" cy="4435475"/>
            <a:chOff x="0" y="0"/>
            <a:chExt cx="5184" cy="2804"/>
          </a:xfrm>
        </p:grpSpPr>
        <p:sp>
          <p:nvSpPr>
            <p:cNvPr id="7171" name="Text Box 3"/>
            <p:cNvSpPr txBox="1"/>
            <p:nvPr/>
          </p:nvSpPr>
          <p:spPr>
            <a:xfrm>
              <a:off x="96" y="0"/>
              <a:ext cx="5088" cy="1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003300"/>
                  </a:solidFill>
                  <a:latin typeface="宋体" panose="02010600030101010101" pitchFamily="2" charset="-122"/>
                </a:rPr>
                <a:t>呻吟          胆怯        翡翠</a:t>
              </a:r>
              <a:endParaRPr lang="zh-CN" altLang="en-US" sz="3600" b="1" dirty="0">
                <a:solidFill>
                  <a:srgbClr val="003300"/>
                </a:solidFill>
                <a:latin typeface="宋体" panose="02010600030101010101" pitchFamily="2" charset="-122"/>
              </a:endParaRPr>
            </a:p>
            <a:p>
              <a:pPr>
                <a:spcBef>
                  <a:spcPct val="50000"/>
                </a:spcBef>
              </a:pPr>
              <a:endParaRPr lang="zh-CN" altLang="en-US" sz="3600" b="1" dirty="0">
                <a:solidFill>
                  <a:srgbClr val="003300"/>
                </a:solidFill>
                <a:latin typeface="宋体" panose="0201060003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003300"/>
                  </a:solidFill>
                  <a:latin typeface="宋体" panose="02010600030101010101" pitchFamily="2" charset="-122"/>
                </a:rPr>
                <a:t>掠起          蜿蜒</a:t>
              </a:r>
              <a:endParaRPr lang="zh-CN" altLang="en-US" sz="3600" b="1" dirty="0">
                <a:solidFill>
                  <a:srgbClr val="0033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172" name="Text Box 4"/>
            <p:cNvSpPr txBox="1"/>
            <p:nvPr/>
          </p:nvSpPr>
          <p:spPr>
            <a:xfrm>
              <a:off x="0" y="2160"/>
              <a:ext cx="139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号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3" name="Text Box 5"/>
            <p:cNvSpPr txBox="1"/>
            <p:nvPr/>
          </p:nvSpPr>
          <p:spPr>
            <a:xfrm>
              <a:off x="336" y="1872"/>
              <a:ext cx="1200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号叫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4" name="Text Box 6"/>
            <p:cNvSpPr txBox="1"/>
            <p:nvPr/>
          </p:nvSpPr>
          <p:spPr>
            <a:xfrm>
              <a:off x="336" y="2400"/>
              <a:ext cx="76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口号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5" name="Text Box 7"/>
            <p:cNvSpPr txBox="1"/>
            <p:nvPr/>
          </p:nvSpPr>
          <p:spPr>
            <a:xfrm>
              <a:off x="1920" y="2160"/>
              <a:ext cx="43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晃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6" name="Text Box 8"/>
            <p:cNvSpPr txBox="1"/>
            <p:nvPr/>
          </p:nvSpPr>
          <p:spPr>
            <a:xfrm>
              <a:off x="2304" y="1872"/>
              <a:ext cx="1056" cy="9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晃动</a:t>
              </a:r>
              <a:endParaRPr lang="zh-CN" altLang="en-US" sz="36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晃眼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7" name="Text Box 9"/>
            <p:cNvSpPr txBox="1"/>
            <p:nvPr/>
          </p:nvSpPr>
          <p:spPr>
            <a:xfrm>
              <a:off x="3696" y="2160"/>
              <a:ext cx="43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吓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7178" name="Text Box 10"/>
            <p:cNvSpPr txBox="1"/>
            <p:nvPr/>
          </p:nvSpPr>
          <p:spPr>
            <a:xfrm>
              <a:off x="4080" y="1872"/>
              <a:ext cx="816" cy="9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吓唬</a:t>
              </a:r>
              <a:endParaRPr lang="zh-CN" altLang="en-US" sz="36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恐吓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7179" name="Text Box 11"/>
          <p:cNvSpPr txBox="1"/>
          <p:nvPr/>
        </p:nvSpPr>
        <p:spPr>
          <a:xfrm>
            <a:off x="1820863" y="1376363"/>
            <a:ext cx="2133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Shēn  yín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5173663" y="1300163"/>
            <a:ext cx="1270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qiè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81" name="Text Box 13"/>
          <p:cNvSpPr txBox="1"/>
          <p:nvPr/>
        </p:nvSpPr>
        <p:spPr>
          <a:xfrm>
            <a:off x="7667625" y="1412875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fěi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2125663" y="3052763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lüè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5173663" y="3052763"/>
            <a:ext cx="2819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wānyán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84" name="Text Box 16"/>
          <p:cNvSpPr txBox="1"/>
          <p:nvPr/>
        </p:nvSpPr>
        <p:spPr>
          <a:xfrm>
            <a:off x="2132013" y="4306888"/>
            <a:ext cx="12969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h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áo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7185" name="Text Box 17"/>
          <p:cNvSpPr txBox="1"/>
          <p:nvPr/>
        </p:nvSpPr>
        <p:spPr>
          <a:xfrm>
            <a:off x="2195513" y="5229225"/>
            <a:ext cx="11509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à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186" name="Text Box 18"/>
          <p:cNvSpPr txBox="1"/>
          <p:nvPr/>
        </p:nvSpPr>
        <p:spPr>
          <a:xfrm>
            <a:off x="5084763" y="4306888"/>
            <a:ext cx="16478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huàng</a:t>
            </a:r>
            <a:r>
              <a:rPr lang="zh-CN" altLang="en-US" sz="40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endParaRPr lang="zh-CN" altLang="en-US" sz="4000" dirty="0">
              <a:solidFill>
                <a:schemeClr val="hlin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187" name="Text Box 19"/>
          <p:cNvSpPr txBox="1"/>
          <p:nvPr/>
        </p:nvSpPr>
        <p:spPr>
          <a:xfrm>
            <a:off x="5156200" y="5170488"/>
            <a:ext cx="17922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hu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ăng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188" name="Text Box 20"/>
          <p:cNvSpPr txBox="1"/>
          <p:nvPr/>
        </p:nvSpPr>
        <p:spPr>
          <a:xfrm>
            <a:off x="8135938" y="4306888"/>
            <a:ext cx="12588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xi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à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189" name="Text Box 21"/>
          <p:cNvSpPr txBox="1"/>
          <p:nvPr/>
        </p:nvSpPr>
        <p:spPr>
          <a:xfrm>
            <a:off x="8208963" y="5084763"/>
            <a:ext cx="12588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è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190" name="AutoShape 22"/>
          <p:cNvSpPr/>
          <p:nvPr/>
        </p:nvSpPr>
        <p:spPr>
          <a:xfrm>
            <a:off x="914400" y="45720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412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1" name="AutoShape 23"/>
          <p:cNvSpPr/>
          <p:nvPr/>
        </p:nvSpPr>
        <p:spPr>
          <a:xfrm>
            <a:off x="3962400" y="44958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412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2" name="AutoShape 24"/>
          <p:cNvSpPr/>
          <p:nvPr/>
        </p:nvSpPr>
        <p:spPr>
          <a:xfrm>
            <a:off x="6781800" y="44958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412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93" name="WordArt 25"/>
          <p:cNvSpPr/>
          <p:nvPr/>
        </p:nvSpPr>
        <p:spPr>
          <a:xfrm>
            <a:off x="539750" y="476250"/>
            <a:ext cx="2160588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/>
      <p:bldP spid="7180" grpId="0"/>
      <p:bldP spid="7181" grpId="0"/>
      <p:bldP spid="7182" grpId="0"/>
      <p:bldP spid="7183" grpId="0"/>
      <p:bldP spid="7184" grpId="0"/>
      <p:bldP spid="7185" grpId="0"/>
      <p:bldP spid="7186" grpId="0"/>
      <p:bldP spid="7187" grpId="0"/>
      <p:bldP spid="7188" grpId="0"/>
      <p:bldP spid="71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468313" y="406400"/>
            <a:ext cx="2808287" cy="1401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  <a:latin typeface="Arial" panose="020B0604020202020204" pitchFamily="34" charset="0"/>
              </a:rPr>
              <a:t>   高尔基</a:t>
            </a:r>
            <a:endParaRPr lang="zh-CN" altLang="en-US" sz="4400" b="1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Arial" panose="020B0604020202020204" pitchFamily="34" charset="0"/>
              </a:rPr>
              <a:t>（</a:t>
            </a:r>
            <a:r>
              <a:rPr lang="en-US" altLang="zh-CN" sz="2800" b="1">
                <a:latin typeface="Arial" panose="020B0604020202020204" pitchFamily="34" charset="0"/>
              </a:rPr>
              <a:t>1868--1936</a:t>
            </a:r>
            <a:r>
              <a:rPr lang="zh-CN" altLang="en-US" sz="2800" b="1">
                <a:latin typeface="Arial" panose="020B0604020202020204" pitchFamily="34" charset="0"/>
              </a:rPr>
              <a:t>）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pic>
        <p:nvPicPr>
          <p:cNvPr id="8195" name="图片 8194" descr="高尔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846263"/>
            <a:ext cx="3505200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矩形 8195"/>
          <p:cNvSpPr/>
          <p:nvPr/>
        </p:nvSpPr>
        <p:spPr>
          <a:xfrm>
            <a:off x="3924300" y="620713"/>
            <a:ext cx="4895850" cy="536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1" charset="-122"/>
              </a:rPr>
              <a:t>       </a:t>
            </a:r>
            <a:r>
              <a:rPr lang="zh-CN" altLang="en-US" sz="3600" b="1">
                <a:solidFill>
                  <a:srgbClr val="003300"/>
                </a:solidFill>
                <a:latin typeface="Times New Roman" panose="02020603050405020304" pitchFamily="18" charset="0"/>
                <a:ea typeface="楷体_GB2312" pitchFamily="1" charset="-122"/>
              </a:rPr>
              <a:t>苏联伟大的无产阶级文学作家，社会主义现实主义文学奠基人。</a:t>
            </a:r>
            <a:endParaRPr lang="zh-CN" altLang="en-US" sz="3600" b="1">
              <a:solidFill>
                <a:srgbClr val="003300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endParaRPr lang="zh-CN" altLang="en-US" sz="3600" b="1">
              <a:solidFill>
                <a:srgbClr val="003300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3366"/>
                </a:solidFill>
                <a:latin typeface="Times New Roman" panose="02020603050405020304" pitchFamily="18" charset="0"/>
                <a:ea typeface="楷体_GB2312" pitchFamily="1" charset="-122"/>
              </a:rPr>
              <a:t>代表作</a:t>
            </a:r>
            <a:r>
              <a:rPr lang="en-US" altLang="zh-CN" sz="3600" b="1">
                <a:solidFill>
                  <a:srgbClr val="003366"/>
                </a:solidFill>
                <a:latin typeface="Times New Roman" panose="02020603050405020304" pitchFamily="18" charset="0"/>
                <a:ea typeface="楷体_GB2312" pitchFamily="1" charset="-122"/>
              </a:rPr>
              <a:t>:</a:t>
            </a:r>
            <a:endParaRPr lang="en-US" altLang="zh-CN" sz="3600" b="1">
              <a:solidFill>
                <a:srgbClr val="003366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3366"/>
                </a:solidFill>
                <a:latin typeface="Times New Roman" panose="02020603050405020304" pitchFamily="18" charset="0"/>
                <a:ea typeface="楷体_GB2312" pitchFamily="1" charset="-122"/>
              </a:rPr>
              <a:t>长篇小说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《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母亲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》</a:t>
            </a:r>
            <a:endParaRPr lang="en-US" altLang="zh-CN" sz="3600" b="1">
              <a:solidFill>
                <a:srgbClr val="003366"/>
              </a:solidFill>
              <a:latin typeface="Times New Roman" panose="02020603050405020304" pitchFamily="18" charset="0"/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3366"/>
                </a:solidFill>
                <a:latin typeface="Times New Roman" panose="02020603050405020304" pitchFamily="18" charset="0"/>
                <a:ea typeface="楷体_GB2312" pitchFamily="1" charset="-122"/>
              </a:rPr>
              <a:t>自传体三部曲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《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童年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》《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在人间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》《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我的大学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1" charset="-122"/>
              </a:rPr>
              <a:t>》</a:t>
            </a:r>
            <a:endParaRPr lang="en-US" altLang="zh-CN" sz="3600" b="1">
              <a:solidFill>
                <a:srgbClr val="FF3300"/>
              </a:solidFill>
              <a:latin typeface="Times New Roman" panose="02020603050405020304" pitchFamily="18" charset="0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body"/>
          </p:nvPr>
        </p:nvSpPr>
        <p:spPr>
          <a:xfrm>
            <a:off x="395288" y="1484313"/>
            <a:ext cx="8062912" cy="4525962"/>
          </a:xfrm>
          <a:ln/>
        </p:spPr>
        <p:txBody>
          <a:bodyPr vert="horz" wrap="square" anchor="t"/>
          <a:p>
            <a:pPr>
              <a:lnSpc>
                <a:spcPct val="110000"/>
              </a:lnSpc>
              <a:spcBef>
                <a:spcPct val="50000"/>
              </a:spcBef>
              <a:buFont typeface="Times New Roman" panose="02020603050405020304" pitchFamily="18" charset="0"/>
              <a:buNone/>
            </a:pPr>
            <a:r>
              <a:rPr lang="zh-CN" altLang="en-US" sz="4800" b="1">
                <a:latin typeface="宋体" panose="02010600030101010101" pitchFamily="2" charset="-122"/>
              </a:rPr>
              <a:t>    </a:t>
            </a:r>
            <a:r>
              <a:rPr lang="en-US" altLang="zh-CN" sz="4800" b="1">
                <a:latin typeface="宋体" panose="02010600030101010101" pitchFamily="2" charset="-122"/>
              </a:rPr>
              <a:t>《</a:t>
            </a:r>
            <a:r>
              <a:rPr lang="zh-CN" altLang="en-US" sz="4800" b="1">
                <a:latin typeface="宋体" panose="02010600030101010101" pitchFamily="2" charset="-122"/>
              </a:rPr>
              <a:t>海燕</a:t>
            </a:r>
            <a:r>
              <a:rPr lang="en-US" altLang="zh-CN" sz="4800" b="1">
                <a:latin typeface="宋体" panose="02010600030101010101" pitchFamily="2" charset="-122"/>
              </a:rPr>
              <a:t>》</a:t>
            </a:r>
            <a:r>
              <a:rPr lang="zh-CN" altLang="en-US" sz="4800" b="1">
                <a:latin typeface="宋体" panose="02010600030101010101" pitchFamily="2" charset="-122"/>
              </a:rPr>
              <a:t>是一首散文诗，选自</a:t>
            </a:r>
            <a:r>
              <a:rPr lang="en-US" altLang="zh-CN" sz="4800" b="1">
                <a:latin typeface="宋体" panose="02010600030101010101" pitchFamily="2" charset="-122"/>
              </a:rPr>
              <a:t>1901</a:t>
            </a:r>
            <a:r>
              <a:rPr lang="zh-CN" altLang="en-US" sz="4800" b="1">
                <a:latin typeface="宋体" panose="02010600030101010101" pitchFamily="2" charset="-122"/>
              </a:rPr>
              <a:t>年</a:t>
            </a:r>
            <a:r>
              <a:rPr lang="en-US" altLang="zh-CN" sz="4800" b="1">
                <a:latin typeface="宋体" panose="02010600030101010101" pitchFamily="2" charset="-122"/>
              </a:rPr>
              <a:t>3</a:t>
            </a:r>
            <a:r>
              <a:rPr lang="zh-CN" altLang="en-US" sz="4800" b="1">
                <a:latin typeface="宋体" panose="02010600030101010101" pitchFamily="2" charset="-122"/>
              </a:rPr>
              <a:t>月的</a:t>
            </a:r>
            <a:r>
              <a:rPr lang="zh-CN" altLang="en-US" sz="4800" b="1">
                <a:latin typeface="Times New Roman" panose="02020603050405020304" pitchFamily="18" charset="0"/>
              </a:rPr>
              <a:t>“</a:t>
            </a:r>
            <a:r>
              <a:rPr lang="zh-CN" altLang="en-US" sz="4800" b="1">
                <a:latin typeface="宋体" panose="02010600030101010101" pitchFamily="2" charset="-122"/>
              </a:rPr>
              <a:t>幻想曲</a:t>
            </a:r>
            <a:r>
              <a:rPr lang="zh-CN" altLang="en-US" sz="4800" b="1">
                <a:latin typeface="Times New Roman" panose="02020603050405020304" pitchFamily="18" charset="0"/>
              </a:rPr>
              <a:t>”</a:t>
            </a:r>
            <a:r>
              <a:rPr lang="en-US" altLang="zh-CN" sz="4800" b="1">
                <a:latin typeface="宋体" panose="02010600030101010101" pitchFamily="2" charset="-122"/>
              </a:rPr>
              <a:t>《</a:t>
            </a:r>
            <a:r>
              <a:rPr lang="zh-CN" altLang="en-US" sz="4800" b="1">
                <a:latin typeface="宋体" panose="02010600030101010101" pitchFamily="2" charset="-122"/>
              </a:rPr>
              <a:t>春天的旋律</a:t>
            </a:r>
            <a:r>
              <a:rPr lang="en-US" altLang="zh-CN" sz="4800" b="1">
                <a:latin typeface="宋体" panose="02010600030101010101" pitchFamily="2" charset="-122"/>
              </a:rPr>
              <a:t>》</a:t>
            </a:r>
            <a:r>
              <a:rPr lang="zh-CN" altLang="en-US" sz="4800" b="1">
                <a:latin typeface="宋体" panose="02010600030101010101" pitchFamily="2" charset="-122"/>
              </a:rPr>
              <a:t>的结尾部分。</a:t>
            </a:r>
            <a:r>
              <a:rPr lang="en-US" altLang="zh-CN" sz="4800" b="1">
                <a:latin typeface="宋体" panose="02010600030101010101" pitchFamily="2" charset="-122"/>
              </a:rPr>
              <a:t>《</a:t>
            </a:r>
            <a:r>
              <a:rPr lang="zh-CN" altLang="en-US" sz="4800" b="1">
                <a:latin typeface="宋体" panose="02010600030101010101" pitchFamily="2" charset="-122"/>
              </a:rPr>
              <a:t>海燕</a:t>
            </a:r>
            <a:r>
              <a:rPr lang="en-US" altLang="zh-CN" sz="4800" b="1">
                <a:latin typeface="宋体" panose="02010600030101010101" pitchFamily="2" charset="-122"/>
              </a:rPr>
              <a:t>》</a:t>
            </a:r>
            <a:r>
              <a:rPr lang="zh-CN" altLang="en-US" sz="4800" b="1">
                <a:latin typeface="宋体" panose="02010600030101010101" pitchFamily="2" charset="-122"/>
              </a:rPr>
              <a:t>发表后即成为革命宣传斗争的有利武器。</a:t>
            </a:r>
            <a:endParaRPr lang="zh-CN" altLang="en-US" sz="4800" b="1">
              <a:latin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endParaRPr lang="zh-CN" altLang="en-US" sz="4800" b="1">
              <a:latin typeface="宋体" panose="02010600030101010101" pitchFamily="2" charset="-122"/>
            </a:endParaRPr>
          </a:p>
        </p:txBody>
      </p:sp>
      <p:sp>
        <p:nvSpPr>
          <p:cNvPr id="13315" name="WordArt 3"/>
          <p:cNvSpPr/>
          <p:nvPr/>
        </p:nvSpPr>
        <p:spPr>
          <a:xfrm>
            <a:off x="755650" y="404813"/>
            <a:ext cx="2447925" cy="754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作品介绍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68313" y="549275"/>
            <a:ext cx="8435975" cy="1714500"/>
          </a:xfrm>
          <a:ln/>
        </p:spPr>
        <p:txBody>
          <a:bodyPr anchor="ctr"/>
          <a:p>
            <a:r>
              <a:rPr lang="en-US" altLang="zh-CN" sz="4000" b="1">
                <a:solidFill>
                  <a:srgbClr val="00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zh-CN" altLang="en-US" sz="4000" b="1" dirty="0">
                <a:solidFill>
                  <a:srgbClr val="00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这篇课文以大海为背景，描写了暴风雨到来之前，哪几个时刻海面景象的变化？</a:t>
            </a:r>
            <a:r>
              <a:rPr lang="zh-CN" altLang="en-US" sz="3200" dirty="0"/>
              <a:t> </a:t>
            </a:r>
            <a:endParaRPr lang="zh-CN" altLang="en-US" sz="3200" dirty="0"/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684213" y="2349500"/>
            <a:ext cx="7345362" cy="3529013"/>
          </a:xfrm>
          <a:ln/>
        </p:spPr>
        <p:txBody>
          <a:bodyPr/>
          <a:p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暴风雨将要来临 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暴风雨逼近之时 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暴风雨即临之时 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4000" b="1">
                <a:solidFill>
                  <a:srgbClr val="003300"/>
                </a:solidFill>
                <a:latin typeface="楷体_GB2312" pitchFamily="1" charset="-122"/>
                <a:ea typeface="楷体_GB2312" pitchFamily="1" charset="-122"/>
              </a:rPr>
              <a:t>线索：</a:t>
            </a:r>
            <a:endParaRPr lang="zh-CN" altLang="en-US" sz="4000" b="1">
              <a:solidFill>
                <a:srgbClr val="0033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   以暴风雨渐次迫近为线索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18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charRg st="18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2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charRg st="27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3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charRg st="31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23553" descr="193348cscmw8m2zw382wa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标题 23554"/>
          <p:cNvSpPr>
            <a:spLocks noGrp="1"/>
          </p:cNvSpPr>
          <p:nvPr>
            <p:ph type="title"/>
          </p:nvPr>
        </p:nvSpPr>
        <p:spPr>
          <a:xfrm>
            <a:off x="396875" y="1341438"/>
            <a:ext cx="8229600" cy="3097212"/>
          </a:xfrm>
          <a:ln/>
        </p:spPr>
        <p:txBody>
          <a:bodyPr anchor="ctr"/>
          <a:p>
            <a:r>
              <a:rPr lang="zh-CN" altLang="en-US" sz="6000" dirty="0">
                <a:solidFill>
                  <a:srgbClr val="CC0000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  <a:t>第一关：</a:t>
            </a:r>
            <a:b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</a:b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  <a:t>       </a:t>
            </a: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  <a:t>暴风雨将要来临</a:t>
            </a:r>
            <a:b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</a:b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  <a:t>       </a:t>
            </a:r>
            <a:r>
              <a:rPr lang="zh-CN" altLang="en-US" sz="6000" dirty="0">
                <a:solidFill>
                  <a:srgbClr val="FFCC00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  <a:t>齐读1-6自然段</a:t>
            </a:r>
            <a:b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新魏" panose="02010800040101010101" pitchFamily="2" charset="-122"/>
              </a:rPr>
            </a:br>
            <a:r>
              <a:rPr lang="zh-CN" altLang="en-US" sz="2000" dirty="0"/>
              <a:t> </a:t>
            </a:r>
            <a:endParaRPr lang="zh-CN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/>
      <p:bldP spid="23555" grpId="1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3600" dirty="0"/>
              <a:t>第一关：暴风雨</a:t>
            </a:r>
            <a:r>
              <a:rPr lang="zh-CN" altLang="en-US" sz="3600" dirty="0">
                <a:solidFill>
                  <a:srgbClr val="FF0000"/>
                </a:solidFill>
              </a:rPr>
              <a:t>将来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4579" name="矩形 24578"/>
          <p:cNvSpPr>
            <a:spLocks noGrp="1"/>
          </p:cNvSpPr>
          <p:nvPr/>
        </p:nvSpPr>
        <p:spPr>
          <a:xfrm>
            <a:off x="4860925" y="549275"/>
            <a:ext cx="3384550" cy="71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z="3600" dirty="0">
                <a:latin typeface="Arial" panose="020B0604020202020204" pitchFamily="34" charset="0"/>
              </a:rPr>
              <a:t>——</a:t>
            </a:r>
            <a:r>
              <a:rPr lang="zh-CN" altLang="en-US" sz="3600" dirty="0"/>
              <a:t>苍茫  卷集</a:t>
            </a:r>
            <a:endParaRPr lang="zh-CN" altLang="en-US" sz="3600" dirty="0"/>
          </a:p>
        </p:txBody>
      </p:sp>
      <p:graphicFrame>
        <p:nvGraphicFramePr>
          <p:cNvPr id="24580" name="内容占位符 24579"/>
          <p:cNvGraphicFramePr/>
          <p:nvPr>
            <p:ph sz="half" idx="2"/>
          </p:nvPr>
        </p:nvGraphicFramePr>
        <p:xfrm>
          <a:off x="396875" y="1341438"/>
          <a:ext cx="7993063" cy="4319587"/>
        </p:xfrm>
        <a:graphic>
          <a:graphicData uri="http://schemas.openxmlformats.org/drawingml/2006/table">
            <a:tbl>
              <a:tblPr/>
              <a:tblGrid>
                <a:gridCol w="2000250"/>
                <a:gridCol w="1997075"/>
                <a:gridCol w="1995488"/>
                <a:gridCol w="2000250"/>
              </a:tblGrid>
              <a:tr h="982663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海燕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海鸥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海鸭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企鹅</a:t>
                      </a:r>
                      <a:endParaRPr lang="zh-CN" altLang="en-US" sz="4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389187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sym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947738">
                <a:tc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gridSpan="3">
                  <a:txBody>
                    <a:bodyPr/>
                    <a:lstStyle>
                      <a:lvl1pPr marL="444500" lvl="0" indent="-3587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anose="05000000000000000000" pitchFamily="2" charset="2"/>
                        <a:buChar char=""/>
                        <a:defRPr sz="1800" u="none" kern="1200" baseline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44500" lvl="1" indent="4445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  <a:defRPr sz="16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•"/>
                        <a:defRPr sz="12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–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»"/>
                        <a:defRPr sz="1000" b="0" i="0" u="none" kern="1200" baseline="0">
                          <a:solidFill>
                            <a:srgbClr val="4D4D4D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>
                        <a:alpha val="17000"/>
                      </a:srgbClr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607" name="文本占位符 24606"/>
          <p:cNvSpPr>
            <a:spLocks noGrp="1"/>
          </p:cNvSpPr>
          <p:nvPr>
            <p:ph type="body" sz="half" idx="1"/>
          </p:nvPr>
        </p:nvSpPr>
        <p:spPr>
          <a:xfrm>
            <a:off x="468313" y="2205038"/>
            <a:ext cx="2087562" cy="2590800"/>
          </a:xfrm>
          <a:ln/>
        </p:spPr>
        <p:txBody>
          <a:bodyPr/>
          <a:p>
            <a:pPr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高傲地飞翔、碰着、直冲、叫喊、勇敢、欢乐</a:t>
            </a:r>
            <a:endParaRPr lang="zh-CN" altLang="en-US" sz="3200" dirty="0">
              <a:solidFill>
                <a:srgbClr val="000A12"/>
              </a:solidFill>
            </a:endParaRPr>
          </a:p>
        </p:txBody>
      </p:sp>
      <p:sp>
        <p:nvSpPr>
          <p:cNvPr id="24608" name="矩形 24607"/>
          <p:cNvSpPr>
            <a:spLocks noGrp="1"/>
          </p:cNvSpPr>
          <p:nvPr/>
        </p:nvSpPr>
        <p:spPr>
          <a:xfrm>
            <a:off x="2484438" y="2420938"/>
            <a:ext cx="1727200" cy="1871662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呻吟、飞窜、恐惧、掩藏</a:t>
            </a:r>
            <a:endParaRPr lang="zh-CN" altLang="en-US" dirty="0"/>
          </a:p>
        </p:txBody>
      </p:sp>
      <p:sp>
        <p:nvSpPr>
          <p:cNvPr id="24609" name="矩形 24608"/>
          <p:cNvSpPr>
            <a:spLocks noGrp="1"/>
          </p:cNvSpPr>
          <p:nvPr/>
        </p:nvSpPr>
        <p:spPr>
          <a:xfrm>
            <a:off x="4572000" y="2492375"/>
            <a:ext cx="1657350" cy="18716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呻吟、吓坏</a:t>
            </a:r>
            <a:endParaRPr lang="zh-CN" altLang="en-US" dirty="0"/>
          </a:p>
        </p:txBody>
      </p:sp>
      <p:sp>
        <p:nvSpPr>
          <p:cNvPr id="24610" name="矩形 24609"/>
          <p:cNvSpPr>
            <a:spLocks noGrp="1"/>
          </p:cNvSpPr>
          <p:nvPr/>
        </p:nvSpPr>
        <p:spPr>
          <a:xfrm>
            <a:off x="6804025" y="2492375"/>
            <a:ext cx="1296988" cy="1873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200" dirty="0">
                <a:solidFill>
                  <a:srgbClr val="000A12"/>
                </a:solidFill>
              </a:rPr>
              <a:t>蠢笨、胆怯、躲藏</a:t>
            </a:r>
            <a:endParaRPr lang="zh-CN" altLang="en-US" dirty="0"/>
          </a:p>
        </p:txBody>
      </p:sp>
      <p:sp>
        <p:nvSpPr>
          <p:cNvPr id="24611" name="矩形 24610"/>
          <p:cNvSpPr>
            <a:spLocks noGrp="1"/>
          </p:cNvSpPr>
          <p:nvPr/>
        </p:nvSpPr>
        <p:spPr>
          <a:xfrm>
            <a:off x="396875" y="4581525"/>
            <a:ext cx="2085975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渴望暴风雨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4612" name="矩形 24611"/>
          <p:cNvSpPr>
            <a:spLocks noGrp="1"/>
          </p:cNvSpPr>
          <p:nvPr/>
        </p:nvSpPr>
        <p:spPr>
          <a:xfrm>
            <a:off x="2987675" y="4725988"/>
            <a:ext cx="4897438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华文行楷" panose="02010800040101010101" pitchFamily="2" charset="-122"/>
                <a:ea typeface="新宋体" panose="02010609030101010101" pitchFamily="49" charset="-122"/>
              </a:rPr>
              <a:t>害怕、逃避暴风雨</a:t>
            </a:r>
            <a:endParaRPr lang="zh-CN" altLang="en-US" sz="4400" b="1" dirty="0">
              <a:solidFill>
                <a:srgbClr val="FF0000"/>
              </a:solidFill>
              <a:latin typeface="华文行楷" panose="02010800040101010101" pitchFamily="2" charset="-122"/>
              <a:ea typeface="新宋体" panose="02010609030101010101" pitchFamily="49" charset="-122"/>
            </a:endParaRPr>
          </a:p>
        </p:txBody>
      </p:sp>
      <p:sp>
        <p:nvSpPr>
          <p:cNvPr id="24613" name="矩形 24612"/>
          <p:cNvSpPr>
            <a:spLocks noGrp="1"/>
          </p:cNvSpPr>
          <p:nvPr/>
        </p:nvSpPr>
        <p:spPr>
          <a:xfrm>
            <a:off x="755650" y="5734050"/>
            <a:ext cx="2809875" cy="503238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4800" b="1" dirty="0">
                <a:solidFill>
                  <a:srgbClr val="FF0000"/>
                </a:solidFill>
              </a:rPr>
              <a:t>斗志昂扬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24614" name="矩形 24613"/>
          <p:cNvSpPr>
            <a:spLocks noGrp="1"/>
          </p:cNvSpPr>
          <p:nvPr/>
        </p:nvSpPr>
        <p:spPr>
          <a:xfrm>
            <a:off x="4356100" y="5589588"/>
            <a:ext cx="2520950" cy="933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444500" lvl="0" indent="-358775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"/>
              <a:defRPr sz="1800" u="none" kern="1200" baseline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44500" lvl="1" indent="4445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16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12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000" b="0" i="0" u="none" kern="1200" baseline="0">
                <a:solidFill>
                  <a:srgbClr val="4D4D4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66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KO！</a:t>
            </a:r>
            <a:endParaRPr lang="zh-CN" altLang="en-US" sz="66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60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60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60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610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61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61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61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61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ldLvl="0"/>
      <p:bldP spid="24607" grpId="0" build="p"/>
      <p:bldP spid="24608" grpId="0" build="p"/>
      <p:bldP spid="24609" grpId="0" build="p"/>
      <p:bldP spid="24610" grpId="0" build="p"/>
      <p:bldP spid="24611" grpId="0" build="p"/>
      <p:bldP spid="24612" grpId="0" build="p"/>
      <p:bldP spid="24613" grpId="0" animBg="1" uiExpand="1" build="p"/>
      <p:bldP spid="246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25601" descr="u=2629776946,923322589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标题 25602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  <a:ln/>
        </p:spPr>
        <p:txBody>
          <a:bodyPr anchor="ctr"/>
          <a:p>
            <a:r>
              <a:rPr lang="zh-CN" altLang="en-US" sz="6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第二关</a:t>
            </a:r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：</a:t>
            </a:r>
            <a:b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</a:br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暴风雨迫近之时</a:t>
            </a:r>
            <a:r>
              <a:rPr lang="zh-CN" altLang="en-US" sz="3200" dirty="0"/>
              <a:t> </a:t>
            </a:r>
            <a:br>
              <a:rPr lang="zh-CN" altLang="en-US" sz="3200" dirty="0"/>
            </a:br>
            <a:r>
              <a:rPr lang="zh-CN" altLang="en-US" sz="4800" dirty="0">
                <a:solidFill>
                  <a:srgbClr val="FF0000"/>
                </a:solidFill>
              </a:rPr>
              <a:t>齐读7-11段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520141202A08PWBG">
  <a:themeElements>
    <a:clrScheme name="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005897"/>
      </a:accent1>
      <a:accent2>
        <a:srgbClr val="0010A8"/>
      </a:accent2>
      <a:accent3>
        <a:srgbClr val="FFFFFF"/>
      </a:accent3>
      <a:accent4>
        <a:srgbClr val="515151"/>
      </a:accent4>
      <a:accent5>
        <a:srgbClr val="AAB5C9"/>
      </a:accent5>
      <a:accent6>
        <a:srgbClr val="000D96"/>
      </a:accent6>
      <a:hlink>
        <a:srgbClr val="994000"/>
      </a:hlink>
      <a:folHlink>
        <a:srgbClr val="D659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1920</Words>
  <Application>WPS 演示</Application>
  <PresentationFormat>在屏幕上显示</PresentationFormat>
  <Paragraphs>276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</vt:lpstr>
      <vt:lpstr>宋体</vt:lpstr>
      <vt:lpstr>Wingdings</vt:lpstr>
      <vt:lpstr>黑体</vt:lpstr>
      <vt:lpstr>Times New Roman</vt:lpstr>
      <vt:lpstr>楷体_GB2312</vt:lpstr>
      <vt:lpstr>华文新魏</vt:lpstr>
      <vt:lpstr>Calibri</vt:lpstr>
      <vt:lpstr>华文行楷</vt:lpstr>
      <vt:lpstr>新宋体</vt:lpstr>
      <vt:lpstr>Meiryo UI</vt:lpstr>
      <vt:lpstr>幼圆</vt:lpstr>
      <vt:lpstr>隶书</vt:lpstr>
      <vt:lpstr>微软雅黑</vt:lpstr>
      <vt:lpstr>Arial Unicode MS</vt:lpstr>
      <vt:lpstr>默认设计模板</vt:lpstr>
      <vt:lpstr>A000520141202A08PWBG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9、海燕</dc:title>
  <dc:creator>xiedanling</dc:creator>
  <cp:lastModifiedBy>xgq</cp:lastModifiedBy>
  <cp:revision>3</cp:revision>
  <dcterms:created xsi:type="dcterms:W3CDTF">2015-04-09T07:00:38Z</dcterms:created>
  <dcterms:modified xsi:type="dcterms:W3CDTF">2019-02-26T06:02:45Z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