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1" r:id="rId7"/>
    <p:sldId id="267" r:id="rId8"/>
    <p:sldId id="265" r:id="rId9"/>
    <p:sldId id="275" r:id="rId10"/>
    <p:sldId id="282" r:id="rId11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幻灯片图像占位符 5121"/>
          <p:cNvSpPr/>
          <p:nvPr>
            <p:ph type="sldImg"/>
          </p:nvPr>
        </p:nvSpPr>
        <p:spPr>
          <a:xfrm>
            <a:off x="1141413" y="754063"/>
            <a:ext cx="4391025" cy="3294062"/>
          </a:xfrm>
          <a:ln w="1"/>
        </p:spPr>
      </p:sp>
      <p:sp>
        <p:nvSpPr>
          <p:cNvPr id="5123" name="文本占位符 5122"/>
          <p:cNvSpPr/>
          <p:nvPr>
            <p:ph type="body"/>
          </p:nvPr>
        </p:nvSpPr>
        <p:spPr>
          <a:ln w="1"/>
        </p:spPr>
        <p:txBody>
          <a:bodyPr anchor="t"/>
          <a:p>
            <a:pPr lvl="0" indent="0"/>
            <a:r>
              <a:rPr lang="zh-CN" altLang="en-US" dirty="0"/>
              <a:t>今天我们来学习浣溪沙</a:t>
            </a:r>
            <a:endParaRPr lang="zh-CN" altLang="en-US" dirty="0"/>
          </a:p>
          <a:p>
            <a:pPr lvl="0" indent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26626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99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solidFill>
          <a:srgbClr val="D8E3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2" name="文本框 2051"/>
          <p:cNvSpPr txBox="1"/>
          <p:nvPr/>
        </p:nvSpPr>
        <p:spPr>
          <a:xfrm>
            <a:off x="539750" y="2133600"/>
            <a:ext cx="316865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7200" b="1" dirty="0">
                <a:latin typeface="Arial" panose="020B0604020202020204" pitchFamily="34" charset="0"/>
              </a:rPr>
              <a:t>定风波</a:t>
            </a:r>
            <a:endParaRPr lang="zh-CN" altLang="en-US" sz="72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标题 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/>
              <a:t>临江仙·夜登小阁，记洛中旧游  陈与义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65860"/>
            <a:ext cx="8229600" cy="4525963"/>
          </a:xfrm>
        </p:spPr>
        <p:txBody>
          <a:bodyPr/>
          <a:p>
            <a:pPr marL="0" indent="0" fontAlgn="base">
              <a:buNone/>
            </a:pPr>
            <a:endParaRPr lang="zh-CN" altLang="en-US" sz="4000" strike="noStrike" noProof="1"/>
          </a:p>
          <a:p>
            <a:pPr fontAlgn="base"/>
            <a:r>
              <a:rPr lang="zh-CN" altLang="en-US" sz="4000" b="1" strike="noStrike" noProof="1"/>
              <a:t>       忆昔午桥桥上饮，坐中多是豪英。长沟流月去无声。杏花疏影里，吹笛到天明。</a:t>
            </a:r>
            <a:endParaRPr lang="zh-CN" altLang="en-US" sz="4000" b="1" strike="noStrike" noProof="1"/>
          </a:p>
          <a:p>
            <a:pPr fontAlgn="base"/>
            <a:endParaRPr lang="zh-CN" altLang="en-US" sz="4000" b="1" strike="noStrike" noProof="1"/>
          </a:p>
          <a:p>
            <a:pPr fontAlgn="base"/>
            <a:r>
              <a:rPr lang="zh-CN" altLang="en-US" sz="4000" b="1" strike="noStrike" noProof="1"/>
              <a:t>       二十余年如一梦，此身虽在堪惊。闲登小阁看新晴。古今多少事，渔唱起三更。</a:t>
            </a:r>
            <a:endParaRPr lang="zh-CN" altLang="en-US" sz="4000" b="1" strike="noStrike" noProof="1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/>
              <a:t>译文</a:t>
            </a:r>
            <a:endParaRPr lang="zh-CN" altLang="en-US"/>
          </a:p>
        </p:txBody>
      </p:sp>
      <p:sp>
        <p:nvSpPr>
          <p:cNvPr id="7170" name="内容占位符 2"/>
          <p:cNvSpPr>
            <a:spLocks noGrp="1"/>
          </p:cNvSpPr>
          <p:nvPr>
            <p:ph idx="1"/>
          </p:nvPr>
        </p:nvSpPr>
        <p:spPr/>
        <p:txBody>
          <a:bodyPr anchor="t"/>
          <a:p>
            <a:r>
              <a:rPr lang="zh-CN" altLang="en-US" sz="3200" b="1"/>
              <a:t>回忆当年在午桥畅饮，在座的都是英雄豪杰。月光映在河面，随水悄悄流逝，在杏花的淡淡影子里，吹起竹笛直到天明。</a:t>
            </a:r>
            <a:endParaRPr lang="zh-CN" altLang="en-US" sz="3200" b="1"/>
          </a:p>
          <a:p>
            <a:endParaRPr lang="zh-CN" altLang="en-US" sz="3200" b="1"/>
          </a:p>
          <a:p>
            <a:r>
              <a:rPr lang="zh-CN" altLang="en-US" sz="3200" b="1"/>
              <a:t>二十多年的岁月仿佛一场春梦，我虽身在，回首往昔却胆战心惊。百无聊赖中登上小阁楼观看新雨初睛的景致。古往今来多少历史事迹，都让渔人在半夜里当歌来唱</a:t>
            </a:r>
            <a:r>
              <a:rPr lang="zh-CN" altLang="en-US" sz="3200"/>
              <a:t>。</a:t>
            </a:r>
            <a:endParaRPr lang="zh-CN" altLang="en-US" sz="320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pPr algn="l"/>
            <a:r>
              <a:rPr lang="zh-CN" altLang="en-US"/>
              <a:t>感知情感</a:t>
            </a:r>
            <a:endParaRPr lang="zh-CN" altLang="en-US"/>
          </a:p>
        </p:txBody>
      </p:sp>
      <p:sp>
        <p:nvSpPr>
          <p:cNvPr id="10242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7960360" cy="4526280"/>
          </a:xfrm>
        </p:spPr>
        <p:txBody>
          <a:bodyPr anchor="t"/>
          <a:p>
            <a:r>
              <a:rPr lang="en-US" altLang="zh-CN"/>
              <a:t>       </a:t>
            </a:r>
            <a:r>
              <a:rPr lang="zh-CN" altLang="en-US"/>
              <a:t>这首词通过回忆在洛阳的游乐，</a:t>
            </a:r>
            <a:r>
              <a:rPr lang="zh-CN" altLang="en-US">
                <a:solidFill>
                  <a:srgbClr val="FF0000"/>
                </a:solidFill>
              </a:rPr>
              <a:t>抒发作者对国家沦陷的悲痛和漂泊四方的寂寞。</a:t>
            </a:r>
            <a:r>
              <a:rPr lang="zh-CN" altLang="en-US"/>
              <a:t>以对比的手法，明快的笔调，通过对旧游生活的回忆，抒发了北宋亡国后深沉的感慨。寥寥几笔，勾画出来的自我形象相当丰满。</a:t>
            </a:r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" name="矩形 35"/>
          <p:cNvSpPr/>
          <p:nvPr/>
        </p:nvSpPr>
        <p:spPr>
          <a:xfrm>
            <a:off x="66675" y="4157663"/>
            <a:ext cx="9010650" cy="1441450"/>
          </a:xfrm>
          <a:prstGeom prst="rect">
            <a:avLst/>
          </a:prstGeom>
          <a:solidFill>
            <a:schemeClr val="bg2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文本框 4130"/>
          <p:cNvSpPr txBox="1">
            <a:spLocks noChangeArrowheads="1"/>
          </p:cNvSpPr>
          <p:nvPr/>
        </p:nvSpPr>
        <p:spPr bwMode="auto">
          <a:xfrm>
            <a:off x="727075" y="4256088"/>
            <a:ext cx="7691438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太常引·建康中秋夜为吕叔潜赋</a:t>
            </a:r>
            <a:endParaRPr kumimoji="0" lang="zh-CN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1063625" y="4962525"/>
            <a:ext cx="7016750" cy="0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3557" name="图片 1"/>
          <p:cNvPicPr>
            <a:picLocks noChangeAspect="1"/>
          </p:cNvPicPr>
          <p:nvPr/>
        </p:nvPicPr>
        <p:blipFill>
          <a:blip r:embed="rId1"/>
          <a:srcRect r="15042"/>
          <a:stretch>
            <a:fillRect/>
          </a:stretch>
        </p:blipFill>
        <p:spPr>
          <a:xfrm>
            <a:off x="574675" y="465138"/>
            <a:ext cx="7997825" cy="3692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7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24578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4579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诵读课文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79413" y="1720850"/>
            <a:ext cx="8196262" cy="3416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一轮秋影转金波，飞镜又重磨。把酒问姮娥：被白发，欺人奈何？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乘风好去，长空万里，直下看山河。斫去桂婆娑，人道是，清光更多。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文本框 12"/>
          <p:cNvSpPr txBox="1"/>
          <p:nvPr/>
        </p:nvSpPr>
        <p:spPr>
          <a:xfrm>
            <a:off x="471488" y="1376363"/>
            <a:ext cx="6351587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用自己的话描述词所描绘的画面。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7213" y="2255838"/>
            <a:ext cx="8029575" cy="30448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一轮缓缓移动的秋月洒下万里金波，就像那刚磨亮的铜镜又飞上了天廓。我举起酒杯问那月中的嫦娥：怎么办呢？白发日增，好像故意欺负我。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文本框 5"/>
          <p:cNvSpPr txBox="1"/>
          <p:nvPr/>
        </p:nvSpPr>
        <p:spPr>
          <a:xfrm>
            <a:off x="495300" y="1292225"/>
            <a:ext cx="4960938" cy="4273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7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我要乘风飞上万里长空，俯视祖国的大好山河。还要砍去月中摇曳的桂树枝柯，人们说，这将使月亮洒下人间的光辉更多。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7650" name="图片 1"/>
          <p:cNvPicPr>
            <a:picLocks noChangeAspect="1"/>
          </p:cNvPicPr>
          <p:nvPr/>
        </p:nvPicPr>
        <p:blipFill>
          <a:blip r:embed="rId1"/>
          <a:srcRect r="36845"/>
          <a:stretch>
            <a:fillRect/>
          </a:stretch>
        </p:blipFill>
        <p:spPr>
          <a:xfrm>
            <a:off x="5511800" y="1862138"/>
            <a:ext cx="3000375" cy="3133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38163" y="1516063"/>
            <a:ext cx="806767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sym typeface="+mn-ea"/>
              </a:rPr>
              <a:t>作者在中秋之夜，对月抒怀，词人运用这两则有关月亮的神话传说，借以表达自己的政治理想和阴暗的政治现实的矛盾，</a:t>
            </a:r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抒发了自己的豪情壮志。</a:t>
            </a:r>
            <a:endParaRPr lang="zh-CN" altLang="zh-CN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8914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38915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8916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课文主旨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文本框 4130"/>
          <p:cNvSpPr txBox="1">
            <a:spLocks noChangeArrowheads="1"/>
          </p:cNvSpPr>
          <p:nvPr/>
        </p:nvSpPr>
        <p:spPr bwMode="auto">
          <a:xfrm>
            <a:off x="3153728" y="5053330"/>
            <a:ext cx="2574925" cy="7683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浣溪沙</a:t>
            </a:r>
            <a:endParaRPr kumimoji="0" lang="zh-CN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3239770" y="5699760"/>
            <a:ext cx="2249488" cy="0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867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7370" y="623570"/>
            <a:ext cx="7788275" cy="45364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9698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29700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701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诵读课文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36600" y="1784350"/>
            <a:ext cx="7670800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身向云山那畔行，北风吹断马嘶声，深秋远塞若为情！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一抹晚烟荒戍垒，半竿斜日旧关城。古今幽恨几时平！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6" name="文本框 3075"/>
          <p:cNvSpPr txBox="1"/>
          <p:nvPr/>
        </p:nvSpPr>
        <p:spPr>
          <a:xfrm>
            <a:off x="468313" y="476250"/>
            <a:ext cx="8280400" cy="5797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定风波  苏轼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    </a:t>
            </a:r>
            <a:r>
              <a:rPr lang="zh-CN" altLang="en-US" sz="3200" b="1" dirty="0">
                <a:latin typeface="Arial" panose="020B0604020202020204" pitchFamily="34" charset="0"/>
                <a:ea typeface="楷体" panose="02010609060101010101" pitchFamily="49" charset="-122"/>
              </a:rPr>
              <a:t>三月七日，沙湖道中遇雨，雨具先去，同行皆狼狈，余独不觉。已而遂晴，故作此词。</a:t>
            </a:r>
            <a:endParaRPr lang="zh-CN" altLang="en-US" sz="32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    莫听穿林打叶声，何妨吟啸且徐行。竹杖芒鞋轻胜马，谁怕？一蓑烟雨任平生。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    料峭春风吹酒醒，微冷，山头斜照却相迎。回首向来萧瑟处，归去，也无风雨也无晴。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文本框 5"/>
          <p:cNvSpPr txBox="1"/>
          <p:nvPr/>
        </p:nvSpPr>
        <p:spPr>
          <a:xfrm>
            <a:off x="438150" y="1276350"/>
            <a:ext cx="8121650" cy="5148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描绘的画面：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  <a:sym typeface="宋体" panose="02010600030101010101" pitchFamily="2" charset="-122"/>
              </a:rPr>
              <a:t>我向着那高耸入云的方向前进，北风呼啸，淹没了战马的嘶鸣声。深秋远远的边塞，使人不禁情伤。一抹晚烟袅袅升起，在这边地的城堡上显得尤其荒凉。夕阳西下，斜斜地照射在山海关城头的旗杆上。古往今来胸中的怨恨何时能平？</a:t>
            </a:r>
            <a:endParaRPr lang="zh-CN" altLang="zh-CN" sz="3200" b="1" dirty="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411163" y="1598613"/>
            <a:ext cx="8158162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zh-CN" altLang="zh-CN" sz="3200" b="1" dirty="0">
                <a:latin typeface="宋体" panose="02010600030101010101" pitchFamily="2" charset="-122"/>
              </a:rPr>
              <a:t>这首词</a:t>
            </a:r>
            <a:r>
              <a:rPr lang="zh-CN" altLang="zh-CN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抒发了奉使出塞的凄惘之情。</a:t>
            </a:r>
            <a:r>
              <a:rPr lang="zh-CN" altLang="zh-CN" sz="3200" b="1" dirty="0">
                <a:latin typeface="宋体" panose="02010600030101010101" pitchFamily="2" charset="-122"/>
              </a:rPr>
              <a:t>全篇除结句外皆出之以景语，描绘了深秋远寒，荒烟落照的凄凉之景，而景中又无处不含悠悠苍凉的今昔之感，可谓景情交练。最后</a:t>
            </a:r>
            <a:r>
              <a:rPr lang="en-US" altLang="zh-CN" sz="3200" b="1" dirty="0">
                <a:latin typeface="宋体" panose="02010600030101010101" pitchFamily="2" charset="-122"/>
              </a:rPr>
              <a:t>“</a:t>
            </a:r>
            <a:r>
              <a:rPr lang="zh-CN" altLang="zh-CN" sz="3200" b="1" dirty="0">
                <a:latin typeface="宋体" panose="02010600030101010101" pitchFamily="2" charset="-122"/>
              </a:rPr>
              <a:t>古今幽恨几时平</a:t>
            </a:r>
            <a:r>
              <a:rPr lang="en-US" altLang="zh-CN" sz="3200" b="1" dirty="0">
                <a:latin typeface="宋体" panose="02010600030101010101" pitchFamily="2" charset="-122"/>
              </a:rPr>
              <a:t>”</a:t>
            </a:r>
            <a:r>
              <a:rPr lang="zh-CN" altLang="zh-CN" sz="3200" b="1" dirty="0">
                <a:latin typeface="宋体" panose="02010600030101010101" pitchFamily="2" charset="-122"/>
              </a:rPr>
              <a:t>则点明主旨。</a:t>
            </a:r>
            <a:endParaRPr lang="zh-CN" altLang="zh-CN" sz="3200" b="1" dirty="0">
              <a:latin typeface="宋体" panose="02010600030101010101" pitchFamily="2" charset="-122"/>
            </a:endParaRPr>
          </a:p>
        </p:txBody>
      </p:sp>
      <p:grpSp>
        <p:nvGrpSpPr>
          <p:cNvPr id="37891" name="Group 19"/>
          <p:cNvGrpSpPr/>
          <p:nvPr/>
        </p:nvGrpSpPr>
        <p:grpSpPr>
          <a:xfrm>
            <a:off x="160338" y="492125"/>
            <a:ext cx="2319337" cy="700088"/>
            <a:chOff x="138" y="461"/>
            <a:chExt cx="1461" cy="441"/>
          </a:xfrm>
        </p:grpSpPr>
        <p:pic>
          <p:nvPicPr>
            <p:cNvPr id="37892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7893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主旨</a:t>
              </a:r>
              <a:endParaRPr lang="zh-CN" altLang="zh-CN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4097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/>
              <a:t>写作背景</a:t>
            </a:r>
            <a:endParaRPr lang="zh-CN" altLang="en-US" dirty="0"/>
          </a:p>
        </p:txBody>
      </p:sp>
      <p:sp>
        <p:nvSpPr>
          <p:cNvPr id="4099" name="文本占位符 409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3629025"/>
          </a:xfrm>
        </p:spPr>
        <p:txBody>
          <a:bodyPr/>
          <a:p>
            <a:r>
              <a:rPr lang="zh-CN" altLang="en-US" b="1" dirty="0"/>
              <a:t>这首记事抒怀之词作于公元</a:t>
            </a:r>
            <a:r>
              <a:rPr lang="en-US" altLang="zh-CN" b="1" dirty="0"/>
              <a:t>1082</a:t>
            </a:r>
            <a:r>
              <a:rPr lang="zh-CN" altLang="en-US" b="1" dirty="0"/>
              <a:t>年（宋神宗元丰五年）春，当时是</a:t>
            </a:r>
            <a:r>
              <a:rPr lang="zh-CN" altLang="en-US" b="1" u="sng" dirty="0"/>
              <a:t>苏轼</a:t>
            </a:r>
            <a:r>
              <a:rPr lang="zh-CN" altLang="en-US" b="1" dirty="0"/>
              <a:t>因“乌台</a:t>
            </a:r>
            <a:r>
              <a:rPr lang="zh-CN" altLang="en-US" b="1" u="sng" dirty="0"/>
              <a:t>诗</a:t>
            </a:r>
            <a:r>
              <a:rPr lang="zh-CN" altLang="en-US" b="1" dirty="0"/>
              <a:t>案”被贬为黄州（今湖北黄冈）团练副使的第三个春天。词人与朋友春日出游，风雨忽至，朋友深感狼狈，词人却毫不在乎，泰然处之，吟咏自若，缓步而行。 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4" name="文本框 5123"/>
          <p:cNvSpPr txBox="1"/>
          <p:nvPr/>
        </p:nvSpPr>
        <p:spPr>
          <a:xfrm>
            <a:off x="539750" y="549275"/>
            <a:ext cx="8208963" cy="5583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    </a:t>
            </a:r>
            <a:r>
              <a:rPr lang="zh-CN" altLang="en-US" sz="3600" b="1" dirty="0">
                <a:latin typeface="Arial" panose="020B0604020202020204" pitchFamily="34" charset="0"/>
              </a:rPr>
              <a:t>三月七日，沙湖道中遇雨。雨具先去，同行皆狼狈，余独不觉，已而遂晴，故作此词。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译文：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三月七日，在沙湖道上赶上了下雨，拿着雨具的仆人先前离开了，同行的人都觉得很狼狈，只有我不这么觉得。过了一会儿天晴了，就做了这首词</a:t>
            </a:r>
            <a:r>
              <a:rPr lang="zh-CN" altLang="en-US" sz="2000" dirty="0">
                <a:latin typeface="Arial" panose="020B0604020202020204" pitchFamily="34" charset="0"/>
              </a:rPr>
              <a:t>。 </a:t>
            </a:r>
            <a:r>
              <a:rPr lang="zh-CN" altLang="en-US" sz="3600" b="1" dirty="0">
                <a:latin typeface="Arial" panose="020B0604020202020204" pitchFamily="34" charset="0"/>
              </a:rPr>
              <a:t> 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2400" b="1" dirty="0">
              <a:solidFill>
                <a:srgbClr val="CC00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CC0000"/>
                </a:solidFill>
                <a:latin typeface="Arial" panose="020B0604020202020204" pitchFamily="34" charset="0"/>
              </a:rPr>
              <a:t>小序，交代当时的情景和作词的原因。</a:t>
            </a:r>
            <a:endParaRPr lang="zh-CN" altLang="en-US" sz="36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2" name="文本框 7171"/>
          <p:cNvSpPr txBox="1"/>
          <p:nvPr/>
        </p:nvSpPr>
        <p:spPr>
          <a:xfrm>
            <a:off x="796290" y="836930"/>
            <a:ext cx="7788910" cy="47999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       </a:t>
            </a:r>
            <a:r>
              <a:rPr lang="zh-CN" altLang="en-US" sz="3600" b="1" dirty="0">
                <a:latin typeface="Arial" panose="020B0604020202020204" pitchFamily="34" charset="0"/>
              </a:rPr>
              <a:t>莫听穿林打叶声，何妨吟啸且徐行。竹杖芒鞋轻胜马，谁怕？一蓑烟雨任平生。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译：</a:t>
            </a:r>
            <a:r>
              <a:rPr lang="zh-CN" altLang="en-US" sz="3200" b="1" dirty="0">
                <a:latin typeface="Arial" panose="020B0604020202020204" pitchFamily="34" charset="0"/>
                <a:ea typeface="楷体" panose="02010609060101010101" pitchFamily="49" charset="-122"/>
              </a:rPr>
              <a:t>不用注意那穿林打叶的雨声，不妨一边吟咏长啸着，一边悠然地行走。竹杖和草鞋轻捷得胜过骑马，有什么可怕的？一身蓑衣任凭风吹雨打，照样过我的一生。</a:t>
            </a:r>
            <a:endParaRPr lang="zh-CN" altLang="en-US" sz="32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评析：</a:t>
            </a:r>
            <a:r>
              <a:rPr lang="zh-CN" altLang="en-US" sz="3200" b="1" dirty="0">
                <a:solidFill>
                  <a:srgbClr val="CC0000"/>
                </a:solidFill>
                <a:latin typeface="Arial" panose="020B0604020202020204" pitchFamily="34" charset="0"/>
              </a:rPr>
              <a:t>冒雨漫步，抒写徐行的心情。</a:t>
            </a:r>
            <a:endParaRPr lang="zh-CN" altLang="en-US" sz="32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6" name="文本框 13315"/>
          <p:cNvSpPr txBox="1"/>
          <p:nvPr/>
        </p:nvSpPr>
        <p:spPr>
          <a:xfrm>
            <a:off x="755650" y="1052513"/>
            <a:ext cx="7848600" cy="4727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    </a:t>
            </a:r>
            <a:r>
              <a:rPr lang="zh-CN" altLang="en-US" sz="3600" b="1" dirty="0">
                <a:latin typeface="Arial" panose="020B0604020202020204" pitchFamily="34" charset="0"/>
              </a:rPr>
              <a:t>料峭春风吹酒醒，微冷，山头斜照却相迎。回首向来萧瑟处，归去，也无风雨也无晴。 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楷体" panose="02010609060101010101" pitchFamily="49" charset="-122"/>
              </a:rPr>
              <a:t>译：春风微凉，将我的酒意吹醒，寒意初上，山头初晴的斜阳却应时相迎。回头望一眼走过来遇到风雨的地方，回去吧，对我来说，既无所谓风雨，也无所谓天晴。</a:t>
            </a:r>
            <a:r>
              <a:rPr lang="zh-CN" altLang="en-US" sz="3600" b="1" dirty="0">
                <a:latin typeface="Arial" panose="020B0604020202020204" pitchFamily="34" charset="0"/>
              </a:rPr>
              <a:t> 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评析：酒醒天晴，心境旷达，超然洒脱。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8" name="文本框 11267"/>
          <p:cNvSpPr txBox="1"/>
          <p:nvPr/>
        </p:nvSpPr>
        <p:spPr>
          <a:xfrm>
            <a:off x="539750" y="404813"/>
            <a:ext cx="7921625" cy="56311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主题：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    此词作于苏轼黄州之贬后的第三个春天。读罢全词，人生的沉浮、情感的忧乐，我们的理念中自会有一番全新的体悟。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    它通过野外途中偶遇风雨这一生活中的小事，于简朴中见深意，于寻常处生奇警，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表现出旷达超脱的胸襟，寄寓着超凡脱俗的人生理想。</a:t>
            </a:r>
            <a:r>
              <a:rPr lang="zh-CN" altLang="en-US" sz="3600" b="1" dirty="0">
                <a:latin typeface="Arial" panose="020B0604020202020204" pitchFamily="34" charset="0"/>
              </a:rPr>
              <a:t> 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490537"/>
          </a:xfrm>
        </p:spPr>
        <p:txBody>
          <a:bodyPr anchor="ctr"/>
          <a:p>
            <a:r>
              <a:rPr lang="zh-CN" altLang="en-US" sz="4000" dirty="0"/>
              <a:t>写法特点</a:t>
            </a:r>
            <a:endParaRPr lang="zh-CN" altLang="en-US" sz="4000" dirty="0"/>
          </a:p>
        </p:txBody>
      </p:sp>
      <p:sp>
        <p:nvSpPr>
          <p:cNvPr id="21507" name="文本占位符 21506"/>
          <p:cNvSpPr>
            <a:spLocks noGrp="1"/>
          </p:cNvSpPr>
          <p:nvPr>
            <p:ph type="body" idx="1"/>
          </p:nvPr>
        </p:nvSpPr>
        <p:spPr>
          <a:xfrm>
            <a:off x="468313" y="1196975"/>
            <a:ext cx="8229600" cy="5256213"/>
          </a:xfrm>
        </p:spPr>
        <p:txBody>
          <a:bodyPr/>
          <a:p>
            <a:r>
              <a:rPr lang="zh-CN" altLang="en-US" sz="4000" b="1" dirty="0"/>
              <a:t>这首词写苏轼在路途中遇到下雨的事情，但他却从这芝麻大的小事中想到了人生，从而写到自己的处事态度，这叫什么写法？试做分析。</a:t>
            </a:r>
            <a:endParaRPr lang="zh-CN" altLang="en-US" sz="4000" b="1" dirty="0"/>
          </a:p>
          <a:p>
            <a:r>
              <a:rPr lang="zh-CN" altLang="en-US" sz="4000" b="1" dirty="0">
                <a:solidFill>
                  <a:srgbClr val="FF0000"/>
                </a:solidFill>
              </a:rPr>
              <a:t>答：以小见大。词中记叙的只是出游时途中遇雨的一件小事，但从中却表达了作者洒脱、放达的人生态度！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61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charRg st="61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charRg st="61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4097" descr="1"/>
          <p:cNvPicPr>
            <a:picLocks noChangeAspect="1"/>
          </p:cNvPicPr>
          <p:nvPr/>
        </p:nvPicPr>
        <p:blipFill>
          <a:blip r:embed="rId1"/>
          <a:srcRect l="9561" r="7706"/>
          <a:stretch>
            <a:fillRect/>
          </a:stretch>
        </p:blipFill>
        <p:spPr>
          <a:xfrm>
            <a:off x="-260350" y="-174625"/>
            <a:ext cx="9144000" cy="6894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文本框 4098"/>
          <p:cNvSpPr txBox="1"/>
          <p:nvPr/>
        </p:nvSpPr>
        <p:spPr>
          <a:xfrm>
            <a:off x="2268538" y="2565400"/>
            <a:ext cx="4537075" cy="2676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fontAlgn="base">
              <a:spcBef>
                <a:spcPct val="50000"/>
              </a:spcBef>
            </a:pPr>
            <a:r>
              <a:rPr lang="zh-CN" altLang="en-US" sz="7200" b="1">
                <a:latin typeface="Arial" panose="020B0604020202020204" pitchFamily="34" charset="0"/>
                <a:ea typeface="楷体_GB2312" pitchFamily="49" charset="-122"/>
              </a:rPr>
              <a:t>  临江仙</a:t>
            </a:r>
            <a:endParaRPr lang="zh-CN" altLang="en-US" sz="7200" b="1">
              <a:latin typeface="Arial" panose="020B0604020202020204" pitchFamily="34" charset="0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</a:pPr>
            <a:r>
              <a:rPr lang="zh-CN" altLang="en-US" sz="3200" b="1">
                <a:latin typeface="Arial" panose="020B0604020202020204" pitchFamily="34" charset="0"/>
                <a:ea typeface="楷体_GB2312" pitchFamily="49" charset="-122"/>
              </a:rPr>
              <a:t>夜登小阁，忆洛中旧游</a:t>
            </a:r>
            <a:endParaRPr lang="zh-CN" altLang="en-US" sz="3200" b="1">
              <a:latin typeface="Arial" panose="020B0604020202020204" pitchFamily="34" charset="0"/>
              <a:ea typeface="楷体_GB2312" pitchFamily="49" charset="-122"/>
            </a:endParaRPr>
          </a:p>
          <a:p>
            <a:pPr fontAlgn="base">
              <a:spcBef>
                <a:spcPct val="50000"/>
              </a:spcBef>
            </a:pPr>
            <a:r>
              <a:rPr lang="zh-CN" altLang="en-US" sz="3200" b="1">
                <a:latin typeface="Arial" panose="020B0604020202020204" pitchFamily="34" charset="0"/>
                <a:ea typeface="楷体_GB2312" pitchFamily="49" charset="-122"/>
              </a:rPr>
              <a:t>         陈与义</a:t>
            </a:r>
            <a:endParaRPr lang="zh-CN" altLang="en-US" sz="3200" b="1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DOC_GUID" val="{77ef354d-b377-41d7-b36b-1b3ee727c26b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1805</Words>
  <Application>WPS 演示</Application>
  <PresentationFormat>在屏幕上显示</PresentationFormat>
  <Paragraphs>84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Wingdings</vt:lpstr>
      <vt:lpstr>楷体</vt:lpstr>
      <vt:lpstr>楷体_GB2312</vt:lpstr>
      <vt:lpstr>新宋体</vt:lpstr>
      <vt:lpstr>微软雅黑</vt:lpstr>
      <vt:lpstr>Arial Unicode MS</vt:lpstr>
      <vt:lpstr>Calibri</vt:lpstr>
      <vt:lpstr>黑体</vt:lpstr>
      <vt:lpstr>默认设计模板</vt:lpstr>
      <vt:lpstr>PowerPoint 演示文稿</vt:lpstr>
      <vt:lpstr>PowerPoint 演示文稿</vt:lpstr>
      <vt:lpstr>写作背景</vt:lpstr>
      <vt:lpstr>PowerPoint 演示文稿</vt:lpstr>
      <vt:lpstr>PowerPoint 演示文稿</vt:lpstr>
      <vt:lpstr>PowerPoint 演示文稿</vt:lpstr>
      <vt:lpstr>PowerPoint 演示文稿</vt:lpstr>
      <vt:lpstr>写法特点</vt:lpstr>
      <vt:lpstr>PowerPoint 演示文稿</vt:lpstr>
      <vt:lpstr>临江仙·夜登小阁，记洛中旧游  陈与义</vt:lpstr>
      <vt:lpstr>译文</vt:lpstr>
      <vt:lpstr>感知情感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AutoBVT</dc:creator>
  <cp:lastModifiedBy>xgq</cp:lastModifiedBy>
  <cp:revision>6</cp:revision>
  <dcterms:created xsi:type="dcterms:W3CDTF">2018-10-30T02:41:00Z</dcterms:created>
  <dcterms:modified xsi:type="dcterms:W3CDTF">2019-03-27T11:23:57Z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2052-11.1.0.8525</vt:lpwstr>
  </property>
</Properties>
</file>