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9" r:id="rId3"/>
    <p:sldId id="256" r:id="rId4"/>
    <p:sldId id="257" r:id="rId5"/>
    <p:sldId id="258" r:id="rId6"/>
    <p:sldId id="259" r:id="rId7"/>
    <p:sldId id="270" r:id="rId8"/>
    <p:sldId id="272" r:id="rId9"/>
    <p:sldId id="273" r:id="rId10"/>
    <p:sldId id="274" r:id="rId11"/>
    <p:sldId id="275" r:id="rId12"/>
    <p:sldId id="266" r:id="rId13"/>
    <p:sldId id="281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8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9650"/>
            <a:ext cx="9144000" cy="347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标题 2050"/>
          <p:cNvSpPr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副标题 2051"/>
          <p:cNvSpPr/>
          <p:nvPr>
            <p:ph type="subTitle" idx="1"/>
          </p:nvPr>
        </p:nvSpPr>
        <p:spPr>
          <a:xfrm>
            <a:off x="1371600" y="3789363"/>
            <a:ext cx="6400800" cy="10556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 algn="ctr">
              <a:buClrTx/>
              <a:buSzTx/>
              <a:buFont typeface="Arial" panose="020B0604020202020204" pitchFamily="34" charset="0"/>
              <a:buNone/>
              <a:defRPr sz="3000"/>
            </a:lvl1pPr>
            <a:lvl2pPr lvl="1" algn="l">
              <a:buClrTx/>
              <a:buSzTx/>
              <a:buFont typeface="Arial" panose="020B0604020202020204" pitchFamily="34" charset="0"/>
              <a:buNone/>
              <a:defRPr sz="1600"/>
            </a:lvl2pPr>
            <a:lvl3pPr lvl="2" algn="l">
              <a:buClrTx/>
              <a:buSzTx/>
              <a:buFont typeface="Arial" panose="020B0604020202020204" pitchFamily="34" charset="0"/>
              <a:buNone/>
              <a:defRPr sz="1600"/>
            </a:lvl3pPr>
            <a:lvl4pPr lvl="3" algn="l">
              <a:buClrTx/>
              <a:buSzTx/>
              <a:buFont typeface="Arial" panose="020B0604020202020204" pitchFamily="34" charset="0"/>
              <a:buNone/>
              <a:defRPr sz="1600"/>
            </a:lvl4pPr>
            <a:lvl5pPr lvl="4" algn="l">
              <a:buClrTx/>
              <a:buSzTx/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pic>
        <p:nvPicPr>
          <p:cNvPr id="2053" name="图片 205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6.png"/><Relationship Id="rId14" Type="http://schemas.openxmlformats.org/officeDocument/2006/relationships/image" Target="../media/image5.png"/><Relationship Id="rId13" Type="http://schemas.openxmlformats.org/officeDocument/2006/relationships/image" Target="../media/image2.png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lvl="0"/>
            <a:endParaRPr>
              <a:latin typeface="Arial" panose="020B0604020202020204" pitchFamily="34" charset="0"/>
            </a:endParaRPr>
          </a:p>
        </p:txBody>
      </p:sp>
      <p:pic>
        <p:nvPicPr>
          <p:cNvPr id="1027" name="图片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009650"/>
            <a:ext cx="9144000" cy="347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标题 1027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9" name="文本占位符 1028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030" name="图片 1029" descr="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084888" y="6237288"/>
            <a:ext cx="476250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1" name="图片 1030" descr="语文出版社２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659563" y="6237288"/>
            <a:ext cx="1368425" cy="3698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lvl="0" indent="-914400" algn="r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2" charset="0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2" charset="0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Calibri" panose="020F0502020204030204" pitchFamily="2" charset="0"/>
          <a:ea typeface="+mn-ea"/>
          <a:cs typeface="+mn-cs"/>
          <a:sym typeface="Calibri" panose="020F0502020204030204" pitchFamily="2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audio" Target="../media/audio2.wav"/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2.wav"/><Relationship Id="rId7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microsoft.com/office/2007/relationships/media" Target="file:///C:\Documents%20and%20Settings\Administrator\&#26700;&#38754;\zmj-7337-5660.mp3" TargetMode="External"/><Relationship Id="rId4" Type="http://schemas.openxmlformats.org/officeDocument/2006/relationships/audio" Target="file:///C:\Documents%20and%20Settings\Administrator\&#26700;&#38754;\zmj-7337-5660.mp3" TargetMode="Externa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/>
          <p:nvPr>
            <p:ph type="title"/>
          </p:nvPr>
        </p:nvSpPr>
        <p:spPr>
          <a:xfrm>
            <a:off x="466725" y="-20637"/>
            <a:ext cx="8229600" cy="1136650"/>
          </a:xfrm>
          <a:ln/>
        </p:spPr>
        <p:txBody>
          <a:bodyPr anchor="ctr"/>
          <a:p/>
        </p:txBody>
      </p:sp>
      <p:sp>
        <p:nvSpPr>
          <p:cNvPr id="4099" name="文本占位符 4098"/>
          <p:cNvSpPr/>
          <p:nvPr>
            <p:ph type="body" idx="1"/>
          </p:nvPr>
        </p:nvSpPr>
        <p:spPr>
          <a:xfrm>
            <a:off x="466725" y="692150"/>
            <a:ext cx="8229600" cy="4527550"/>
          </a:xfrm>
          <a:ln/>
        </p:spPr>
        <p:txBody>
          <a:bodyPr/>
          <a:p>
            <a:r>
              <a:rPr lang="zh-CN" altLang="en-US" sz="4000" dirty="0"/>
              <a:t>   </a:t>
            </a:r>
            <a:r>
              <a:rPr lang="zh-CN" altLang="en-US" sz="3600" dirty="0">
                <a:ea typeface="仿宋_GB2312" charset="-122"/>
              </a:rPr>
              <a:t>唐诗——宋词——元曲。</a:t>
            </a:r>
            <a:endParaRPr lang="zh-CN" altLang="en-US" sz="3600" dirty="0">
              <a:ea typeface="仿宋_GB2312" charset="-122"/>
            </a:endParaRPr>
          </a:p>
          <a:p>
            <a:r>
              <a:rPr lang="zh-CN" altLang="en-US" sz="3600" dirty="0">
                <a:ea typeface="仿宋_GB2312" charset="-122"/>
              </a:rPr>
              <a:t>   曲大致分为两种：一种是戏曲，另一种是散曲。散曲没有动作、说白，便于清唱，包括套曲和小令。套曲由若干曲子组成，小令以一支曲子为独立单位。小令以一支为限，如果两三支合为一个单位，叫做带过曲。《山坡羊》是小令。</a:t>
            </a:r>
            <a:endParaRPr lang="zh-CN" altLang="en-US" sz="3600" dirty="0">
              <a:ea typeface="仿宋_GB231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13315" name="文本占位符 13314"/>
          <p:cNvSpPr/>
          <p:nvPr>
            <p:ph type="body" idx="1"/>
          </p:nvPr>
        </p:nvSpPr>
        <p:spPr>
          <a:xfrm>
            <a:off x="901700" y="1485900"/>
            <a:ext cx="7559675" cy="4525963"/>
          </a:xfrm>
          <a:ln/>
        </p:spPr>
        <p:txBody>
          <a:bodyPr/>
          <a:p>
            <a:pPr>
              <a:lnSpc>
                <a:spcPct val="80000"/>
              </a:lnSpc>
            </a:pPr>
            <a:r>
              <a:rPr lang="zh-CN" altLang="en-US" sz="3200" dirty="0">
                <a:solidFill>
                  <a:srgbClr val="FF0000"/>
                </a:solidFill>
              </a:rPr>
              <a:t>“</a:t>
            </a:r>
            <a:r>
              <a:rPr lang="zh-CN" altLang="en-US" sz="3200" dirty="0">
                <a:solidFill>
                  <a:srgbClr val="FF0000"/>
                </a:solidFill>
                <a:ea typeface="楷体_GB2312" pitchFamily="1" charset="-122"/>
              </a:rPr>
              <a:t>伤心秦汉经行处，宫阙万间都做了土”</a:t>
            </a:r>
            <a:endParaRPr lang="zh-CN" altLang="en-US" sz="3200" dirty="0">
              <a:solidFill>
                <a:srgbClr val="FF0000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200" dirty="0">
                <a:ea typeface="楷体_GB2312" pitchFamily="1" charset="-122"/>
              </a:rPr>
              <a:t>   点出无限伤感的原因。“宫阙万间都作了土”，由盛到衰是何等令人“伤心”啊!历代改朝换代的战争的惨烈图景读者很容易想象。秦汉的一宫一阙都凝聚了天下无数百姓的血和汗，王朝的兴替固然令人伤感，但作者最伤心的却是百姓之苦。</a:t>
            </a:r>
            <a:endParaRPr lang="zh-CN" altLang="en-US" sz="3200" dirty="0"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4337" descr="５５"/>
          <p:cNvPicPr>
            <a:picLocks noChangeAspect="1"/>
          </p:cNvPicPr>
          <p:nvPr/>
        </p:nvPicPr>
        <p:blipFill>
          <a:blip r:embed="rId1"/>
          <a:srcRect r="32341"/>
          <a:stretch>
            <a:fillRect/>
          </a:stretch>
        </p:blipFill>
        <p:spPr>
          <a:xfrm>
            <a:off x="5715000" y="457200"/>
            <a:ext cx="3429000" cy="624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4338"/>
          <p:cNvSpPr txBox="1"/>
          <p:nvPr/>
        </p:nvSpPr>
        <p:spPr>
          <a:xfrm>
            <a:off x="4113213" y="381000"/>
            <a:ext cx="1557337" cy="60198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　　　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0"/>
                <a:ea typeface="华文中宋" panose="02010600040101010101" pitchFamily="2" charset="-122"/>
              </a:rPr>
              <a:t>兴，　百姓苦</a:t>
            </a:r>
            <a:endParaRPr lang="zh-CN" altLang="en-US" sz="3600">
              <a:latin typeface="Times New Roman" panose="02020603050405020304" pitchFamily="2" charset="0"/>
              <a:ea typeface="华文中宋" panose="020106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　　　</a:t>
            </a: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0"/>
                <a:ea typeface="华文中宋" panose="02010600040101010101" pitchFamily="2" charset="-122"/>
              </a:rPr>
              <a:t>亡，　百姓苦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2" charset="0"/>
              <a:ea typeface="华文中宋" panose="02010600040101010101" pitchFamily="2" charset="-122"/>
            </a:endParaRPr>
          </a:p>
        </p:txBody>
      </p:sp>
      <p:pic>
        <p:nvPicPr>
          <p:cNvPr id="14340" name="图片 14339" descr="0505160920471"/>
          <p:cNvPicPr>
            <a:picLocks noChangeAspect="1"/>
          </p:cNvPicPr>
          <p:nvPr/>
        </p:nvPicPr>
        <p:blipFill>
          <a:blip r:embed="rId2"/>
          <a:srcRect r="25197"/>
          <a:stretch>
            <a:fillRect/>
          </a:stretch>
        </p:blipFill>
        <p:spPr>
          <a:xfrm>
            <a:off x="0" y="0"/>
            <a:ext cx="41148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15363" name="文本占位符 15362"/>
          <p:cNvSpPr/>
          <p:nvPr>
            <p:ph type="body" idx="1"/>
          </p:nvPr>
        </p:nvSpPr>
        <p:spPr>
          <a:xfrm>
            <a:off x="828675" y="1196975"/>
            <a:ext cx="7632700" cy="4525963"/>
          </a:xfrm>
          <a:ln/>
        </p:spPr>
        <p:txBody>
          <a:bodyPr/>
          <a:p>
            <a:r>
              <a:rPr lang="zh-CN" altLang="en-US" sz="3200" dirty="0">
                <a:solidFill>
                  <a:srgbClr val="FF0000"/>
                </a:solidFill>
                <a:ea typeface="宋体" panose="02010600030101010101" pitchFamily="2" charset="-122"/>
              </a:rPr>
              <a:t>   兴，百姓苦，亡，百姓苦。</a:t>
            </a:r>
            <a:r>
              <a:rPr lang="zh-CN" altLang="en-US" sz="3200" dirty="0">
                <a:ea typeface="宋体" panose="02010600030101010101" pitchFamily="2" charset="-122"/>
              </a:rPr>
              <a:t> 写作者沉痛的感慨：历史上无论哪一个朝代，它们兴盛也罢，败亡也罢，老百姓总是遭殃受苦。（一个朝代兴起了，必定大兴土木，修建豪华的宫殿，从而给人民带来巨大的灾难；一个朝代灭亡了，在战争中遭殃的也是人民。他指出历代王朝的或兴或亡，带给百姓的都是灾祸和苦难。</a:t>
            </a:r>
            <a:r>
              <a:rPr lang="zh-CN" altLang="en-US" sz="3200" dirty="0">
                <a:solidFill>
                  <a:srgbClr val="FF0000"/>
                </a:solidFill>
                <a:latin typeface="华文中宋" panose="02010600040101010101" pitchFamily="2" charset="-122"/>
                <a:ea typeface="宋体" panose="02010600030101010101" pitchFamily="2" charset="-122"/>
              </a:rPr>
              <a:t>表达了诗人对劳动人民深切的同情。</a:t>
            </a:r>
            <a:endParaRPr lang="zh-CN" altLang="en-US" sz="3200" dirty="0">
              <a:solidFill>
                <a:srgbClr val="FF0000"/>
              </a:solidFill>
              <a:latin typeface="华文中宋" panose="02010600040101010101" pitchFamily="2" charset="-122"/>
              <a:ea typeface="宋体" panose="02010600030101010101" pitchFamily="2" charset="-122"/>
            </a:endParaRPr>
          </a:p>
          <a:p>
            <a:endParaRPr lang="zh-CN" altLang="en-US" sz="3200" dirty="0">
              <a:solidFill>
                <a:srgbClr val="FF0000"/>
              </a:solidFill>
              <a:latin typeface="华文中宋" panose="0201060004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/>
          <p:nvPr>
            <p:ph type="ctrTitle"/>
          </p:nvPr>
        </p:nvSpPr>
        <p:spPr>
          <a:xfrm>
            <a:off x="250825" y="476250"/>
            <a:ext cx="5113338" cy="1470025"/>
          </a:xfrm>
          <a:ln/>
        </p:spPr>
        <p:txBody>
          <a:bodyPr anchor="ctr"/>
          <a:p>
            <a:pPr>
              <a:buSzTx/>
            </a:pPr>
            <a:r>
              <a:rPr lang="zh-CN" altLang="en-US" sz="4800" kern="1200">
                <a:latin typeface="Calibri" panose="020F0502020204030204" pitchFamily="2" charset="0"/>
                <a:ea typeface="隶书" panose="02010509060101010101" pitchFamily="1" charset="-122"/>
                <a:sym typeface="Calibri" panose="020F0502020204030204" pitchFamily="2" charset="0"/>
              </a:rPr>
              <a:t>山坡羊</a:t>
            </a:r>
            <a:r>
              <a:rPr lang="en-US" altLang="zh-CN" sz="4800" kern="1200">
                <a:latin typeface="Calibri" panose="020F0502020204030204" pitchFamily="2" charset="0"/>
                <a:ea typeface="隶书" panose="02010509060101010101" pitchFamily="1" charset="-122"/>
                <a:sym typeface="Calibri" panose="020F0502020204030204" pitchFamily="2" charset="0"/>
              </a:rPr>
              <a:t>·</a:t>
            </a:r>
            <a:r>
              <a:rPr lang="zh-CN" altLang="en-US" sz="4800" kern="1200">
                <a:latin typeface="Calibri" panose="020F0502020204030204" pitchFamily="2" charset="0"/>
                <a:ea typeface="隶书" panose="02010509060101010101" pitchFamily="1" charset="-122"/>
                <a:sym typeface="Calibri" panose="020F0502020204030204" pitchFamily="2" charset="0"/>
              </a:rPr>
              <a:t>潼关怀古</a:t>
            </a:r>
            <a:endParaRPr lang="zh-CN" altLang="en-US" sz="4800" kern="1200">
              <a:latin typeface="Calibri" panose="020F0502020204030204" pitchFamily="2" charset="0"/>
              <a:ea typeface="隶书" panose="02010509060101010101" pitchFamily="1" charset="-122"/>
              <a:sym typeface="Calibri" panose="020F0502020204030204" pitchFamily="2" charset="0"/>
            </a:endParaRPr>
          </a:p>
        </p:txBody>
      </p:sp>
      <p:sp>
        <p:nvSpPr>
          <p:cNvPr id="5123" name="副标题 5122"/>
          <p:cNvSpPr/>
          <p:nvPr>
            <p:ph type="subTitle" idx="1"/>
          </p:nvPr>
        </p:nvSpPr>
        <p:spPr>
          <a:xfrm>
            <a:off x="2843213" y="2060575"/>
            <a:ext cx="2089150" cy="1320800"/>
          </a:xfrm>
          <a:ln/>
        </p:spPr>
        <p:txBody>
          <a:bodyPr anchor="t"/>
          <a:p>
            <a:pPr defTabSz="914400">
              <a:buSzTx/>
            </a:pPr>
            <a:r>
              <a:rPr lang="zh-CN" altLang="en-US" kern="1200">
                <a:latin typeface="Calibri" panose="020F0502020204030204" pitchFamily="2" charset="0"/>
                <a:ea typeface="微软雅黑" panose="020B0503020204020204" charset="-122"/>
                <a:sym typeface="Calibri" panose="020F0502020204030204" pitchFamily="2" charset="0"/>
              </a:rPr>
              <a:t>张养浩</a:t>
            </a:r>
            <a:endParaRPr lang="zh-CN" altLang="en-US" kern="1200">
              <a:latin typeface="Calibri" panose="020F0502020204030204" pitchFamily="2" charset="0"/>
              <a:ea typeface="微软雅黑" panose="020B0503020204020204" charset="-122"/>
              <a:sym typeface="Calibri" panose="020F0502020204030204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6" name="组合 6145"/>
          <p:cNvGrpSpPr/>
          <p:nvPr/>
        </p:nvGrpSpPr>
        <p:grpSpPr>
          <a:xfrm>
            <a:off x="3779838" y="476250"/>
            <a:ext cx="4679950" cy="5257800"/>
            <a:chOff x="0" y="0"/>
            <a:chExt cx="5069" cy="2128"/>
          </a:xfrm>
        </p:grpSpPr>
        <p:sp>
          <p:nvSpPr>
            <p:cNvPr id="6147" name="矩形 6146"/>
            <p:cNvSpPr/>
            <p:nvPr/>
          </p:nvSpPr>
          <p:spPr>
            <a:xfrm>
              <a:off x="0" y="0"/>
              <a:ext cx="5069" cy="2128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48" name="矩形 6147"/>
            <p:cNvSpPr/>
            <p:nvPr/>
          </p:nvSpPr>
          <p:spPr>
            <a:xfrm>
              <a:off x="0" y="0"/>
              <a:ext cx="5069" cy="2128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pPr algn="ctr"/>
              <a:br>
                <a:rPr lang="en-US" altLang="zh-CN" sz="2400">
                  <a:solidFill>
                    <a:srgbClr val="666666"/>
                  </a:solidFill>
                  <a:latin typeface="Times New Roman" panose="02020603050405020304" pitchFamily="2" charset="0"/>
                </a:rPr>
              </a:br>
              <a:r>
                <a:rPr lang="zh-CN" altLang="en-US" sz="2400" b="1">
                  <a:latin typeface="Times New Roman" panose="02020603050405020304" pitchFamily="2" charset="0"/>
                </a:rPr>
                <a:t>张养浩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（</a:t>
              </a:r>
              <a:r>
                <a:rPr lang="en-US" altLang="zh-CN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1270--1329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） </a:t>
              </a:r>
              <a:r>
                <a:rPr lang="zh-CN" altLang="en-US" sz="2400" b="1">
                  <a:solidFill>
                    <a:srgbClr val="FF0000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元散曲家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。字希孟，</a:t>
              </a:r>
              <a:r>
                <a:rPr lang="zh-CN" altLang="en-US" sz="2400" b="1">
                  <a:solidFill>
                    <a:srgbClr val="FF0000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号云庄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，济南（今属山东）人。曾 任监察御史，以批评时政为权贵所忌，免官。后复官至礼部尚书，参议中书省事。辞职归隐，屡召不赴。天历二年关中大旱，出任陕西行台中丞，办理赈灾，以</a:t>
              </a:r>
              <a:r>
                <a:rPr lang="zh-CN" altLang="en-US" sz="2400" b="1">
                  <a:solidFill>
                    <a:srgbClr val="9900CC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积劳病卒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。其散曲多描写</a:t>
              </a:r>
              <a:r>
                <a:rPr lang="zh-CN" altLang="en-US" sz="2400" b="1">
                  <a:solidFill>
                    <a:srgbClr val="CC0099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弃官后田园隐逸生活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，对</a:t>
              </a:r>
              <a:r>
                <a:rPr lang="zh-CN" altLang="en-US" sz="2400" b="1">
                  <a:solidFill>
                    <a:srgbClr val="FF0000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官场黑暗时流露不满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。又能诗，有</a:t>
              </a:r>
              <a:r>
                <a:rPr lang="en-US" altLang="zh-CN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《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云庄休居自适小乐府</a:t>
              </a:r>
              <a:r>
                <a:rPr lang="en-US" altLang="zh-CN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》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、</a:t>
              </a:r>
              <a:r>
                <a:rPr lang="en-US" altLang="zh-CN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《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云庄类稿</a:t>
              </a:r>
              <a:r>
                <a:rPr lang="en-US" altLang="zh-CN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》</a:t>
              </a:r>
              <a:r>
                <a:rPr lang="zh-CN" altLang="en-US" sz="2400" b="1">
                  <a:solidFill>
                    <a:srgbClr val="055957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。他的作品题材广泛，</a:t>
              </a:r>
              <a:r>
                <a:rPr lang="zh-CN" altLang="en-US" sz="2400" b="1">
                  <a:solidFill>
                    <a:srgbClr val="FF0000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  <a:t>风格清逸而豪放。 </a:t>
              </a:r>
              <a:br>
                <a:rPr lang="zh-CN" altLang="en-US" sz="2400" b="1">
                  <a:solidFill>
                    <a:srgbClr val="FF0000"/>
                  </a:solidFill>
                  <a:latin typeface="新宋体" panose="02010609030101010101" pitchFamily="1" charset="-122"/>
                  <a:ea typeface="新宋体" panose="02010609030101010101" pitchFamily="1" charset="-122"/>
                </a:rPr>
              </a:br>
              <a:endParaRPr lang="zh-CN" altLang="en-US" sz="2400" b="1">
                <a:solidFill>
                  <a:srgbClr val="FF0000"/>
                </a:solidFill>
                <a:latin typeface="新宋体" panose="02010609030101010101" pitchFamily="1" charset="-122"/>
                <a:ea typeface="新宋体" panose="02010609030101010101" pitchFamily="1" charset="-122"/>
              </a:endParaRPr>
            </a:p>
          </p:txBody>
        </p:sp>
      </p:grpSp>
      <p:pic>
        <p:nvPicPr>
          <p:cNvPr id="6149" name="图片 6148" descr="W0200704053733975028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125538"/>
            <a:ext cx="2933700" cy="4286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7169" descr="该姓"/>
          <p:cNvPicPr>
            <a:picLocks noChangeAspect="1"/>
          </p:cNvPicPr>
          <p:nvPr/>
        </p:nvPicPr>
        <p:blipFill>
          <a:blip r:embed="rId1"/>
          <a:srcRect l="19685"/>
          <a:stretch>
            <a:fillRect/>
          </a:stretch>
        </p:blipFill>
        <p:spPr>
          <a:xfrm>
            <a:off x="4600575" y="85725"/>
            <a:ext cx="4543425" cy="6619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7170"/>
          <p:cNvSpPr/>
          <p:nvPr/>
        </p:nvSpPr>
        <p:spPr>
          <a:xfrm>
            <a:off x="0" y="152400"/>
            <a:ext cx="3810000" cy="5399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>
                <a:solidFill>
                  <a:schemeClr val="accent1"/>
                </a:solidFill>
                <a:latin typeface="Times New Roman" panose="02020603050405020304" pitchFamily="2" charset="0"/>
              </a:rPr>
              <a:t>     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0"/>
                <a:ea typeface="幼圆" panose="02010509060101010101" pitchFamily="1" charset="-122"/>
              </a:rPr>
              <a:t>当时关中大旱，饥民相食，灾情十分严峻。经历过宦海浮沉的张养浩本已厌倦官场生活，弃官归养；但得知关中百姓外境危困，毅然受命，出任陕西行台中丞，振济灾民，因此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0"/>
                <a:ea typeface="幼圆" panose="02010509060101010101" pitchFamily="1" charset="-122"/>
                <a:hlinkClick r:id="rId2" action="ppaction://hlinksldjump"/>
              </a:rPr>
              <a:t>途经潼关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0"/>
                <a:ea typeface="幼圆" panose="02010509060101010101" pitchFamily="1" charset="-122"/>
              </a:rPr>
              <a:t>。后因积劳成疾，客死任所。张养浩对百姓充满深切的同情，有着强烈的忧患意识。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0"/>
              <a:ea typeface="幼圆" panose="02010509060101010101" pitchFamily="1" charset="-122"/>
            </a:endParaRPr>
          </a:p>
        </p:txBody>
      </p:sp>
      <p:pic>
        <p:nvPicPr>
          <p:cNvPr id="7172" name="图片 7171" descr="GIF-37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8528050" y="6302375"/>
            <a:ext cx="615950" cy="555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8193" descr="u=3911727110,4264269398&amp;gp=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19600"/>
            <a:ext cx="36576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8194" descr="200509071404252211960371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0"/>
            <a:ext cx="5486400" cy="312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矩形 8195"/>
          <p:cNvSpPr/>
          <p:nvPr/>
        </p:nvSpPr>
        <p:spPr>
          <a:xfrm>
            <a:off x="228600" y="4419600"/>
            <a:ext cx="3276600" cy="219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endParaRPr lang="en-US" altLang="zh-CN" sz="1000">
              <a:latin typeface="Times New Roman" panose="02020603050405020304" pitchFamily="2" charset="0"/>
            </a:endParaRPr>
          </a:p>
          <a:p>
            <a:pPr algn="just" eaLnBrk="0" hangingPunct="0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0"/>
                <a:ea typeface="华文中宋" panose="02010600040101010101" pitchFamily="2" charset="-122"/>
              </a:rPr>
              <a:t>兴，百姓苦！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0"/>
              <a:ea typeface="华文中宋" panose="02010600040101010101" pitchFamily="2" charset="-122"/>
            </a:endParaRPr>
          </a:p>
          <a:p>
            <a:pPr algn="just" eaLnBrk="0" hangingPunct="0"/>
            <a:endParaRPr lang="zh-CN" altLang="en-US" sz="3200" b="1">
              <a:solidFill>
                <a:srgbClr val="FF0000"/>
              </a:solidFill>
              <a:latin typeface="Times New Roman" panose="02020603050405020304" pitchFamily="2" charset="0"/>
              <a:ea typeface="华文中宋" panose="02010600040101010101" pitchFamily="2" charset="-122"/>
            </a:endParaRPr>
          </a:p>
          <a:p>
            <a:pPr algn="just" eaLnBrk="0" hangingPunct="0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0"/>
                <a:ea typeface="华文中宋" panose="02010600040101010101" pitchFamily="2" charset="-122"/>
              </a:rPr>
              <a:t>亡，百姓苦！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2" charset="0"/>
              <a:ea typeface="华文中宋" panose="02010600040101010101" pitchFamily="2" charset="-122"/>
            </a:endParaRPr>
          </a:p>
          <a:p>
            <a:pPr eaLnBrk="0" hangingPunct="0"/>
            <a:endParaRPr lang="zh-CN" altLang="en-US" sz="3200" b="1">
              <a:latin typeface="Times New Roman" panose="02020603050405020304" pitchFamily="2" charset="0"/>
              <a:ea typeface="华文中宋" panose="02010600040101010101" pitchFamily="2" charset="-122"/>
            </a:endParaRPr>
          </a:p>
        </p:txBody>
      </p:sp>
      <p:sp>
        <p:nvSpPr>
          <p:cNvPr id="8197" name="矩形 8196"/>
          <p:cNvSpPr/>
          <p:nvPr/>
        </p:nvSpPr>
        <p:spPr>
          <a:xfrm>
            <a:off x="0" y="2286000"/>
            <a:ext cx="4572000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望西都，意踌蹰。</a:t>
            </a:r>
            <a:endParaRPr lang="zh-CN" altLang="en-US" sz="3200">
              <a:latin typeface="Times New Roman" panose="02020603050405020304" pitchFamily="2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伤心秦汉经行处，</a:t>
            </a:r>
            <a:endParaRPr lang="zh-CN" altLang="en-US" sz="3200">
              <a:latin typeface="Times New Roman" panose="02020603050405020304" pitchFamily="2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宫阙万间都做了土。</a:t>
            </a:r>
            <a:endParaRPr lang="zh-CN" altLang="en-US" sz="3200">
              <a:latin typeface="Times New Roman" panose="02020603050405020304" pitchFamily="2" charset="0"/>
            </a:endParaRPr>
          </a:p>
        </p:txBody>
      </p:sp>
      <p:sp>
        <p:nvSpPr>
          <p:cNvPr id="8198" name="矩形 8197"/>
          <p:cNvSpPr/>
          <p:nvPr/>
        </p:nvSpPr>
        <p:spPr>
          <a:xfrm>
            <a:off x="152400" y="0"/>
            <a:ext cx="4572000" cy="2774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峰峦如聚，</a:t>
            </a:r>
            <a:endParaRPr lang="zh-CN" altLang="en-US" sz="3200">
              <a:latin typeface="Times New Roman" panose="02020603050405020304" pitchFamily="2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波涛如怒，</a:t>
            </a:r>
            <a:endParaRPr lang="zh-CN" altLang="en-US" sz="3200">
              <a:latin typeface="Times New Roman" panose="02020603050405020304" pitchFamily="2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2" charset="0"/>
              </a:rPr>
              <a:t>山河表里潼关路。</a:t>
            </a:r>
            <a:endParaRPr lang="zh-CN" altLang="en-US" sz="3200">
              <a:latin typeface="Times New Roman" panose="02020603050405020304" pitchFamily="2" charset="0"/>
            </a:endParaRPr>
          </a:p>
          <a:p>
            <a:pPr eaLnBrk="0" hangingPunct="0">
              <a:spcBef>
                <a:spcPct val="50000"/>
              </a:spcBef>
            </a:pPr>
            <a:endParaRPr lang="zh-CN" altLang="en-US" sz="3200">
              <a:latin typeface="Times New Roman" panose="02020603050405020304" pitchFamily="2" charset="0"/>
            </a:endParaRPr>
          </a:p>
        </p:txBody>
      </p:sp>
      <p:pic>
        <p:nvPicPr>
          <p:cNvPr id="8199" name="图片 8198" descr="NewsMedia_47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200400"/>
            <a:ext cx="5410200" cy="3505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zmj-7337-5660.mp3" descr="zmj-7337-566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0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07181" fill="hold"/>
                                        <p:tgtEl>
                                          <p:spTgt spid="8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9219" name="文本占位符 9218"/>
          <p:cNvSpPr/>
          <p:nvPr>
            <p:ph type="body" idx="1"/>
          </p:nvPr>
        </p:nvSpPr>
        <p:spPr>
          <a:ln/>
        </p:spPr>
        <p:txBody>
          <a:bodyPr/>
          <a:p>
            <a:pPr>
              <a:lnSpc>
                <a:spcPct val="80000"/>
              </a:lnSpc>
            </a:pPr>
            <a:r>
              <a:rPr lang="zh-CN" altLang="en-US" sz="3600" dirty="0">
                <a:solidFill>
                  <a:srgbClr val="FF0000"/>
                </a:solidFill>
                <a:ea typeface="楷体_GB2312" pitchFamily="1" charset="-122"/>
              </a:rPr>
              <a:t>第一层：写潼关雄伟险要的形势。</a:t>
            </a:r>
            <a:endParaRPr lang="zh-CN" altLang="en-US" sz="3600" dirty="0">
              <a:solidFill>
                <a:srgbClr val="FF0000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600" dirty="0">
                <a:solidFill>
                  <a:srgbClr val="FF0000"/>
                </a:solidFill>
                <a:ea typeface="楷体_GB2312" pitchFamily="1" charset="-122"/>
              </a:rPr>
              <a:t>峰峦如聚：</a:t>
            </a:r>
            <a:r>
              <a:rPr lang="zh-CN" altLang="en-US" sz="3600" dirty="0">
                <a:ea typeface="楷体_GB2312" pitchFamily="1" charset="-122"/>
              </a:rPr>
              <a:t>形容重岩叠嶂，群山密集，绵亘不断，潼关在重重山峦包围之中，一“聚”字让读者眼前呈现出华山飞奔而来之势、因地势险要，为古来兵家必争之地。山本是静止的，“如聚”化静为动，一个“聚”字表现了峰峦的众多和动感峰峦如聚：形容重岩叠嶂，群山密集，绵亘不断。　</a:t>
            </a:r>
            <a:endParaRPr lang="zh-CN" altLang="en-US" sz="3600" dirty="0"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10243" name="文本占位符 10242"/>
          <p:cNvSpPr/>
          <p:nvPr>
            <p:ph type="body" idx="1"/>
          </p:nvPr>
        </p:nvSpPr>
        <p:spPr>
          <a:ln/>
        </p:spPr>
        <p:txBody>
          <a:bodyPr/>
          <a:p/>
        </p:txBody>
      </p:sp>
      <p:sp>
        <p:nvSpPr>
          <p:cNvPr id="10244" name="文本框 10243"/>
          <p:cNvSpPr txBox="1"/>
          <p:nvPr/>
        </p:nvSpPr>
        <p:spPr>
          <a:xfrm>
            <a:off x="396875" y="836613"/>
            <a:ext cx="8351838" cy="44815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latin typeface="Arial" panose="020B0604020202020204" pitchFamily="34" charset="0"/>
              </a:rPr>
              <a:t>     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2" charset="0"/>
              </a:rPr>
              <a:t>波涛如怒</a:t>
            </a:r>
            <a:r>
              <a:rPr lang="zh-CN" altLang="en-US" sz="3600" dirty="0">
                <a:latin typeface="Times New Roman" panose="02020603050405020304" pitchFamily="2" charset="0"/>
              </a:rPr>
              <a:t>：</a:t>
            </a:r>
            <a:r>
              <a:rPr lang="zh-CN" altLang="en-US" sz="3600" dirty="0">
                <a:latin typeface="Arial" panose="020B0604020202020204" pitchFamily="34" charset="0"/>
              </a:rPr>
              <a:t>写怒涛汹涌的黄河，潼关外黄河之水奔腾澎湃，一“怒”字让读者耳边回响千古不绝的滔滔水声。黄河水是无生命的，而“如怒”则赋予河水以人的情感和意志，一个“怒”字，写出了波涛的汹涌澎湃。“怒”字还把河水人格化，“怒”字注入了诗人吊古伤今而产生的满腔悲愤之情。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11267" name="文本占位符 11266"/>
          <p:cNvSpPr/>
          <p:nvPr>
            <p:ph type="body" idx="1"/>
          </p:nvPr>
        </p:nvSpPr>
        <p:spPr>
          <a:ln/>
        </p:spPr>
        <p:txBody>
          <a:bodyPr/>
          <a:p/>
        </p:txBody>
      </p:sp>
      <p:sp>
        <p:nvSpPr>
          <p:cNvPr id="11268" name="文本框 11267"/>
          <p:cNvSpPr txBox="1"/>
          <p:nvPr/>
        </p:nvSpPr>
        <p:spPr>
          <a:xfrm>
            <a:off x="1042988" y="1341438"/>
            <a:ext cx="7273925" cy="39322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2" charset="0"/>
              </a:rPr>
              <a:t>山河表里潼关路</a:t>
            </a:r>
            <a:r>
              <a:rPr lang="zh-CN" altLang="en-US" sz="3600">
                <a:latin typeface="Arial" panose="020B0604020202020204" pitchFamily="34" charset="0"/>
              </a:rPr>
              <a:t>：言潼关外有黄河，内有华山，形势十分险要。如此险要之地，暗示潼关的险峻，乃为历代兵家必争之地，也由此引发了下文的感慨。</a:t>
            </a:r>
            <a:endParaRPr lang="zh-CN" altLang="en-US" sz="3600">
              <a:latin typeface="Arial" panose="020B0604020202020204" pitchFamily="34" charset="0"/>
            </a:endParaRPr>
          </a:p>
          <a:p>
            <a:endParaRPr lang="zh-CN" altLang="en-US" sz="3600">
              <a:latin typeface="Arial" panose="020B0604020202020204" pitchFamily="34" charset="0"/>
            </a:endParaRPr>
          </a:p>
          <a:p>
            <a:endParaRPr lang="zh-CN" altLang="en-US" sz="36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2289"/>
          <p:cNvSpPr/>
          <p:nvPr>
            <p:ph type="title"/>
          </p:nvPr>
        </p:nvSpPr>
        <p:spPr>
          <a:ln/>
        </p:spPr>
        <p:txBody>
          <a:bodyPr anchor="ctr"/>
          <a:p/>
        </p:txBody>
      </p:sp>
      <p:sp>
        <p:nvSpPr>
          <p:cNvPr id="12291" name="文本占位符 12290"/>
          <p:cNvSpPr/>
          <p:nvPr>
            <p:ph type="body" idx="1"/>
          </p:nvPr>
        </p:nvSpPr>
        <p:spPr>
          <a:xfrm>
            <a:off x="466725" y="981075"/>
            <a:ext cx="8229600" cy="4525963"/>
          </a:xfrm>
          <a:ln/>
        </p:spPr>
        <p:txBody>
          <a:bodyPr/>
          <a:p>
            <a:pPr>
              <a:lnSpc>
                <a:spcPct val="80000"/>
              </a:lnSpc>
            </a:pPr>
            <a:r>
              <a:rPr lang="zh-CN" altLang="en-US" sz="1800" dirty="0"/>
              <a:t>   </a:t>
            </a:r>
            <a:r>
              <a:rPr lang="zh-CN" altLang="en-US" sz="1800" dirty="0">
                <a:solidFill>
                  <a:srgbClr val="FF0000"/>
                </a:solidFill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ea typeface="宋体" panose="02010600030101010101" pitchFamily="2" charset="-122"/>
              </a:rPr>
              <a:t>望西都，意踌躇</a:t>
            </a:r>
            <a:r>
              <a:rPr lang="zh-CN" altLang="en-US" sz="3200" dirty="0">
                <a:ea typeface="宋体" panose="02010600030101010101" pitchFamily="2" charset="-122"/>
              </a:rPr>
              <a:t>    </a:t>
            </a:r>
            <a:endParaRPr lang="zh-CN" altLang="en-US" sz="3200" dirty="0"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200" dirty="0">
                <a:ea typeface="宋体" panose="02010600030101010101" pitchFamily="2" charset="-122"/>
              </a:rPr>
              <a:t>点出作者遥望古都长安，凭吊古迹，思绪万千，激愤难平。作家身处潼关，西望旧朝故都长安，西都”即长安，长安不仅是秦汉都城，魏、晋、隋、唐都建都长安。作为六朝古都，当年是何等的繁华、昌盛。现在，昔日的奢华早已灰飞烟灭不复存，只剩下一片残垣断壁的衰败景象，怎能不令诗人踌蹰伤心呢？想到今番前去的任务，他不禁感慨万千。</a:t>
            </a:r>
            <a:endParaRPr lang="zh-CN" altLang="en-US" sz="32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aster Day 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</Words>
  <Application>WPS 演示</Application>
  <PresentationFormat>在屏幕上显示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47" baseType="lpstr">
      <vt:lpstr>Arial</vt:lpstr>
      <vt:lpstr>宋体</vt:lpstr>
      <vt:lpstr>Wingdings</vt:lpstr>
      <vt:lpstr>隶书</vt:lpstr>
      <vt:lpstr>Times New Roman</vt:lpstr>
      <vt:lpstr>新宋体</vt:lpstr>
      <vt:lpstr>幼圆</vt:lpstr>
      <vt:lpstr>华文中宋</vt:lpstr>
      <vt:lpstr>华文彩云</vt:lpstr>
      <vt:lpstr>_x000B__x000C_</vt:lpstr>
      <vt:lpstr>Segoe Print</vt:lpstr>
      <vt:lpstr>Calibri</vt:lpstr>
      <vt:lpstr>微软雅黑</vt:lpstr>
      <vt:lpstr>Courier New</vt:lpstr>
      <vt:lpstr>RayGun</vt:lpstr>
      <vt:lpstr>Latha</vt:lpstr>
      <vt:lpstr>黑体</vt:lpstr>
      <vt:lpstr>方正超粗黑简体</vt:lpstr>
      <vt:lpstr>Haettenschweiler</vt:lpstr>
      <vt:lpstr>Mistral</vt:lpstr>
      <vt:lpstr>Arial Unicode MS</vt:lpstr>
      <vt:lpstr>MS PGothic</vt:lpstr>
      <vt:lpstr>Rockwell</vt:lpstr>
      <vt:lpstr>方正粗宋简体</vt:lpstr>
      <vt:lpstr>Verdana</vt:lpstr>
      <vt:lpstr>Arial Black</vt:lpstr>
      <vt:lpstr>楷体_GB2312</vt:lpstr>
      <vt:lpstr>华文细黑</vt:lpstr>
      <vt:lpstr>MS UI Gothic</vt:lpstr>
      <vt:lpstr>华文楷体</vt:lpstr>
      <vt:lpstr>方正静蕾简体</vt:lpstr>
      <vt:lpstr>仿宋_GB2312</vt:lpstr>
      <vt:lpstr>仿宋</vt:lpstr>
      <vt:lpstr>Arial Unicode MS</vt:lpstr>
      <vt:lpstr>Easter Day 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ywcbs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山坡羊·潼关怀古</dc:title>
  <dc:creator>huangn</dc:creator>
  <cp:lastModifiedBy>xgq</cp:lastModifiedBy>
  <cp:revision>3</cp:revision>
  <dcterms:created xsi:type="dcterms:W3CDTF">2009-10-19T07:24:32Z</dcterms:created>
  <dcterms:modified xsi:type="dcterms:W3CDTF">2019-04-18T01:43:44Z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