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3"/>
  </p:notesMasterIdLst>
  <p:sldIdLst>
    <p:sldId id="276" r:id="rId4"/>
    <p:sldId id="278" r:id="rId5"/>
    <p:sldId id="279" r:id="rId6"/>
    <p:sldId id="280" r:id="rId7"/>
    <p:sldId id="281" r:id="rId8"/>
    <p:sldId id="295" r:id="rId9"/>
    <p:sldId id="284" r:id="rId10"/>
    <p:sldId id="286" r:id="rId11"/>
    <p:sldId id="287" r:id="rId12"/>
    <p:sldId id="288" r:id="rId14"/>
    <p:sldId id="290" r:id="rId15"/>
    <p:sldId id="292" r:id="rId16"/>
    <p:sldId id="293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513"/>
    <p:restoredTop sz="94660"/>
  </p:normalViewPr>
  <p:slideViewPr>
    <p:cSldViewPr showGuides="1">
      <p:cViewPr varScale="1">
        <p:scale>
          <a:sx n="93" d="100"/>
          <a:sy n="93" d="100"/>
        </p:scale>
        <p:origin x="-1176" y="-96"/>
      </p:cViewPr>
      <p:guideLst>
        <p:guide orient="horz" pos="21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2560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25603" name="日期占位符 2560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25604" name="幻灯片图像占位符 25603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5605" name="文本占位符 2560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5606" name="页脚占位符 2560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25607" name="灯片编号占位符 2560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幻灯片图像占位符 10137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01379" name="文本占位符 101378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zh-CN" altLang="en-US" dirty="0"/>
              <a:t>什</a:t>
            </a:r>
            <a:endParaRPr lang="zh-CN" altLang="en-US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pic>
        <p:nvPicPr>
          <p:cNvPr id="4100" name="图片 4099" descr="校徽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3964" t="5424" r="1563" b="14906"/>
          <a:stretch>
            <a:fillRect/>
          </a:stretch>
        </p:blipFill>
        <p:spPr>
          <a:xfrm>
            <a:off x="2843213" y="6311900"/>
            <a:ext cx="576262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直接连接符 4100"/>
          <p:cNvSpPr/>
          <p:nvPr/>
        </p:nvSpPr>
        <p:spPr>
          <a:xfrm flipV="1">
            <a:off x="468313" y="6237288"/>
            <a:ext cx="8207375" cy="0"/>
          </a:xfrm>
          <a:prstGeom prst="line">
            <a:avLst/>
          </a:prstGeom>
          <a:ln w="57150" cap="flat" cmpd="thinThick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2" name="文本框 4101"/>
          <p:cNvSpPr txBox="1"/>
          <p:nvPr/>
        </p:nvSpPr>
        <p:spPr>
          <a:xfrm>
            <a:off x="3708400" y="6278563"/>
            <a:ext cx="49672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dirty="0">
                <a:latin typeface="方正行楷简体" pitchFamily="2" charset="-122"/>
                <a:ea typeface="方正行楷简体" pitchFamily="2" charset="-122"/>
              </a:rPr>
              <a:t>新   湖   镇   中   学</a:t>
            </a:r>
            <a:endParaRPr lang="zh-CN" altLang="en-US" sz="3200" dirty="0">
              <a:latin typeface="方正行楷简体" pitchFamily="2" charset="-122"/>
              <a:ea typeface="方正行楷简体" pitchFamily="2" charset="-122"/>
            </a:endParaRPr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66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4667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33416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33416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3416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1031" name="图片 1030" descr="校徽"/>
          <p:cNvPicPr>
            <a:picLocks noChangeAspect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3964" t="5424" r="1563" b="14906"/>
          <a:stretch>
            <a:fillRect/>
          </a:stretch>
        </p:blipFill>
        <p:spPr>
          <a:xfrm>
            <a:off x="2843213" y="6311900"/>
            <a:ext cx="576262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4" name="直接连接符 1033"/>
          <p:cNvSpPr/>
          <p:nvPr/>
        </p:nvSpPr>
        <p:spPr>
          <a:xfrm flipV="1">
            <a:off x="468313" y="6237288"/>
            <a:ext cx="8207375" cy="0"/>
          </a:xfrm>
          <a:prstGeom prst="line">
            <a:avLst/>
          </a:prstGeom>
          <a:ln w="57150" cap="flat" cmpd="thinThick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5" name="文本框 1034"/>
          <p:cNvSpPr txBox="1"/>
          <p:nvPr/>
        </p:nvSpPr>
        <p:spPr>
          <a:xfrm>
            <a:off x="3708400" y="6278563"/>
            <a:ext cx="50403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dirty="0">
                <a:latin typeface="方正行楷简体" pitchFamily="2" charset="-122"/>
                <a:ea typeface="方正行楷简体" pitchFamily="2" charset="-122"/>
              </a:rPr>
              <a:t>新   湖   镇   中   学</a:t>
            </a:r>
            <a:endParaRPr lang="zh-CN" altLang="en-US" sz="3200" dirty="0">
              <a:latin typeface="方正行楷简体" pitchFamily="2" charset="-122"/>
              <a:ea typeface="方正行楷简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0" name="图片 89089" descr="u=2427658032,1537391140&amp;fm=0&amp;gp=1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</a:blip>
          <a:stretch>
            <a:fillRect/>
          </a:stretch>
        </p:blipFill>
        <p:spPr>
          <a:xfrm>
            <a:off x="0" y="-4762"/>
            <a:ext cx="9144000" cy="6862762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FF5050"/>
              </a:gs>
            </a:gsLst>
            <a:lin ang="2700000" scaled="1"/>
            <a:tileRect/>
          </a:gradFill>
          <a:ln w="9525">
            <a:noFill/>
          </a:ln>
        </p:spPr>
      </p:pic>
      <p:sp>
        <p:nvSpPr>
          <p:cNvPr id="89091" name="标题 89090"/>
          <p:cNvSpPr>
            <a:spLocks noGrp="1"/>
          </p:cNvSpPr>
          <p:nvPr>
            <p:ph type="ctrTitle"/>
          </p:nvPr>
        </p:nvSpPr>
        <p:spPr>
          <a:xfrm>
            <a:off x="179388" y="2130425"/>
            <a:ext cx="8964612" cy="1470025"/>
          </a:xfrm>
        </p:spPr>
        <p:txBody>
          <a:bodyPr anchor="ctr"/>
          <a:p>
            <a:pPr defTabSz="914400">
              <a:buSzPct val="100000"/>
            </a:pPr>
            <a:r>
              <a:rPr lang="zh-CN" altLang="en-US" sz="8000" b="1" kern="1200" baseline="0" dirty="0">
                <a:solidFill>
                  <a:srgbClr val="00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我用</a:t>
            </a:r>
            <a:r>
              <a:rPr lang="zh-CN" altLang="en-US" sz="8000" b="1" i="1" kern="1200" baseline="0" dirty="0">
                <a:solidFill>
                  <a:srgbClr val="00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残损</a:t>
            </a:r>
            <a:r>
              <a:rPr lang="zh-CN" altLang="en-US" sz="8000" b="1" kern="1200" baseline="0" dirty="0">
                <a:solidFill>
                  <a:srgbClr val="00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的手掌</a:t>
            </a:r>
            <a:endParaRPr lang="zh-CN" altLang="en-US" sz="8000" b="1" kern="1200" baseline="0" dirty="0">
              <a:solidFill>
                <a:srgbClr val="00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89092" name="副标题 89091"/>
          <p:cNvSpPr>
            <a:spLocks noGrp="1"/>
          </p:cNvSpPr>
          <p:nvPr>
            <p:ph type="subTitle" idx="1"/>
          </p:nvPr>
        </p:nvSpPr>
        <p:spPr/>
        <p:txBody>
          <a:bodyPr anchor="t"/>
          <a:p>
            <a:pPr defTabSz="914400">
              <a:buSzPct val="100000"/>
            </a:pPr>
            <a:r>
              <a:rPr lang="zh-CN" altLang="en-US" sz="7200" b="1" kern="1200" baseline="0" dirty="0">
                <a:latin typeface="Arial" panose="020B0604020202020204" pitchFamily="34" charset="0"/>
                <a:ea typeface="楷体_GB2312" pitchFamily="49" charset="-122"/>
              </a:rPr>
              <a:t>戴望舒</a:t>
            </a:r>
            <a:endParaRPr lang="zh-CN" altLang="en-US" sz="7200" b="1" kern="1200" baseline="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2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2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/>
      <p:bldP spid="8909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文本框 102401"/>
          <p:cNvSpPr txBox="1"/>
          <p:nvPr/>
        </p:nvSpPr>
        <p:spPr>
          <a:xfrm>
            <a:off x="0" y="188913"/>
            <a:ext cx="8915400" cy="580231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Times New Roman" panose="02020603050405020304" pitchFamily="18" charset="0"/>
              </a:rPr>
              <a:t>积极的、暖色调的词语如：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新生、辽远、温暖、明亮、坚固、蓬勃、永恒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……</a:t>
            </a:r>
            <a:endParaRPr lang="en-US" altLang="zh-CN" sz="36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latin typeface="Times New Roman" panose="02020603050405020304" pitchFamily="18" charset="0"/>
              </a:rPr>
              <a:t>消极的、冷色调的词语如：</a:t>
            </a:r>
            <a:endParaRPr lang="zh-CN" altLang="en-US" sz="36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zh-CN" altLang="en-US" sz="3600" dirty="0">
                <a:solidFill>
                  <a:srgbClr val="0070C0"/>
                </a:solidFill>
                <a:latin typeface="Times New Roman" panose="02020603050405020304" pitchFamily="18" charset="0"/>
              </a:rPr>
              <a:t>残损、冷、彻骨、寂寞、憔悴、阴暗</a:t>
            </a:r>
            <a:r>
              <a:rPr lang="en-US" altLang="zh-CN" sz="3600" dirty="0">
                <a:solidFill>
                  <a:srgbClr val="0070C0"/>
                </a:solidFill>
                <a:latin typeface="Times New Roman" panose="02020603050405020304" pitchFamily="18" charset="0"/>
              </a:rPr>
              <a:t>……</a:t>
            </a:r>
            <a:endParaRPr lang="en-US" altLang="zh-CN" sz="3600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en-US" altLang="zh-CN" sz="3600" dirty="0">
                <a:latin typeface="Times New Roman" panose="02020603050405020304" pitchFamily="18" charset="0"/>
              </a:rPr>
              <a:t>        </a:t>
            </a:r>
            <a:r>
              <a:rPr lang="zh-CN" altLang="en-US" sz="3600" dirty="0">
                <a:latin typeface="Times New Roman" panose="02020603050405020304" pitchFamily="18" charset="0"/>
              </a:rPr>
              <a:t>诗人之所以这样用这些词语，是为了更好的表达内心深处的爱与恨。</a:t>
            </a:r>
            <a:endParaRPr lang="zh-CN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文本框 104449"/>
          <p:cNvSpPr txBox="1"/>
          <p:nvPr/>
        </p:nvSpPr>
        <p:spPr>
          <a:xfrm>
            <a:off x="381000" y="1219200"/>
            <a:ext cx="8382000" cy="50371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lnSpc>
                <a:spcPct val="18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en-US" altLang="zh-CN" sz="3600" dirty="0">
                <a:latin typeface="Times New Roman" panose="02020603050405020304" pitchFamily="18" charset="0"/>
              </a:rPr>
              <a:t>        </a:t>
            </a:r>
            <a:r>
              <a:rPr lang="zh-CN" altLang="en-US" sz="3600" dirty="0">
                <a:latin typeface="Times New Roman" panose="02020603050405020304" pitchFamily="18" charset="0"/>
              </a:rPr>
              <a:t>描写沦陷区，从实处落笔，用一幅幅富有特征的小画缀连；描写解放区，侧重写意，用挚爱和柔情抚摸，加之一连串亲切温馨气息的比喻，凸现和煦明媚的色彩。</a:t>
            </a:r>
            <a:endParaRPr lang="zh-CN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标题 10649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 anchor="ctr"/>
          <a:p>
            <a:r>
              <a:rPr lang="zh-CN" altLang="en-US" sz="5400" i="1" dirty="0">
                <a:solidFill>
                  <a:schemeClr val="accent1"/>
                </a:solidFill>
              </a:rPr>
              <a:t>我用</a:t>
            </a:r>
            <a:r>
              <a:rPr lang="zh-CN" altLang="en-US" sz="6000" i="1" dirty="0">
                <a:solidFill>
                  <a:schemeClr val="accent1"/>
                </a:solidFill>
                <a:ea typeface="华文彩云" panose="02010800040101010101" pitchFamily="2" charset="-122"/>
              </a:rPr>
              <a:t>残损</a:t>
            </a:r>
            <a:r>
              <a:rPr lang="zh-CN" altLang="en-US" sz="5400" i="1" dirty="0">
                <a:solidFill>
                  <a:schemeClr val="accent1"/>
                </a:solidFill>
              </a:rPr>
              <a:t>的手掌</a:t>
            </a:r>
            <a:r>
              <a:rPr lang="zh-CN" altLang="en-US" sz="5400" i="1" dirty="0"/>
              <a:t>   </a:t>
            </a:r>
            <a:r>
              <a:rPr lang="zh-CN" altLang="en-US" sz="4000" i="1" dirty="0">
                <a:solidFill>
                  <a:srgbClr val="62DAD7"/>
                </a:solidFill>
                <a:ea typeface="楷体_GB2312" pitchFamily="49" charset="-122"/>
              </a:rPr>
              <a:t>戴望舒</a:t>
            </a:r>
            <a:endParaRPr lang="zh-CN" altLang="en-US" sz="4000" i="1" dirty="0">
              <a:solidFill>
                <a:srgbClr val="62DAD7"/>
              </a:solidFill>
              <a:ea typeface="楷体_GB2312" pitchFamily="49" charset="-122"/>
            </a:endParaRPr>
          </a:p>
        </p:txBody>
      </p:sp>
      <p:sp>
        <p:nvSpPr>
          <p:cNvPr id="106499" name="文本占位符 106498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589587"/>
          </a:xfrm>
        </p:spPr>
        <p:txBody>
          <a:bodyPr/>
          <a:p>
            <a:pPr algn="ctr"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_GB2312" pitchFamily="49" charset="-122"/>
              </a:rPr>
              <a:t>在日寇铁窗下向苦难祖国的抒怀之作</a:t>
            </a:r>
            <a:endParaRPr lang="zh-CN" altLang="en-US" sz="3600" b="1" dirty="0">
              <a:solidFill>
                <a:srgbClr val="FF0000"/>
              </a:solidFill>
              <a:ea typeface="楷体_GB2312" pitchFamily="49" charset="-122"/>
            </a:endParaRPr>
          </a:p>
          <a:p>
            <a:pPr algn="ctr">
              <a:buNone/>
            </a:pPr>
            <a:endParaRPr lang="zh-CN" altLang="en-US" sz="3600" b="1" dirty="0">
              <a:solidFill>
                <a:srgbClr val="FF0000"/>
              </a:solidFill>
              <a:ea typeface="楷体_GB2312" pitchFamily="49" charset="-122"/>
            </a:endParaRPr>
          </a:p>
          <a:p>
            <a:pPr algn="ctr">
              <a:buNone/>
            </a:pPr>
            <a:r>
              <a:rPr lang="zh-CN" altLang="en-US" b="1" dirty="0"/>
              <a:t>        </a:t>
            </a:r>
            <a:r>
              <a:rPr lang="zh-CN" altLang="en-US" b="1" dirty="0">
                <a:solidFill>
                  <a:srgbClr val="0070C0"/>
                </a:solidFill>
              </a:rPr>
              <a:t> 忧郁阴暗</a:t>
            </a:r>
            <a:r>
              <a:rPr lang="en-US" altLang="zh-CN" b="1">
                <a:solidFill>
                  <a:srgbClr val="0070C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b="1" dirty="0">
                <a:solidFill>
                  <a:srgbClr val="0070C0"/>
                </a:solidFill>
              </a:rPr>
              <a:t>凄楚忧愤 </a:t>
            </a:r>
            <a:r>
              <a:rPr lang="zh-CN" altLang="en-US" b="1" dirty="0">
                <a:solidFill>
                  <a:srgbClr val="FF0000"/>
                </a:solidFill>
              </a:rPr>
              <a:t>   </a:t>
            </a:r>
            <a:r>
              <a:rPr lang="zh-CN" altLang="en-US" b="1" dirty="0">
                <a:solidFill>
                  <a:srgbClr val="FFFF66"/>
                </a:solidFill>
              </a:rPr>
              <a:t> </a:t>
            </a:r>
            <a:endParaRPr lang="zh-CN" altLang="en-US" b="1" dirty="0">
              <a:solidFill>
                <a:srgbClr val="FFFF66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FF66"/>
                </a:solidFill>
              </a:rPr>
              <a:t>                </a:t>
            </a:r>
            <a:endParaRPr lang="zh-CN" altLang="en-US" b="1" dirty="0">
              <a:solidFill>
                <a:srgbClr val="FFFF66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FF66"/>
                </a:solidFill>
              </a:rPr>
              <a:t>                            </a:t>
            </a:r>
            <a:r>
              <a:rPr lang="zh-CN" altLang="en-US" b="1" dirty="0">
                <a:solidFill>
                  <a:srgbClr val="FF9900"/>
                </a:solidFill>
              </a:rPr>
              <a:t>对比</a:t>
            </a:r>
            <a:r>
              <a:rPr lang="zh-CN" altLang="en-US" b="1" dirty="0">
                <a:solidFill>
                  <a:srgbClr val="DA7734"/>
                </a:solidFill>
              </a:rPr>
              <a:t>            </a:t>
            </a:r>
            <a:r>
              <a:rPr lang="zh-CN" altLang="en-US" b="1" dirty="0">
                <a:solidFill>
                  <a:srgbClr val="FF9900"/>
                </a:solidFill>
              </a:rPr>
              <a:t>祖国光明未来</a:t>
            </a:r>
            <a:endParaRPr lang="zh-CN" altLang="en-US" b="1" dirty="0">
              <a:solidFill>
                <a:srgbClr val="FF9900"/>
              </a:solidFill>
            </a:endParaRPr>
          </a:p>
          <a:p>
            <a:pPr>
              <a:buNone/>
            </a:pPr>
            <a:endParaRPr lang="zh-CN" altLang="en-US" b="1" dirty="0">
              <a:solidFill>
                <a:srgbClr val="FF9900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FF66"/>
                </a:solidFill>
              </a:rPr>
              <a:t>                       </a:t>
            </a:r>
            <a:r>
              <a:rPr lang="zh-CN" altLang="en-US" b="1" dirty="0">
                <a:solidFill>
                  <a:srgbClr val="FF0000"/>
                </a:solidFill>
              </a:rPr>
              <a:t> 温暖明朗</a:t>
            </a: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</a:rPr>
              <a:t>热切期盼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6500" name="右箭头 106499"/>
          <p:cNvSpPr/>
          <p:nvPr/>
        </p:nvSpPr>
        <p:spPr>
          <a:xfrm>
            <a:off x="4427538" y="4005263"/>
            <a:ext cx="863600" cy="71437"/>
          </a:xfrm>
          <a:prstGeom prst="rightArrow">
            <a:avLst>
              <a:gd name="adj1" fmla="val 50000"/>
              <a:gd name="adj2" fmla="val 30222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6501" name="上箭头 106500"/>
          <p:cNvSpPr/>
          <p:nvPr/>
        </p:nvSpPr>
        <p:spPr>
          <a:xfrm>
            <a:off x="6300788" y="4292600"/>
            <a:ext cx="71437" cy="649288"/>
          </a:xfrm>
          <a:prstGeom prst="upArrow">
            <a:avLst>
              <a:gd name="adj1" fmla="val 50000"/>
              <a:gd name="adj2" fmla="val 22722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endParaRPr sz="3200" b="1" dirty="0">
              <a:solidFill>
                <a:srgbClr val="DA7734"/>
              </a:solidFill>
              <a:latin typeface="Arial" panose="020B0604020202020204" pitchFamily="34" charset="0"/>
            </a:endParaRPr>
          </a:p>
        </p:txBody>
      </p:sp>
      <p:sp>
        <p:nvSpPr>
          <p:cNvPr id="106502" name="直接连接符 106501"/>
          <p:cNvSpPr/>
          <p:nvPr/>
        </p:nvSpPr>
        <p:spPr>
          <a:xfrm>
            <a:off x="3779838" y="3141663"/>
            <a:ext cx="0" cy="647700"/>
          </a:xfrm>
          <a:prstGeom prst="line">
            <a:avLst/>
          </a:prstGeom>
          <a:ln w="9525" cap="flat" cmpd="sng">
            <a:solidFill>
              <a:srgbClr val="F3D85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6503" name="直接连接符 106502"/>
          <p:cNvSpPr/>
          <p:nvPr/>
        </p:nvSpPr>
        <p:spPr>
          <a:xfrm>
            <a:off x="3779838" y="4292600"/>
            <a:ext cx="0" cy="647700"/>
          </a:xfrm>
          <a:prstGeom prst="line">
            <a:avLst/>
          </a:prstGeom>
          <a:ln w="9525" cap="flat" cmpd="sng">
            <a:pattFill prst="horz">
              <a:fgClr>
                <a:srgbClr val="F3D851"/>
              </a:fgClr>
              <a:bgClr>
                <a:srgbClr val="FFFFFF"/>
              </a:bgClr>
            </a:pattFill>
            <a:prstDash val="solid"/>
            <a:headEnd type="none" w="med" len="med"/>
            <a:tailEnd type="none" w="med" len="med"/>
          </a:ln>
        </p:spPr>
      </p:sp>
      <p:sp>
        <p:nvSpPr>
          <p:cNvPr id="106504" name="文本框 106503"/>
          <p:cNvSpPr txBox="1"/>
          <p:nvPr/>
        </p:nvSpPr>
        <p:spPr>
          <a:xfrm>
            <a:off x="-225425" y="2349500"/>
            <a:ext cx="2133600" cy="36718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algn="ctr"/>
            <a:r>
              <a:rPr lang="zh-CN" altLang="en-US" sz="3200" b="1" dirty="0">
                <a:solidFill>
                  <a:srgbClr val="FFCC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（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统摄全诗</a:t>
            </a:r>
            <a:r>
              <a:rPr lang="zh-CN" altLang="en-US" sz="3200" b="1" dirty="0">
                <a:solidFill>
                  <a:srgbClr val="FFCC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）</a:t>
            </a:r>
            <a:endParaRPr lang="zh-CN" altLang="en-US" sz="3200" b="1" dirty="0">
              <a:solidFill>
                <a:srgbClr val="FFCC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 algn="ctr"/>
            <a:r>
              <a:rPr lang="zh-CN" altLang="en-US" sz="3200" b="1" dirty="0">
                <a:solidFill>
                  <a:srgbClr val="FFCC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摸索这广大的土地我用残损的手掌</a:t>
            </a:r>
            <a:endParaRPr lang="zh-CN" altLang="en-US" sz="3200" b="1">
              <a:solidFill>
                <a:srgbClr val="FFCC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zh-CN" altLang="en-US" sz="32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6505" name="右箭头 106504"/>
          <p:cNvSpPr/>
          <p:nvPr/>
        </p:nvSpPr>
        <p:spPr>
          <a:xfrm rot="-3480842" flipV="1">
            <a:off x="1731645" y="3190558"/>
            <a:ext cx="1258888" cy="85725"/>
          </a:xfrm>
          <a:prstGeom prst="rightArrow">
            <a:avLst>
              <a:gd name="adj1" fmla="val 50000"/>
              <a:gd name="adj2" fmla="val 367129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6506" name="下箭头 106505"/>
          <p:cNvSpPr/>
          <p:nvPr/>
        </p:nvSpPr>
        <p:spPr>
          <a:xfrm rot="-1800991">
            <a:off x="2555875" y="4076700"/>
            <a:ext cx="73025" cy="1296988"/>
          </a:xfrm>
          <a:prstGeom prst="downArrow">
            <a:avLst>
              <a:gd name="adj1" fmla="val 50000"/>
              <a:gd name="adj2" fmla="val 44402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7" decel="100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7" decel="100000"/>
                                        <p:tgtEl>
                                          <p:spTgt spid="1064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7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7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649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49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649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charRg st="1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499">
                                            <p:txEl>
                                              <p:charRg st="1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6499">
                                            <p:txEl>
                                              <p:charRg st="1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499">
                                            <p:txEl>
                                              <p:charRg st="18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charRg st="43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499">
                                            <p:txEl>
                                              <p:charRg st="43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499">
                                            <p:txEl>
                                              <p:charRg st="43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499">
                                            <p:txEl>
                                              <p:charRg st="43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charRg st="110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6499">
                                            <p:txEl>
                                              <p:charRg st="110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499">
                                            <p:txEl>
                                              <p:charRg st="110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6499">
                                            <p:txEl>
                                              <p:charRg st="110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charRg st="60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6499">
                                            <p:txEl>
                                              <p:charRg st="60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6499">
                                            <p:txEl>
                                              <p:charRg st="60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/>
      <p:bldP spid="106501" grpId="0" animBg="1"/>
      <p:bldP spid="1065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标题 10752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6600" dirty="0">
                <a:solidFill>
                  <a:schemeClr val="hlink"/>
                </a:solidFill>
                <a:ea typeface="华文彩云" panose="02010800040101010101" pitchFamily="2" charset="-122"/>
              </a:rPr>
              <a:t>延伸拓展</a:t>
            </a:r>
            <a:endParaRPr lang="zh-CN" altLang="en-US" sz="6600" dirty="0">
              <a:solidFill>
                <a:schemeClr val="hlink"/>
              </a:solidFill>
              <a:ea typeface="华文彩云" panose="02010800040101010101" pitchFamily="2" charset="-122"/>
            </a:endParaRPr>
          </a:p>
        </p:txBody>
      </p:sp>
      <p:sp>
        <p:nvSpPr>
          <p:cNvPr id="107523" name="文本占位符 107522"/>
          <p:cNvSpPr>
            <a:spLocks noGrp="1"/>
          </p:cNvSpPr>
          <p:nvPr>
            <p:ph type="body" idx="1"/>
          </p:nvPr>
        </p:nvSpPr>
        <p:spPr>
          <a:xfrm>
            <a:off x="179388" y="1600200"/>
            <a:ext cx="8785225" cy="4495800"/>
          </a:xfrm>
        </p:spPr>
        <p:txBody>
          <a:bodyPr/>
          <a:p>
            <a:pPr>
              <a:buNone/>
            </a:pPr>
            <a:r>
              <a:rPr lang="en-US" altLang="zh-CN" dirty="0"/>
              <a:t>         </a:t>
            </a:r>
            <a:r>
              <a:rPr lang="zh-CN" altLang="en-US" sz="4400" b="1" dirty="0">
                <a:solidFill>
                  <a:schemeClr val="accent2"/>
                </a:solidFill>
              </a:rPr>
              <a:t>借鉴诗人把情感寄寓在具体形象上，使抽象的心绪具有可感性的写法，联系你的生活体验，写几句富有诗意的话，抒写自己的一种感情（如“思念”“悲伤”“欢欣”等）。</a:t>
            </a:r>
            <a:endParaRPr lang="zh-CN" altLang="en-US" sz="4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char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charRg st="0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标题 91137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 anchor="ctr"/>
          <a:p>
            <a:r>
              <a:rPr lang="zh-CN" altLang="en-US" sz="6000" dirty="0">
                <a:solidFill>
                  <a:srgbClr val="CC0000"/>
                </a:solidFill>
                <a:ea typeface="华文彩云" panose="02010800040101010101" pitchFamily="2" charset="-122"/>
              </a:rPr>
              <a:t>学习目标</a:t>
            </a:r>
            <a:endParaRPr lang="zh-CN" altLang="en-US" sz="6000" dirty="0">
              <a:solidFill>
                <a:srgbClr val="CC0000"/>
              </a:solidFill>
              <a:ea typeface="华文彩云" panose="02010800040101010101" pitchFamily="2" charset="-122"/>
            </a:endParaRPr>
          </a:p>
        </p:txBody>
      </p:sp>
      <p:sp>
        <p:nvSpPr>
          <p:cNvPr id="91139" name="文本占位符 91138"/>
          <p:cNvSpPr>
            <a:spLocks noGrp="1"/>
          </p:cNvSpPr>
          <p:nvPr>
            <p:ph type="body" idx="1"/>
          </p:nvPr>
        </p:nvSpPr>
        <p:spPr>
          <a:xfrm>
            <a:off x="0" y="1557338"/>
            <a:ext cx="9144000" cy="5040312"/>
          </a:xfrm>
        </p:spPr>
        <p:txBody>
          <a:bodyPr/>
          <a:p>
            <a:pPr marL="609600" indent="-609600"/>
            <a:r>
              <a:rPr lang="en-US" altLang="zh-CN" sz="4000" b="1" dirty="0">
                <a:solidFill>
                  <a:srgbClr val="83473B"/>
                </a:solidFill>
              </a:rPr>
              <a:t>1</a:t>
            </a:r>
            <a:r>
              <a:rPr lang="zh-CN" altLang="en-US" sz="4000" b="1" dirty="0">
                <a:solidFill>
                  <a:srgbClr val="83473B"/>
                </a:solidFill>
              </a:rPr>
              <a:t>、富有感情的朗读诗歌</a:t>
            </a:r>
            <a:endParaRPr lang="zh-CN" altLang="en-US" sz="4000" b="1" dirty="0">
              <a:solidFill>
                <a:srgbClr val="83473B"/>
              </a:solidFill>
            </a:endParaRPr>
          </a:p>
          <a:p>
            <a:pPr marL="609600" indent="-609600"/>
            <a:r>
              <a:rPr lang="en-US" altLang="zh-CN" sz="4000" b="1" dirty="0">
                <a:solidFill>
                  <a:srgbClr val="83473B"/>
                </a:solidFill>
              </a:rPr>
              <a:t>2</a:t>
            </a:r>
            <a:r>
              <a:rPr lang="zh-CN" altLang="en-US" sz="4000" b="1" dirty="0">
                <a:solidFill>
                  <a:srgbClr val="83473B"/>
                </a:solidFill>
              </a:rPr>
              <a:t>、理解诗歌形象化的语言</a:t>
            </a:r>
            <a:endParaRPr lang="zh-CN" altLang="en-US" sz="4000" b="1" dirty="0">
              <a:solidFill>
                <a:srgbClr val="83473B"/>
              </a:solidFill>
            </a:endParaRPr>
          </a:p>
          <a:p>
            <a:pPr marL="609600" indent="-609600"/>
            <a:r>
              <a:rPr lang="en-US" altLang="zh-CN" sz="4000" b="1" dirty="0">
                <a:solidFill>
                  <a:srgbClr val="83473B"/>
                </a:solidFill>
              </a:rPr>
              <a:t>3</a:t>
            </a:r>
            <a:r>
              <a:rPr lang="zh-CN" altLang="en-US" sz="4000" b="1" dirty="0">
                <a:solidFill>
                  <a:srgbClr val="83473B"/>
                </a:solidFill>
              </a:rPr>
              <a:t>、感受作者高尚的民族气节</a:t>
            </a:r>
            <a:endParaRPr lang="zh-CN" altLang="en-US" sz="4000" b="1" dirty="0">
              <a:solidFill>
                <a:srgbClr val="83473B"/>
              </a:solidFill>
            </a:endParaRPr>
          </a:p>
          <a:p>
            <a:pPr marL="609600" indent="-609600"/>
            <a:r>
              <a:rPr lang="en-US" altLang="zh-CN" sz="4000" b="1" dirty="0">
                <a:solidFill>
                  <a:srgbClr val="83473B"/>
                </a:solidFill>
              </a:rPr>
              <a:t>4</a:t>
            </a:r>
            <a:r>
              <a:rPr lang="zh-CN" altLang="en-US" sz="4000" b="1" dirty="0">
                <a:solidFill>
                  <a:srgbClr val="83473B"/>
                </a:solidFill>
              </a:rPr>
              <a:t>、有感情背诵这首诗</a:t>
            </a:r>
            <a:endParaRPr lang="zh-CN" altLang="en-US" sz="4000" b="1" dirty="0">
              <a:solidFill>
                <a:srgbClr val="83473B"/>
              </a:solidFill>
            </a:endParaRPr>
          </a:p>
          <a:p>
            <a:pPr marL="609600" indent="-609600">
              <a:buNone/>
            </a:pPr>
            <a:r>
              <a:rPr lang="zh-CN" altLang="en-US" sz="4000" dirty="0"/>
              <a:t>                               </a:t>
            </a:r>
            <a:endParaRPr lang="zh-CN" altLang="en-US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-9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indefinite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0" dur="500"/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1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2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39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5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  <p:bldP spid="91138" grpId="1"/>
      <p:bldP spid="91139" grpId="0" build="p"/>
      <p:bldP spid="91139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文本框 92161"/>
          <p:cNvSpPr txBox="1"/>
          <p:nvPr/>
        </p:nvSpPr>
        <p:spPr>
          <a:xfrm>
            <a:off x="0" y="549275"/>
            <a:ext cx="9144000" cy="588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华文琥珀" pitchFamily="2" charset="-122"/>
                <a:ea typeface="华文琥珀" pitchFamily="2" charset="-122"/>
              </a:rPr>
              <a:t>作者简介与写作背景</a:t>
            </a:r>
            <a:r>
              <a:rPr lang="en-US" altLang="zh-CN" sz="4000" b="1">
                <a:solidFill>
                  <a:srgbClr val="000000"/>
                </a:solidFill>
                <a:latin typeface="华文琥珀" pitchFamily="2" charset="-122"/>
                <a:ea typeface="华文琥珀" pitchFamily="2" charset="-122"/>
              </a:rPr>
              <a:t>:</a:t>
            </a:r>
            <a:r>
              <a:rPr lang="en-US" altLang="zh-CN" sz="3200" b="1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endParaRPr lang="en-US" altLang="zh-CN" sz="3200" b="1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en-US" altLang="zh-CN" sz="3200" b="1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戴望舒</a:t>
            </a:r>
            <a:r>
              <a:rPr lang="en-US" altLang="zh-CN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(1905-1950)</a:t>
            </a:r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，原名戴</a:t>
            </a:r>
            <a:endParaRPr lang="zh-CN" altLang="en-US" sz="2800" b="1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梦鸥。生于杭州。</a:t>
            </a:r>
            <a:r>
              <a:rPr lang="en-US" altLang="zh-CN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1923</a:t>
            </a:r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年秋入上</a:t>
            </a:r>
            <a:endParaRPr lang="zh-CN" altLang="en-US" sz="2800" b="1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海大学中文系。</a:t>
            </a:r>
            <a:r>
              <a:rPr lang="en-US" altLang="zh-CN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1925</a:t>
            </a:r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年加入共产</a:t>
            </a:r>
            <a:endParaRPr lang="zh-CN" altLang="en-US" sz="2800" b="1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主义青年团，做宣传工作。</a:t>
            </a:r>
            <a:r>
              <a:rPr lang="en-US" altLang="zh-CN" sz="2800" b="1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1931</a:t>
            </a:r>
            <a:endParaRPr lang="en-US" altLang="zh-CN" sz="2800" b="1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年加入中国左联。</a:t>
            </a:r>
            <a:r>
              <a:rPr lang="en-US" altLang="zh-CN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1942</a:t>
            </a:r>
            <a:r>
              <a:rPr lang="zh-CN" altLang="en-US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年，因在</a:t>
            </a:r>
            <a:endParaRPr lang="zh-CN" altLang="en-US" sz="2800" b="1" i="1" u="sng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报纸上编发宣传抗战的诗歌，被日</a:t>
            </a:r>
            <a:endParaRPr lang="zh-CN" altLang="en-US" sz="2800" b="1" i="1" u="sng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本宪兵逮捕。在狱中，他受尽折磨，但始终没有屈服。</a:t>
            </a:r>
            <a:r>
              <a:rPr lang="en-US" altLang="zh-CN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我用残损的手掌</a:t>
            </a:r>
            <a:r>
              <a:rPr lang="en-US" altLang="zh-CN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800" b="1" i="1" u="sng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就作于那个时候。这首诗，是诗人在侵略者的铁窗下献给祖国母亲的歌。</a:t>
            </a:r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其代表诗作还有</a:t>
            </a:r>
            <a:r>
              <a:rPr lang="en-US" altLang="zh-CN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雨巷</a:t>
            </a:r>
            <a:r>
              <a:rPr lang="en-US" altLang="zh-CN" sz="2800" b="1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我的记忆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，其中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雨巷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一诗脍炙人口，诗人也因此获得了“雨巷诗人”的桂冠。他是新诗的探索者之一，是象征派现代诗人。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92163" name="图片 92162" descr="戴望舒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0"/>
            <a:ext cx="2843212" cy="3716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文本占位符 93185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4667250"/>
          </a:xfrm>
        </p:spPr>
        <p:txBody>
          <a:bodyPr/>
          <a:p>
            <a:endParaRPr dirty="0"/>
          </a:p>
        </p:txBody>
      </p:sp>
      <p:pic>
        <p:nvPicPr>
          <p:cNvPr id="93187" name="内容占位符 93186" descr="shilin9c64ff47a98725fd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6877050" cy="7605713"/>
          </a:xfrm>
        </p:spPr>
      </p:pic>
      <p:sp>
        <p:nvSpPr>
          <p:cNvPr id="93188" name="文本框 93187"/>
          <p:cNvSpPr txBox="1"/>
          <p:nvPr/>
        </p:nvSpPr>
        <p:spPr>
          <a:xfrm>
            <a:off x="6443663" y="0"/>
            <a:ext cx="270033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93189" name="文本框 93188"/>
          <p:cNvSpPr txBox="1"/>
          <p:nvPr/>
        </p:nvSpPr>
        <p:spPr>
          <a:xfrm>
            <a:off x="6915150" y="0"/>
            <a:ext cx="2228850" cy="7045325"/>
          </a:xfrm>
          <a:prstGeom prst="rect">
            <a:avLst/>
          </a:prstGeom>
          <a:solidFill>
            <a:srgbClr val="FFCC00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1942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年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日军侵华的炮火弥漫在中华大地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大片国土沦陷在日本帝国主义的铁蹄下，抗日战争进入最艰难的时期，这是黎明前最黑暗的时候，中华民族危在旦夕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……	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	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文本框 94209"/>
          <p:cNvSpPr txBox="1"/>
          <p:nvPr/>
        </p:nvSpPr>
        <p:spPr>
          <a:xfrm>
            <a:off x="0" y="0"/>
            <a:ext cx="8604250" cy="6945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华文隶书" pitchFamily="2" charset="-122"/>
              </a:rPr>
              <a:t>读准下列字音：</a:t>
            </a:r>
            <a:endParaRPr lang="zh-CN" altLang="en-US" sz="4400" b="1" dirty="0">
              <a:latin typeface="Arial" panose="020B0604020202020204" pitchFamily="34" charset="0"/>
              <a:ea typeface="华文隶书" pitchFamily="2" charset="-122"/>
            </a:endParaRPr>
          </a:p>
          <a:p>
            <a:r>
              <a:rPr lang="zh-CN" altLang="en-US" sz="2800" b="1">
                <a:solidFill>
                  <a:srgbClr val="FF0066"/>
                </a:solidFill>
                <a:latin typeface="Arial" panose="020B0604020202020204" pitchFamily="34" charset="0"/>
              </a:rPr>
              <a:t> </a:t>
            </a:r>
            <a:endParaRPr lang="zh-CN" altLang="en-US" sz="2800" b="1">
              <a:solidFill>
                <a:srgbClr val="FF0066"/>
              </a:solidFill>
              <a:latin typeface="Arial" panose="020B0604020202020204" pitchFamily="34" charset="0"/>
              <a:ea typeface="华文隶书" pitchFamily="2" charset="-122"/>
            </a:endParaRPr>
          </a:p>
          <a:p>
            <a:r>
              <a:rPr lang="zh-CN" altLang="en-US" sz="5400" b="1" dirty="0">
                <a:latin typeface="Arial" panose="020B0604020202020204" pitchFamily="34" charset="0"/>
                <a:ea typeface="华文隶书" pitchFamily="2" charset="-122"/>
              </a:rPr>
              <a:t>锦   幛            荇  藻</a:t>
            </a:r>
            <a:endParaRPr lang="zh-CN" altLang="en-US" sz="5400" b="1" dirty="0">
              <a:latin typeface="Arial" panose="020B0604020202020204" pitchFamily="34" charset="0"/>
              <a:ea typeface="华文隶书" pitchFamily="2" charset="-122"/>
            </a:endParaRPr>
          </a:p>
          <a:p>
            <a:endParaRPr lang="zh-CN" altLang="en-US" sz="5400" b="1" dirty="0">
              <a:latin typeface="Arial" panose="020B0604020202020204" pitchFamily="34" charset="0"/>
              <a:ea typeface="华文隶书" pitchFamily="2" charset="-122"/>
            </a:endParaRPr>
          </a:p>
          <a:p>
            <a:r>
              <a:rPr lang="zh-CN" altLang="en-US" b="1">
                <a:latin typeface="Arial" panose="020B0604020202020204" pitchFamily="34" charset="0"/>
              </a:rPr>
              <a:t>  </a:t>
            </a:r>
            <a:r>
              <a:rPr lang="zh-CN" altLang="en-US" sz="5400" b="1" dirty="0">
                <a:latin typeface="Arial" panose="020B0604020202020204" pitchFamily="34" charset="0"/>
                <a:ea typeface="华文隶书" pitchFamily="2" charset="-122"/>
              </a:rPr>
              <a:t>蓬   蒿            蝼蚁</a:t>
            </a:r>
            <a:endParaRPr lang="zh-CN" altLang="en-US" sz="5400" b="1" dirty="0">
              <a:latin typeface="Arial" panose="020B0604020202020204" pitchFamily="34" charset="0"/>
              <a:ea typeface="华文隶书" pitchFamily="2" charset="-122"/>
            </a:endParaRPr>
          </a:p>
          <a:p>
            <a:endParaRPr lang="zh-CN" altLang="en-US" sz="5400" b="1" dirty="0">
              <a:latin typeface="Arial" panose="020B0604020202020204" pitchFamily="34" charset="0"/>
              <a:ea typeface="华文隶书" pitchFamily="2" charset="-122"/>
            </a:endParaRPr>
          </a:p>
          <a:p>
            <a:r>
              <a:rPr lang="zh-CN" altLang="en-US" b="1">
                <a:latin typeface="Arial" panose="020B0604020202020204" pitchFamily="34" charset="0"/>
              </a:rPr>
              <a:t> </a:t>
            </a:r>
            <a:r>
              <a:rPr lang="zh-CN" altLang="en-US" sz="5400" b="1" dirty="0">
                <a:latin typeface="Arial" panose="020B0604020202020204" pitchFamily="34" charset="0"/>
                <a:ea typeface="华文隶书" pitchFamily="2" charset="-122"/>
              </a:rPr>
              <a:t>憔   悴            蘸着</a:t>
            </a:r>
            <a:endParaRPr lang="zh-CN" altLang="en-US" sz="5400" b="1" dirty="0">
              <a:latin typeface="Arial" panose="020B0604020202020204" pitchFamily="34" charset="0"/>
              <a:ea typeface="华文隶书" pitchFamily="2" charset="-122"/>
            </a:endParaRPr>
          </a:p>
          <a:p>
            <a:r>
              <a:rPr lang="zh-CN" altLang="en-US" sz="5400" b="1" dirty="0">
                <a:latin typeface="Arial" panose="020B0604020202020204" pitchFamily="34" charset="0"/>
                <a:ea typeface="华文隶书" pitchFamily="2" charset="-122"/>
              </a:rPr>
              <a:t>   </a:t>
            </a:r>
            <a:r>
              <a:rPr lang="zh-CN" altLang="en-US" b="1" dirty="0">
                <a:latin typeface="Arial" panose="020B0604020202020204" pitchFamily="34" charset="0"/>
              </a:rPr>
              <a:t>              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sz="5400" b="1" dirty="0">
                <a:latin typeface="Arial" panose="020B0604020202020204" pitchFamily="34" charset="0"/>
                <a:ea typeface="华文隶书" pitchFamily="2" charset="-122"/>
              </a:rPr>
              <a:t>灰烬</a:t>
            </a:r>
            <a:endParaRPr lang="zh-CN" altLang="en-US" sz="5400" b="1" dirty="0">
              <a:latin typeface="Arial" panose="020B0604020202020204" pitchFamily="34" charset="0"/>
              <a:ea typeface="华文隶书" pitchFamily="2" charset="-122"/>
            </a:endParaRPr>
          </a:p>
        </p:txBody>
      </p:sp>
      <p:sp>
        <p:nvSpPr>
          <p:cNvPr id="94211" name="矩形 94210"/>
          <p:cNvSpPr/>
          <p:nvPr/>
        </p:nvSpPr>
        <p:spPr>
          <a:xfrm>
            <a:off x="250825" y="798513"/>
            <a:ext cx="9366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jǐn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2" name="矩形 94211"/>
          <p:cNvSpPr/>
          <p:nvPr/>
        </p:nvSpPr>
        <p:spPr>
          <a:xfrm>
            <a:off x="1331913" y="784225"/>
            <a:ext cx="12128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zhàng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3" name="矩形 94212"/>
          <p:cNvSpPr/>
          <p:nvPr/>
        </p:nvSpPr>
        <p:spPr>
          <a:xfrm>
            <a:off x="4284663" y="836613"/>
            <a:ext cx="10080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xìng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4" name="矩形 94213"/>
          <p:cNvSpPr/>
          <p:nvPr/>
        </p:nvSpPr>
        <p:spPr>
          <a:xfrm>
            <a:off x="5435600" y="836613"/>
            <a:ext cx="10080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zǎo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5" name="矩形 94214"/>
          <p:cNvSpPr/>
          <p:nvPr/>
        </p:nvSpPr>
        <p:spPr>
          <a:xfrm>
            <a:off x="0" y="2349500"/>
            <a:ext cx="10350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péng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6" name="矩形 94215"/>
          <p:cNvSpPr/>
          <p:nvPr/>
        </p:nvSpPr>
        <p:spPr>
          <a:xfrm>
            <a:off x="1476375" y="2420938"/>
            <a:ext cx="16557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hāo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7" name="矩形 94216"/>
          <p:cNvSpPr/>
          <p:nvPr/>
        </p:nvSpPr>
        <p:spPr>
          <a:xfrm>
            <a:off x="4356100" y="2420938"/>
            <a:ext cx="7175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lóu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8" name="矩形 94217"/>
          <p:cNvSpPr/>
          <p:nvPr/>
        </p:nvSpPr>
        <p:spPr>
          <a:xfrm>
            <a:off x="5219700" y="2420938"/>
            <a:ext cx="12239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yǐ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19" name="矩形 94218"/>
          <p:cNvSpPr/>
          <p:nvPr/>
        </p:nvSpPr>
        <p:spPr>
          <a:xfrm>
            <a:off x="0" y="3933825"/>
            <a:ext cx="91598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qiáo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20" name="矩形 94219"/>
          <p:cNvSpPr/>
          <p:nvPr/>
        </p:nvSpPr>
        <p:spPr>
          <a:xfrm>
            <a:off x="1403350" y="3933825"/>
            <a:ext cx="6985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cuì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21" name="矩形 94220"/>
          <p:cNvSpPr/>
          <p:nvPr/>
        </p:nvSpPr>
        <p:spPr>
          <a:xfrm>
            <a:off x="4140200" y="3933825"/>
            <a:ext cx="99536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zhàn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4222" name="矩形 94221"/>
          <p:cNvSpPr/>
          <p:nvPr/>
        </p:nvSpPr>
        <p:spPr>
          <a:xfrm>
            <a:off x="900113" y="5516563"/>
            <a:ext cx="59848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err="1">
                <a:latin typeface="Arial" panose="020B0604020202020204" pitchFamily="34" charset="0"/>
              </a:rPr>
              <a:t>jìn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/>
      <p:bldP spid="94212" grpId="0"/>
      <p:bldP spid="94213" grpId="0"/>
      <p:bldP spid="94214" grpId="0"/>
      <p:bldP spid="94215" grpId="0"/>
      <p:bldP spid="94216" grpId="0"/>
      <p:bldP spid="94217" grpId="0"/>
      <p:bldP spid="94218" grpId="0"/>
      <p:bldP spid="94219" grpId="0"/>
      <p:bldP spid="94220" grpId="0"/>
      <p:bldP spid="94221" grpId="0"/>
      <p:bldP spid="942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474" name="图片 105473" descr="bg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475" name="文本框 105474"/>
          <p:cNvSpPr txBox="1"/>
          <p:nvPr/>
        </p:nvSpPr>
        <p:spPr>
          <a:xfrm>
            <a:off x="323850" y="333375"/>
            <a:ext cx="8280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05476" name="文本框 105475"/>
          <p:cNvSpPr txBox="1"/>
          <p:nvPr/>
        </p:nvSpPr>
        <p:spPr>
          <a:xfrm>
            <a:off x="107950" y="115888"/>
            <a:ext cx="4643438" cy="6664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我／用残损的手掌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摸索／这广大的土地：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这一角／已变成灰烬，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那一角／只是血和泥；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这一片湖／该是我的家乡，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（春天，堤上／繁花如锦幛，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嫩柳枝折断／有奇异的芬芳）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我触到／荇藻和水的微凉；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这长白山的雪峰／冷到彻骨，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这黄河的水夹泥沙／在指间滑出；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江南的水田，你当年／新生的禾草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是那么细，那么软</a:t>
            </a: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现在／只有蓬蒿； </a:t>
            </a:r>
            <a:b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岭南的荔枝花／寂寞地憔悴，尽那边，我蘸着南海／没有渔船的苦水</a:t>
            </a: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</a:rPr>
              <a:t>……</a:t>
            </a:r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5477" name="文本框 105476"/>
          <p:cNvSpPr txBox="1"/>
          <p:nvPr/>
        </p:nvSpPr>
        <p:spPr>
          <a:xfrm>
            <a:off x="4608513" y="33338"/>
            <a:ext cx="4500562" cy="6299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无形的手掌／掠过无限的江山，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手指／沾了血和灰，手掌／沾了阴暗，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只有那辽远的一角／依然完整，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温暖，明朗，坚固／而蓬勃生春。</a:t>
            </a:r>
            <a:endParaRPr lang="zh-CN" altLang="en-US" sz="2400" dirty="0">
              <a:solidFill>
                <a:srgbClr val="FF6600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在那上面，我／用残损的手掌／轻抚，</a:t>
            </a:r>
            <a:endParaRPr lang="zh-CN" altLang="en-US" sz="2400" b="1" dirty="0">
              <a:solidFill>
                <a:srgbClr val="FF6600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像／恋人的柔发，婴孩手中乳。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我把全部的力量／运在手掌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贴在上面，寄与／爱和一切希望，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因为只有那里／是太阳，是春，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将／驱逐阴暗，带来苏生，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因为只有那里／我们不像牲口一样活， </a:t>
            </a:r>
            <a:b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</a:b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蝼蚁一样死</a:t>
            </a:r>
            <a:r>
              <a:rPr lang="en-US" altLang="zh-CN" sz="2400" b="1">
                <a:solidFill>
                  <a:srgbClr val="FF6600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那里，永恒的／中国！ </a:t>
            </a:r>
            <a:endParaRPr lang="zh-CN" altLang="en-US" sz="2400" dirty="0">
              <a:solidFill>
                <a:srgbClr val="FF66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2" name="标题 9728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 anchor="ctr"/>
          <a:p>
            <a:r>
              <a:rPr lang="zh-CN" altLang="en-US" sz="6000" dirty="0">
                <a:solidFill>
                  <a:schemeClr val="accent1"/>
                </a:solidFill>
                <a:ea typeface="华文彩云" panose="02010800040101010101" pitchFamily="2" charset="-122"/>
              </a:rPr>
              <a:t>阅读思考</a:t>
            </a:r>
            <a:endParaRPr lang="zh-CN" altLang="en-US" sz="6000" dirty="0">
              <a:solidFill>
                <a:schemeClr val="accent1"/>
              </a:solidFill>
              <a:ea typeface="华文彩云" panose="02010800040101010101" pitchFamily="2" charset="-122"/>
            </a:endParaRPr>
          </a:p>
        </p:txBody>
      </p:sp>
      <p:sp>
        <p:nvSpPr>
          <p:cNvPr id="97283" name="文本占位符 97282"/>
          <p:cNvSpPr>
            <a:spLocks noGrp="1"/>
          </p:cNvSpPr>
          <p:nvPr>
            <p:ph type="body" idx="1"/>
          </p:nvPr>
        </p:nvSpPr>
        <p:spPr>
          <a:xfrm>
            <a:off x="179388" y="1268413"/>
            <a:ext cx="8785225" cy="5589587"/>
          </a:xfrm>
        </p:spPr>
        <p:txBody>
          <a:bodyPr/>
          <a:p>
            <a:r>
              <a:rPr lang="en-US" altLang="zh-CN" sz="4000" b="1" dirty="0">
                <a:solidFill>
                  <a:schemeClr val="hlink"/>
                </a:solidFill>
              </a:rPr>
              <a:t>1</a:t>
            </a:r>
            <a:r>
              <a:rPr lang="zh-CN" altLang="en-US" sz="4000" b="1" dirty="0">
                <a:solidFill>
                  <a:schemeClr val="hlink"/>
                </a:solidFill>
              </a:rPr>
              <a:t>、这首诗从内容上可分为两部分。每部分抒发了诗人怎样的情感？</a:t>
            </a:r>
            <a:endParaRPr lang="zh-CN" altLang="en-US" sz="4000" b="1">
              <a:solidFill>
                <a:schemeClr val="hlink"/>
              </a:solidFill>
            </a:endParaRPr>
          </a:p>
          <a:p>
            <a:r>
              <a:rPr lang="en-US" altLang="zh-CN" sz="4000" b="1" dirty="0">
                <a:solidFill>
                  <a:schemeClr val="hlink"/>
                </a:solidFill>
              </a:rPr>
              <a:t>2</a:t>
            </a:r>
            <a:r>
              <a:rPr lang="zh-CN" altLang="en-US" sz="4000" b="1" dirty="0">
                <a:solidFill>
                  <a:schemeClr val="hlink"/>
                </a:solidFill>
              </a:rPr>
              <a:t>、体会诗人用“残损的手掌”“摸索”祖国土地时的种种感受，说说诗人内心深处情感的变化起伏。</a:t>
            </a:r>
            <a:endParaRPr lang="zh-CN" altLang="en-US" sz="4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-9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indefinite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indefinite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charRg st="3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2" grpId="1"/>
      <p:bldP spid="97283" grpId="0" build="p"/>
      <p:bldP spid="97283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30" name="文本框 99329"/>
          <p:cNvSpPr txBox="1"/>
          <p:nvPr/>
        </p:nvSpPr>
        <p:spPr>
          <a:xfrm>
            <a:off x="381000" y="1219200"/>
            <a:ext cx="8305800" cy="39338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  <a:buClr>
                <a:schemeClr val="bg1"/>
              </a:buClr>
            </a:pPr>
            <a:r>
              <a:rPr lang="en-US" altLang="zh-CN" sz="3600" dirty="0">
                <a:latin typeface="Times New Roman" panose="02020603050405020304" pitchFamily="18" charset="0"/>
                <a:ea typeface="仿宋_GB2312" pitchFamily="49" charset="-122"/>
              </a:rPr>
              <a:t>        </a:t>
            </a:r>
            <a:r>
              <a:rPr lang="zh-CN" altLang="en-US" sz="3600" dirty="0">
                <a:latin typeface="Times New Roman" panose="02020603050405020304" pitchFamily="18" charset="0"/>
                <a:ea typeface="仿宋_GB2312" pitchFamily="49" charset="-122"/>
              </a:rPr>
              <a:t>诗人先是凄楚忧愤，转而热切期盼，对解放区寄予了民族复兴的希望。消极的、冷色调的前半部分与积极的、暖色调的后半部分形成了明显的对比，使作者的感情倾向更加鲜明。</a:t>
            </a:r>
            <a:endParaRPr lang="zh-CN" altLang="en-US" sz="3600">
              <a:latin typeface="Times New Roman" panose="02020603050405020304" pitchFamily="18" charset="0"/>
              <a:ea typeface="仿宋_GB2312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4" name="标题 10035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354138"/>
          </a:xfrm>
        </p:spPr>
        <p:txBody>
          <a:bodyPr anchor="ctr"/>
          <a:p>
            <a:r>
              <a:rPr lang="zh-CN" altLang="en-US" sz="6800" b="1" dirty="0">
                <a:solidFill>
                  <a:schemeClr val="hlink"/>
                </a:solidFill>
                <a:ea typeface="华文彩云" panose="02010800040101010101" pitchFamily="2" charset="-122"/>
              </a:rPr>
              <a:t>探究研讨</a:t>
            </a:r>
            <a:endParaRPr lang="zh-CN" altLang="en-US" sz="6800" dirty="0">
              <a:solidFill>
                <a:schemeClr val="hlink"/>
              </a:solidFill>
              <a:ea typeface="华文彩云" panose="02010800040101010101" pitchFamily="2" charset="-122"/>
            </a:endParaRPr>
          </a:p>
        </p:txBody>
      </p:sp>
      <p:sp>
        <p:nvSpPr>
          <p:cNvPr id="100355" name="文本占位符 100354"/>
          <p:cNvSpPr>
            <a:spLocks noGrp="1"/>
          </p:cNvSpPr>
          <p:nvPr>
            <p:ph type="body" idx="1"/>
          </p:nvPr>
        </p:nvSpPr>
        <p:spPr>
          <a:xfrm>
            <a:off x="0" y="1268413"/>
            <a:ext cx="8893175" cy="5157787"/>
          </a:xfrm>
        </p:spPr>
        <p:txBody>
          <a:bodyPr/>
          <a:p>
            <a:r>
              <a:rPr lang="en-US" altLang="zh-CN" sz="4000" b="1" dirty="0">
                <a:solidFill>
                  <a:schemeClr val="folHlink"/>
                </a:solidFill>
              </a:rPr>
              <a:t>1</a:t>
            </a:r>
            <a:r>
              <a:rPr lang="zh-CN" altLang="en-US" sz="4000" b="1" dirty="0">
                <a:solidFill>
                  <a:schemeClr val="folHlink"/>
                </a:solidFill>
              </a:rPr>
              <a:t>、这首诗前后两部分的感情色彩明显不同，请找出感情色彩鲜明的词语，体会其表达效果。</a:t>
            </a:r>
            <a:endParaRPr lang="zh-CN" altLang="en-US" sz="4000" b="1" dirty="0">
              <a:solidFill>
                <a:schemeClr val="folHlink"/>
              </a:solidFill>
            </a:endParaRPr>
          </a:p>
          <a:p>
            <a:r>
              <a:rPr lang="en-US" altLang="zh-CN" sz="4000" b="1" dirty="0">
                <a:solidFill>
                  <a:schemeClr val="folHlink"/>
                </a:solidFill>
              </a:rPr>
              <a:t>2</a:t>
            </a:r>
            <a:r>
              <a:rPr lang="zh-CN" altLang="en-US" sz="4000" b="1" dirty="0">
                <a:solidFill>
                  <a:schemeClr val="folHlink"/>
                </a:solidFill>
              </a:rPr>
              <a:t>、这首诗描写的对象很多，而我们读起来却不觉芜杂，这是为什么？</a:t>
            </a:r>
            <a:endParaRPr lang="zh-CN" altLang="en-US" sz="4000" b="1" dirty="0">
              <a:solidFill>
                <a:schemeClr val="folHlink"/>
              </a:solidFill>
            </a:endParaRPr>
          </a:p>
          <a:p>
            <a:r>
              <a:rPr lang="en-US" altLang="zh-CN" sz="4000" b="1" dirty="0">
                <a:solidFill>
                  <a:schemeClr val="folHlink"/>
                </a:solidFill>
              </a:rPr>
              <a:t>3</a:t>
            </a:r>
            <a:r>
              <a:rPr lang="zh-CN" altLang="en-US" sz="4000" b="1" dirty="0">
                <a:solidFill>
                  <a:schemeClr val="folHlink"/>
                </a:solidFill>
              </a:rPr>
              <a:t>、</a:t>
            </a:r>
            <a:r>
              <a:rPr lang="zh-CN" altLang="en-US" sz="4000" b="1" dirty="0">
                <a:solidFill>
                  <a:schemeClr val="tx2"/>
                </a:solidFill>
              </a:rPr>
              <a:t>诗歌两部分的写法各异，试作简要分析。</a:t>
            </a:r>
            <a:endParaRPr lang="zh-CN" altLang="en-US" sz="4000" b="1" dirty="0">
              <a:solidFill>
                <a:schemeClr val="tx2"/>
              </a:solidFill>
            </a:endParaRPr>
          </a:p>
          <a:p>
            <a:pPr>
              <a:buNone/>
            </a:pPr>
            <a:endParaRPr lang="zh-CN" altLang="en-US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99" decel="100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99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99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99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355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355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355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charRg st="42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0355">
                                            <p:txEl>
                                              <p:charRg st="42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0355">
                                            <p:txEl>
                                              <p:charRg st="42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355">
                                            <p:txEl>
                                              <p:charRg st="42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charRg st="74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0355">
                                            <p:txEl>
                                              <p:charRg st="74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0355">
                                            <p:txEl>
                                              <p:charRg st="74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355">
                                            <p:txEl>
                                              <p:charRg st="74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5" grpId="0" build="p"/>
    </p:bldLst>
  </p:timing>
</p:sld>
</file>

<file path=ppt/theme/theme1.xml><?xml version="1.0" encoding="utf-8"?>
<a:theme xmlns:a="http://schemas.openxmlformats.org/drawingml/2006/main" name="新湖中学研说教材内容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新湖中学研说教材内容模板</Template>
  <TotalTime>0</TotalTime>
  <Words>1653</Words>
  <Application>WPS 演示</Application>
  <PresentationFormat>在屏幕上显示</PresentationFormat>
  <Paragraphs>104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方正行楷简体</vt:lpstr>
      <vt:lpstr>华文中宋</vt:lpstr>
      <vt:lpstr>楷体_GB2312</vt:lpstr>
      <vt:lpstr>Times New Roman</vt:lpstr>
      <vt:lpstr>华文彩云</vt:lpstr>
      <vt:lpstr>华文琥珀</vt:lpstr>
      <vt:lpstr>华文行楷</vt:lpstr>
      <vt:lpstr>华文隶书</vt:lpstr>
      <vt:lpstr>仿宋_GB2312</vt:lpstr>
      <vt:lpstr>微软雅黑</vt:lpstr>
      <vt:lpstr>新宋体</vt:lpstr>
      <vt:lpstr>Arial Unicode MS</vt:lpstr>
      <vt:lpstr>仿宋</vt:lpstr>
      <vt:lpstr>新湖中学研说教材内容模板</vt:lpstr>
      <vt:lpstr>默认设计模板</vt:lpstr>
      <vt:lpstr>我用残损的手掌</vt:lpstr>
      <vt:lpstr>学习目标</vt:lpstr>
      <vt:lpstr>PowerPoint 演示文稿</vt:lpstr>
      <vt:lpstr>PowerPoint 演示文稿</vt:lpstr>
      <vt:lpstr>PowerPoint 演示文稿</vt:lpstr>
      <vt:lpstr>PowerPoint 演示文稿</vt:lpstr>
      <vt:lpstr>阅读思考</vt:lpstr>
      <vt:lpstr>PowerPoint 演示文稿</vt:lpstr>
      <vt:lpstr>探究研讨</vt:lpstr>
      <vt:lpstr>PowerPoint 演示文稿</vt:lpstr>
      <vt:lpstr>PowerPoint 演示文稿</vt:lpstr>
      <vt:lpstr>我用残损的手掌   戴望舒</vt:lpstr>
      <vt:lpstr>延伸拓展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xgq</cp:lastModifiedBy>
  <cp:revision>9</cp:revision>
  <dcterms:created xsi:type="dcterms:W3CDTF">2012-12-12T06:22:00Z</dcterms:created>
  <dcterms:modified xsi:type="dcterms:W3CDTF">2017-12-13T08:17:31Z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