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sldIdLst>
    <p:sldId id="337" r:id="rId7"/>
    <p:sldId id="320" r:id="rId8"/>
    <p:sldId id="264" r:id="rId9"/>
    <p:sldId id="265" r:id="rId10"/>
    <p:sldId id="270" r:id="rId11"/>
    <p:sldId id="271" r:id="rId12"/>
    <p:sldId id="272" r:id="rId13"/>
    <p:sldId id="277" r:id="rId14"/>
    <p:sldId id="278" r:id="rId15"/>
    <p:sldId id="280" r:id="rId16"/>
    <p:sldId id="281" r:id="rId17"/>
    <p:sldId id="282" r:id="rId18"/>
    <p:sldId id="298" r:id="rId19"/>
    <p:sldId id="32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副标题 2049"/>
          <p:cNvSpPr>
            <a:spLocks noGrp="1"/>
          </p:cNvSpPr>
          <p:nvPr>
            <p:ph type="subTitle" idx="1"/>
          </p:nvPr>
        </p:nvSpPr>
        <p:spPr>
          <a:xfrm>
            <a:off x="684213" y="3573463"/>
            <a:ext cx="7088187" cy="695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>
                <a:solidFill>
                  <a:schemeClr val="accent2"/>
                </a:solidFill>
              </a:defRPr>
            </a:lvl1pPr>
            <a:lvl2pPr marL="457200" lvl="1" indent="0" algn="ctr">
              <a:buNone/>
              <a:defRPr>
                <a:solidFill>
                  <a:schemeClr val="accent2"/>
                </a:solidFill>
              </a:defRPr>
            </a:lvl2pPr>
            <a:lvl3pPr marL="914400" lvl="2" indent="0" algn="ctr">
              <a:buNone/>
              <a:defRPr>
                <a:solidFill>
                  <a:schemeClr val="accent2"/>
                </a:solidFill>
              </a:defRPr>
            </a:lvl3pPr>
            <a:lvl4pPr marL="1371600" lvl="3" indent="0" algn="ctr">
              <a:buNone/>
              <a:defRPr>
                <a:solidFill>
                  <a:schemeClr val="accent2"/>
                </a:solidFill>
              </a:defRPr>
            </a:lvl4pPr>
            <a:lvl5pPr marL="1828800" lvl="4" indent="0" algn="ctr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1" name="灯片编号占位符 2050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2" name="标题 205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71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28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5035" y="315913"/>
            <a:ext cx="2052240" cy="5810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315913"/>
            <a:ext cx="6037751" cy="5810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07180" cy="5105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9620" y="1219200"/>
            <a:ext cx="4107180" cy="5105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350838"/>
            <a:ext cx="2095500" cy="59737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50838"/>
            <a:ext cx="6165022" cy="59737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6148" name="日期占位符 614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9" name="页脚占位符 614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0" name="灯片编号占位符 614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219" name="副标题 921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9220" name="日期占位符 921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1" name="页脚占位符 92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2" name="灯片编号占位符 92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21614" cy="5000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074" y="1125538"/>
            <a:ext cx="4021614" cy="5000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副标题 11265"/>
          <p:cNvSpPr>
            <a:spLocks noGrp="1"/>
          </p:cNvSpPr>
          <p:nvPr>
            <p:ph type="subTitle" idx="1"/>
          </p:nvPr>
        </p:nvSpPr>
        <p:spPr>
          <a:xfrm>
            <a:off x="684213" y="3573463"/>
            <a:ext cx="7088187" cy="695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>
                <a:solidFill>
                  <a:schemeClr val="accent2"/>
                </a:solidFill>
              </a:defRPr>
            </a:lvl1pPr>
            <a:lvl2pPr marL="457200" lvl="1" indent="0" algn="ctr">
              <a:buNone/>
              <a:defRPr>
                <a:solidFill>
                  <a:schemeClr val="accent2"/>
                </a:solidFill>
              </a:defRPr>
            </a:lvl2pPr>
            <a:lvl3pPr marL="914400" lvl="2" indent="0" algn="ctr">
              <a:buNone/>
              <a:defRPr>
                <a:solidFill>
                  <a:schemeClr val="accent2"/>
                </a:solidFill>
              </a:defRPr>
            </a:lvl3pPr>
            <a:lvl4pPr marL="1371600" lvl="3" indent="0" algn="ctr">
              <a:buNone/>
              <a:defRPr>
                <a:solidFill>
                  <a:schemeClr val="accent2"/>
                </a:solidFill>
              </a:defRPr>
            </a:lvl4pPr>
            <a:lvl5pPr marL="1828800" lvl="4" indent="0" algn="ctr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1267" name="灯片编号占位符 1126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8" name="标题 1126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71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28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21614" cy="5000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074" y="1125538"/>
            <a:ext cx="4021614" cy="5000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5035" y="315913"/>
            <a:ext cx="2052240" cy="5810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315913"/>
            <a:ext cx="6037751" cy="5810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31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07375" cy="5000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</p:txBody>
      </p:sp>
      <p:sp>
        <p:nvSpPr>
          <p:cNvPr id="1027" name="Rectangle 10"/>
          <p:cNvSpPr>
            <a:spLocks noGrp="1"/>
          </p:cNvSpPr>
          <p:nvPr>
            <p:ph type="sldNum" sz="quarter" idx="4"/>
          </p:nvPr>
        </p:nvSpPr>
        <p:spPr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  <p:sp>
        <p:nvSpPr>
          <p:cNvPr id="1028" name="Rectangle 27"/>
          <p:cNvSpPr>
            <a:spLocks noGrp="1"/>
          </p:cNvSpPr>
          <p:nvPr>
            <p:ph type="title"/>
          </p:nvPr>
        </p:nvSpPr>
        <p:spPr>
          <a:xfrm>
            <a:off x="757238" y="315913"/>
            <a:ext cx="7920037" cy="5921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4"/>
          <p:cNvSpPr>
            <a:spLocks noGrp="1"/>
          </p:cNvSpPr>
          <p:nvPr>
            <p:ph type="dt" sz="half" idx="2"/>
          </p:nvPr>
        </p:nvSpPr>
        <p:spPr>
          <a:xfrm>
            <a:off x="4114800" y="6448425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b="1">
                <a:latin typeface="Verdana" panose="020B0604030504040204" pitchFamily="2" charset="0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382000" cy="5105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Rectangle 6"/>
          <p:cNvSpPr>
            <a:spLocks noGrp="1"/>
          </p:cNvSpPr>
          <p:nvPr>
            <p:ph type="sldNum" sz="quarter" idx="4"/>
          </p:nvPr>
        </p:nvSpPr>
        <p:spPr>
          <a:xfrm>
            <a:off x="304800" y="6448425"/>
            <a:ext cx="5334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>
                <a:latin typeface="Verdana" panose="020B0604030504040204" pitchFamily="2" charset="0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7" name="Line 135"/>
          <p:cNvSpPr/>
          <p:nvPr/>
        </p:nvSpPr>
        <p:spPr>
          <a:xfrm>
            <a:off x="9525" y="5967413"/>
            <a:ext cx="641350" cy="0"/>
          </a:xfrm>
          <a:prstGeom prst="line">
            <a:avLst/>
          </a:prstGeom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8" name="Rectangle 2"/>
          <p:cNvSpPr>
            <a:spLocks noGrp="1"/>
          </p:cNvSpPr>
          <p:nvPr>
            <p:ph type="title"/>
          </p:nvPr>
        </p:nvSpPr>
        <p:spPr>
          <a:xfrm>
            <a:off x="838200" y="350838"/>
            <a:ext cx="7239000" cy="563562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9" name="Rectangle 159"/>
          <p:cNvSpPr>
            <a:spLocks noGrp="1"/>
          </p:cNvSpPr>
          <p:nvPr>
            <p:ph type="ftr" sz="quarter" idx="3"/>
          </p:nvPr>
        </p:nvSpPr>
        <p:spPr>
          <a:xfrm>
            <a:off x="914400" y="6448425"/>
            <a:ext cx="2895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en-US" altLang="x-none" dirty="0">
              <a:latin typeface="Arial" panose="020B0604020202020204" pitchFamily="34" charset="0"/>
            </a:endParaRPr>
          </a:p>
        </p:txBody>
      </p:sp>
      <p:pic>
        <p:nvPicPr>
          <p:cNvPr id="3080" name="Picture 172" descr="图片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241300" y="-165100"/>
            <a:ext cx="9690100" cy="72517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v"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•"/>
        <a:defRPr sz="24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195" name="文本占位符 819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196" name="日期占位符 819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页脚占位符 819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8" name="灯片编号占位符 819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31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07375" cy="5000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</p:txBody>
      </p:sp>
      <p:sp>
        <p:nvSpPr>
          <p:cNvPr id="10243" name="Rectangle 10"/>
          <p:cNvSpPr>
            <a:spLocks noGrp="1"/>
          </p:cNvSpPr>
          <p:nvPr>
            <p:ph type="sldNum" sz="quarter" idx="4"/>
          </p:nvPr>
        </p:nvSpPr>
        <p:spPr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 altLang="en-US" dirty="0">
                <a:latin typeface="Arial" panose="020B0604020202020204" pitchFamily="34" charset="0"/>
              </a:rPr>
              <a:t>Page </a:t>
            </a:r>
            <a:r>
              <a:rPr lang="de-DE" altLang="en-US" sz="1000" b="1" dirty="0">
                <a:latin typeface="Arial" panose="020B0604020202020204" pitchFamily="34" charset="0"/>
                <a:sym typeface="MS UI Gothic" panose="020B0600070205080204" pitchFamily="2" charset="-128"/>
              </a:rPr>
              <a:t></a:t>
            </a:r>
            <a:r>
              <a:rPr lang="de-DE" altLang="en-US" sz="1000" b="1" dirty="0">
                <a:latin typeface="Arial" panose="020B0604020202020204" pitchFamily="34" charset="0"/>
              </a:rPr>
              <a:t> </a:t>
            </a:r>
            <a:fld id="{9A0DB2DC-4C9A-4742-B13C-FB6460FD3503}" type="slidenum">
              <a:rPr lang="zh-CN" altLang="en-US" sz="1000" b="1" dirty="0">
                <a:latin typeface="Arial" panose="020B0604020202020204" pitchFamily="34" charset="0"/>
              </a:rPr>
            </a:fld>
            <a:endParaRPr lang="zh-CN" altLang="en-US" sz="1000" b="1" dirty="0">
              <a:latin typeface="Arial" panose="020B0604020202020204" pitchFamily="34" charset="0"/>
            </a:endParaRPr>
          </a:p>
        </p:txBody>
      </p:sp>
      <p:sp>
        <p:nvSpPr>
          <p:cNvPr id="10244" name="Rectangle 27"/>
          <p:cNvSpPr>
            <a:spLocks noGrp="1"/>
          </p:cNvSpPr>
          <p:nvPr>
            <p:ph type="title"/>
          </p:nvPr>
        </p:nvSpPr>
        <p:spPr>
          <a:xfrm>
            <a:off x="757238" y="315913"/>
            <a:ext cx="7920037" cy="5921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n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4.png"/><Relationship Id="rId3" Type="http://schemas.microsoft.com/office/2007/relationships/media" Target="file:///D:\12.%20&#32034;&#23572;&#32500;&#26684;&#20043;&#27468;.mp3" TargetMode="External"/><Relationship Id="rId2" Type="http://schemas.openxmlformats.org/officeDocument/2006/relationships/audio" Target="file:///D:\12.%20&#32034;&#23572;&#32500;&#26684;&#20043;&#27468;.mp3" TargetMode="Externa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8.png"/><Relationship Id="rId2" Type="http://schemas.microsoft.com/office/2007/relationships/media" Target="file:///G:\&#26757;&#23725;&#19977;&#31456;&#26391;&#35835;.MP3" TargetMode="External"/><Relationship Id="rId1" Type="http://schemas.openxmlformats.org/officeDocument/2006/relationships/audio" Target="file:///G:\&#26757;&#23725;&#19977;&#31456;&#26391;&#35835;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audio2.wav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audio" Target="../media/audio4.wav"/><Relationship Id="rId4" Type="http://schemas.openxmlformats.org/officeDocument/2006/relationships/audio" Target="../media/audio2.wav"/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4337" descr="F:\课件\风光\jn\05.JPG"/>
          <p:cNvPicPr>
            <a:picLocks noChangeAspect="1"/>
          </p:cNvPicPr>
          <p:nvPr/>
        </p:nvPicPr>
        <p:blipFill>
          <a:blip r:embed="rId1">
            <a:lum bright="29999" contrast="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14338" descr="D:\yhz\陈毅.gif"/>
          <p:cNvPicPr>
            <a:picLocks noChangeAspect="1"/>
          </p:cNvPicPr>
          <p:nvPr/>
        </p:nvPicPr>
        <p:blipFill>
          <a:blip r:embed="rId2">
            <a:lum contrast="24000"/>
          </a:blip>
          <a:srcRect t="3401"/>
          <a:stretch>
            <a:fillRect/>
          </a:stretch>
        </p:blipFill>
        <p:spPr>
          <a:xfrm>
            <a:off x="5029200" y="762000"/>
            <a:ext cx="3048000" cy="4268788"/>
          </a:xfrm>
          <a:prstGeom prst="rect">
            <a:avLst/>
          </a:prstGeom>
          <a:noFill/>
          <a:ln w="104775">
            <a:noFill/>
          </a:ln>
        </p:spPr>
      </p:pic>
      <p:sp>
        <p:nvSpPr>
          <p:cNvPr id="14342" name="文本框 14341"/>
          <p:cNvSpPr txBox="1"/>
          <p:nvPr/>
        </p:nvSpPr>
        <p:spPr>
          <a:xfrm>
            <a:off x="228600" y="2024063"/>
            <a:ext cx="4006850" cy="21669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2" charset="0"/>
                <a:ea typeface="方正粗倩简体" pitchFamily="65" charset="-122"/>
              </a:rPr>
              <a:t>一柱天南百战身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2" charset="0"/>
              <a:ea typeface="方正粗倩简体" pitchFamily="65" charset="-122"/>
            </a:endParaRPr>
          </a:p>
          <a:p>
            <a:endParaRPr lang="zh-CN" altLang="en-US" sz="3600" dirty="0">
              <a:solidFill>
                <a:srgbClr val="FF0000"/>
              </a:solidFill>
              <a:latin typeface="Times New Roman" panose="02020603050405020304" pitchFamily="2" charset="0"/>
              <a:ea typeface="方正粗倩简体" pitchFamily="65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2" charset="0"/>
                <a:ea typeface="方正粗倩简体" pitchFamily="65" charset="-122"/>
              </a:rPr>
              <a:t>将军本色是诗人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2" charset="0"/>
              <a:ea typeface="方正粗倩简体" pitchFamily="65" charset="-122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0"/>
                <a:ea typeface="方正粗倩简体" pitchFamily="65" charset="-122"/>
              </a:rPr>
              <a:t>                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2" charset="0"/>
                <a:ea typeface="方正粗倩简体" pitchFamily="65" charset="-122"/>
              </a:rPr>
              <a:t>——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2" charset="0"/>
                <a:ea typeface="方正粗倩简体" pitchFamily="65" charset="-122"/>
              </a:rPr>
              <a:t>郭沫若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2" charset="0"/>
              <a:ea typeface="方正粗倩简体" pitchFamily="65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xfrm>
            <a:off x="-333375" y="0"/>
            <a:ext cx="2847975" cy="1143000"/>
          </a:xfrm>
        </p:spPr>
        <p:txBody>
          <a:bodyPr anchor="ctr"/>
          <a:p>
            <a:r>
              <a:rPr lang="zh-CN" altLang="en-US" sz="4800" b="1">
                <a:solidFill>
                  <a:srgbClr val="003300"/>
                </a:solidFill>
              </a:rPr>
              <a:t>小结：（三）</a:t>
            </a:r>
            <a:endParaRPr lang="zh-CN" altLang="en-US" sz="4800" b="1">
              <a:solidFill>
                <a:srgbClr val="003300"/>
              </a:solidFill>
            </a:endParaRPr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915400" cy="5791200"/>
          </a:xfrm>
        </p:spPr>
        <p:txBody>
          <a:bodyPr/>
          <a:p>
            <a:pPr>
              <a:lnSpc>
                <a:spcPct val="80000"/>
              </a:lnSpc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内容：</a:t>
            </a:r>
            <a:r>
              <a:rPr lang="zh-CN" altLang="en-US" sz="900"/>
              <a:t>      </a:t>
            </a:r>
            <a:r>
              <a:rPr lang="zh-CN" altLang="en-US" b="1">
                <a:solidFill>
                  <a:srgbClr val="333399"/>
                </a:solidFill>
              </a:rPr>
              <a:t>这首诗主要写诗人投身革命，以革命为家，预言反动派必将失败，自由之花必将盛开，表现乐观坚定的革命信念和甘为信仰牺牲的革命精神。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>
                <a:solidFill>
                  <a:srgbClr val="FF0000"/>
                </a:solidFill>
                <a:ea typeface="华文新魏" panose="02010800040101010101" pitchFamily="2" charset="-122"/>
              </a:rPr>
              <a:t>关键字：</a:t>
            </a:r>
            <a:r>
              <a:rPr lang="zh-CN" altLang="en-US" b="1">
                <a:solidFill>
                  <a:srgbClr val="333399"/>
                </a:solidFill>
              </a:rPr>
              <a:t>“应有涯”对反动统治的诅咒，同时又是革命的预言家在预言：革命必定成功。 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>
                <a:solidFill>
                  <a:srgbClr val="333399"/>
                </a:solidFill>
              </a:rPr>
              <a:t>     “取义成仁”表达了愿为信仰献出生命的豪情壮志。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修辞</a:t>
            </a:r>
            <a:r>
              <a:rPr lang="en-US" altLang="zh-CN" sz="3600" b="1">
                <a:solidFill>
                  <a:srgbClr val="FF0000"/>
                </a:solidFill>
                <a:ea typeface="华文新魏" panose="02010800040101010101" pitchFamily="2" charset="-122"/>
              </a:rPr>
              <a:t>:</a:t>
            </a:r>
            <a:r>
              <a:rPr lang="en-US" altLang="zh-CN" b="1">
                <a:solidFill>
                  <a:srgbClr val="333399"/>
                </a:solidFill>
              </a:rPr>
              <a:t>“</a:t>
            </a:r>
            <a:r>
              <a:rPr lang="zh-CN" altLang="en-US" b="1">
                <a:solidFill>
                  <a:srgbClr val="333399"/>
                </a:solidFill>
              </a:rPr>
              <a:t>血雨腥风”借喻战争。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>
                <a:solidFill>
                  <a:srgbClr val="333399"/>
                </a:solidFill>
              </a:rPr>
              <a:t>     “自由花”借喻革命成功，大众解放的美好 情景。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  </a:t>
            </a:r>
            <a:r>
              <a:rPr lang="zh-CN" altLang="en-US" sz="4000" b="1">
                <a:solidFill>
                  <a:srgbClr val="FF0000"/>
                </a:solidFill>
                <a:ea typeface="华文新魏" panose="02010800040101010101" pitchFamily="2" charset="-122"/>
              </a:rPr>
              <a:t>读：</a:t>
            </a: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  </a:t>
            </a:r>
            <a:r>
              <a:rPr lang="zh-CN" altLang="en-US" b="1">
                <a:solidFill>
                  <a:srgbClr val="333399"/>
                </a:solidFill>
              </a:rPr>
              <a:t>重读关键词、轻重缓急、抑扬顿挫</a:t>
            </a:r>
            <a:endParaRPr lang="zh-CN" altLang="en-US" b="1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24577" descr="01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文本框 24578"/>
          <p:cNvSpPr txBox="1"/>
          <p:nvPr/>
        </p:nvSpPr>
        <p:spPr>
          <a:xfrm>
            <a:off x="684213" y="1447800"/>
            <a:ext cx="7561262" cy="1096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rgbClr val="FF3300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全班同学一起背诵</a:t>
            </a:r>
            <a:endParaRPr lang="zh-CN" altLang="en-US" sz="6600" dirty="0">
              <a:solidFill>
                <a:srgbClr val="FF3300"/>
              </a:solidFill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  <p:pic>
        <p:nvPicPr>
          <p:cNvPr id="24580" name="12. 索尔维格之歌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6172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文本框 24580"/>
          <p:cNvSpPr txBox="1"/>
          <p:nvPr/>
        </p:nvSpPr>
        <p:spPr>
          <a:xfrm>
            <a:off x="2032000" y="3216275"/>
            <a:ext cx="5080000" cy="1096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b="1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梅岭三章</a:t>
            </a:r>
            <a:endParaRPr lang="zh-CN" altLang="en-US" sz="66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25601" descr="图片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7475"/>
            <a:ext cx="9144000" cy="673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25602"/>
          <p:cNvSpPr txBox="1"/>
          <p:nvPr/>
        </p:nvSpPr>
        <p:spPr>
          <a:xfrm>
            <a:off x="457200" y="609600"/>
            <a:ext cx="32004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  </a:t>
            </a:r>
            <a:endParaRPr lang="zh-CN" altLang="en-US" b="1" dirty="0">
              <a:solidFill>
                <a:srgbClr val="00CC66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矩形 25603"/>
          <p:cNvSpPr/>
          <p:nvPr/>
        </p:nvSpPr>
        <p:spPr>
          <a:xfrm>
            <a:off x="1600200" y="1143000"/>
            <a:ext cx="5334000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</a:rPr>
              <a:t>        乌江</a:t>
            </a:r>
            <a:r>
              <a:rPr lang="zh-CN" altLang="en-US" sz="3200" b="1" dirty="0">
                <a:latin typeface="Arial" panose="020B0604020202020204" pitchFamily="34" charset="0"/>
              </a:rPr>
              <a:t>        李清照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生当为人杰，死亦为鬼雄。</a:t>
            </a:r>
            <a:endParaRPr lang="zh-CN" altLang="en-US" sz="3200" b="1" dirty="0">
              <a:solidFill>
                <a:schemeClr val="tx2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2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至今思项羽，不肯过江东。</a:t>
            </a:r>
            <a:endParaRPr lang="zh-CN" altLang="en-US" sz="3200" b="1" dirty="0">
              <a:solidFill>
                <a:schemeClr val="tx2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107950" y="117475"/>
            <a:ext cx="7004050" cy="5191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52400"/>
            <a:r>
              <a:rPr lang="zh-CN" altLang="en-US" sz="2800" b="1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拓展背诵</a:t>
            </a:r>
            <a:endParaRPr lang="zh-CN" altLang="en-US" sz="2800" b="1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br>
              <a:rPr lang="zh-CN" altLang="en-US" b="0" dirty="0">
                <a:solidFill>
                  <a:srgbClr val="FF0000"/>
                </a:solidFill>
              </a:rPr>
            </a:br>
            <a:r>
              <a:rPr lang="zh-CN" altLang="en-US" b="0" dirty="0">
                <a:solidFill>
                  <a:srgbClr val="FF0000"/>
                </a:solidFill>
              </a:rPr>
              <a:t>作业：</a:t>
            </a:r>
            <a:br>
              <a:rPr lang="zh-CN" altLang="en-US" b="0" dirty="0">
                <a:solidFill>
                  <a:srgbClr val="FF0000"/>
                </a:solidFill>
              </a:rPr>
            </a:br>
            <a:r>
              <a:rPr lang="zh-CN" altLang="en-US" b="0" dirty="0">
                <a:solidFill>
                  <a:srgbClr val="FF0000"/>
                </a:solidFill>
              </a:rPr>
              <a:t>1.背诵默写全诗，品味佳词妙句。</a:t>
            </a:r>
            <a:br>
              <a:rPr lang="zh-CN" altLang="en-US" b="0" dirty="0">
                <a:solidFill>
                  <a:srgbClr val="FF0000"/>
                </a:solidFill>
              </a:rPr>
            </a:br>
            <a:r>
              <a:rPr lang="zh-CN" altLang="en-US" b="0" dirty="0">
                <a:solidFill>
                  <a:srgbClr val="FF0000"/>
                </a:solidFill>
              </a:rPr>
              <a:t>2.培养豪迈情怀，学写美文佳篇。</a:t>
            </a:r>
            <a:br>
              <a:rPr lang="zh-CN" altLang="en-US" b="0" dirty="0">
                <a:solidFill>
                  <a:srgbClr val="FF0000"/>
                </a:solidFill>
              </a:rPr>
            </a:br>
            <a:endParaRPr lang="zh-CN" altLang="en-US" b="0" dirty="0">
              <a:solidFill>
                <a:srgbClr val="FF0000"/>
              </a:solidFill>
            </a:endParaRPr>
          </a:p>
        </p:txBody>
      </p:sp>
      <p:sp>
        <p:nvSpPr>
          <p:cNvPr id="27651" name="文本占位符 27650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dirty="0"/>
              <a:t>附：老师下水文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      我语我文   </a:t>
            </a:r>
            <a:r>
              <a:rPr lang="zh-CN" altLang="en-US" sz="1400" dirty="0"/>
              <a:t>贾鹏</a:t>
            </a:r>
            <a:endParaRPr lang="zh-CN" altLang="en-US" sz="1400" dirty="0"/>
          </a:p>
          <a:p>
            <a:r>
              <a:rPr lang="zh-CN" altLang="en-US" dirty="0"/>
              <a:t>听梅岭之音，寻丛莽英魂。</a:t>
            </a:r>
            <a:endParaRPr lang="zh-CN" altLang="en-US" dirty="0"/>
          </a:p>
          <a:p>
            <a:r>
              <a:rPr lang="zh-CN" altLang="en-US" dirty="0"/>
              <a:t>读元帅遗诗，做仁义名流。</a:t>
            </a:r>
            <a:endParaRPr lang="zh-CN" altLang="en-US" dirty="0"/>
          </a:p>
          <a:p>
            <a:r>
              <a:rPr lang="zh-CN" altLang="en-US" dirty="0"/>
              <a:t>说豪迈情怀，成浩然正气。</a:t>
            </a:r>
            <a:endParaRPr lang="zh-CN" altLang="en-US" dirty="0"/>
          </a:p>
          <a:p>
            <a:r>
              <a:rPr lang="zh-CN" altLang="en-US" dirty="0"/>
              <a:t>写最美华夏，铸炎黄自由。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           慷慨正气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xfrm>
            <a:off x="395288" y="1127125"/>
            <a:ext cx="8280400" cy="2085975"/>
          </a:xfrm>
        </p:spPr>
        <p:txBody>
          <a:bodyPr/>
          <a:p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哈墨尔    写         法兰西万岁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慷慨正气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文天祥    留         丹心照汗青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慷慨正气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祁瑞宣    上         苦痛说不出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慷慨正气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陈毅       困         遍种自由花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慷慨正气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rgbClr val="FF0000"/>
                </a:solidFill>
                <a:ea typeface="宋体" panose="02010600030101010101" pitchFamily="2" charset="-122"/>
              </a:rPr>
              <a:t>  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8676" name="图片 28675" descr="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2788285"/>
            <a:ext cx="8811260" cy="66433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2590800" y="0"/>
            <a:ext cx="6781800" cy="7924800"/>
          </a:xfrm>
          <a:ln>
            <a:solidFill>
              <a:schemeClr val="tx1"/>
            </a:solidFill>
            <a:miter/>
          </a:ln>
        </p:spPr>
        <p:txBody>
          <a:bodyPr anchor="ctr"/>
          <a:p>
            <a:br>
              <a:rPr lang="en-US" altLang="zh-CN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r>
              <a:rPr lang="en-US" altLang="zh-CN" sz="2400" b="1">
                <a:solidFill>
                  <a:srgbClr val="FF0000"/>
                </a:solidFill>
                <a:ea typeface="隶书" panose="02010509060101010101" pitchFamily="1" charset="-122"/>
              </a:rPr>
              <a:t>    </a:t>
            </a:r>
            <a:r>
              <a:rPr lang="zh-CN" altLang="en-US" sz="2400" b="1">
                <a:solidFill>
                  <a:srgbClr val="FF0000"/>
                </a:solidFill>
                <a:ea typeface="隶书" panose="02010509060101010101" pitchFamily="1" charset="-122"/>
              </a:rPr>
              <a:t>熟读梅岭诗文，力求成诵能吟。</a:t>
            </a:r>
            <a:b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b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r>
              <a:rPr lang="en-US" altLang="zh-CN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  <a:t>1936</a:t>
            </a:r>
            <a: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  <a:t>年冬，梅山被围。余伤病伏丛莽间</a:t>
            </a:r>
            <a:r>
              <a:rPr lang="en-US" altLang="zh-CN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  <a:t>20</a:t>
            </a:r>
            <a: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  <a:t>余日。</a:t>
            </a:r>
            <a:b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  <a:t>虑不得脱，得诗三首留衣底。旋围解。</a:t>
            </a:r>
            <a:b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br>
              <a:rPr lang="zh-CN" altLang="en-US" sz="2400" b="1">
                <a:solidFill>
                  <a:srgbClr val="00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_GB2312" pitchFamily="1" charset="-122"/>
                <a:ea typeface="仿宋_GB2312" pitchFamily="1" charset="-122"/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断头今日意如何？创业艰难百战多。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此去泉台招旧部，旌旗十万斩阎罗。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南国烽烟正十年，此头须向国门悬。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后死诸君多努力，捷报飞来当纸钱。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投身革命即为家，血雨腥风应有</a:t>
            </a:r>
            <a:r>
              <a:rPr lang="zh-CN" altLang="en-US" sz="2800" b="1" u="sng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涯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取义成仁今日事，人间遍种自由花。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>
                <a:effectLst>
                  <a:outerShdw blurRad="38100" dist="38100" dir="2700000">
                    <a:srgbClr val="FFFFFF"/>
                  </a:outerShdw>
                </a:effectLst>
              </a:rPr>
              <a:t> 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zh-CN" altLang="en-US" sz="2800">
                <a:effectLst>
                  <a:outerShdw blurRad="38100" dist="38100" dir="2700000">
                    <a:srgbClr val="FFFFFF"/>
                  </a:outerShdw>
                </a:effectLst>
              </a:rPr>
              <a:t> </a:t>
            </a:r>
            <a:b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endParaRPr lang="zh-CN" altLang="en-US" sz="28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 flipV="1">
            <a:off x="533400" y="11383963"/>
            <a:ext cx="7924800" cy="350837"/>
          </a:xfrm>
        </p:spPr>
        <p:txBody>
          <a:bodyPr/>
          <a:p>
            <a:pPr>
              <a:lnSpc>
                <a:spcPct val="80000"/>
              </a:lnSpc>
            </a:pPr>
            <a:endParaRPr sz="2000"/>
          </a:p>
        </p:txBody>
      </p:sp>
      <p:sp>
        <p:nvSpPr>
          <p:cNvPr id="15364" name="文本框 15363"/>
          <p:cNvSpPr txBox="1"/>
          <p:nvPr/>
        </p:nvSpPr>
        <p:spPr>
          <a:xfrm>
            <a:off x="-134937" y="457200"/>
            <a:ext cx="2787650" cy="6400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Arial" panose="020B0604020202020204" pitchFamily="34" charset="0"/>
              </a:rPr>
              <a:t>                     </a:t>
            </a:r>
            <a:endParaRPr lang="zh-CN" altLang="en-US" sz="40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8000" b="1" dirty="0">
                <a:latin typeface="Arial" panose="020B0604020202020204" pitchFamily="34" charset="0"/>
              </a:rPr>
              <a:t>梅岭三章</a:t>
            </a:r>
            <a:r>
              <a:rPr lang="zh-CN" altLang="en-US" sz="7200" b="1" dirty="0">
                <a:latin typeface="Arial" panose="020B0604020202020204" pitchFamily="34" charset="0"/>
              </a:rPr>
              <a:t>   </a:t>
            </a:r>
            <a:r>
              <a:rPr lang="zh-CN" altLang="en-US" sz="4000" b="1" dirty="0">
                <a:latin typeface="Arial" panose="020B0604020202020204" pitchFamily="34" charset="0"/>
              </a:rPr>
              <a:t>陈毅</a:t>
            </a:r>
            <a:endParaRPr lang="zh-CN" altLang="en-US" sz="700" dirty="0">
              <a:latin typeface="Arial" panose="020B0604020202020204" pitchFamily="34" charset="0"/>
            </a:endParaRPr>
          </a:p>
        </p:txBody>
      </p:sp>
      <p:pic>
        <p:nvPicPr>
          <p:cNvPr id="15365" name="梅岭三章朗读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1000" y="4724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327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audio>
          </p:childTnLst>
        </p:cTn>
      </p:par>
    </p:tnLst>
    <p:bldLst>
      <p:bldP spid="15362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16385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7175" y="-180975"/>
            <a:ext cx="9705975" cy="7267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占位符 16386"/>
          <p:cNvSpPr>
            <a:spLocks noGrp="1"/>
          </p:cNvSpPr>
          <p:nvPr>
            <p:ph type="body" idx="1"/>
          </p:nvPr>
        </p:nvSpPr>
        <p:spPr>
          <a:xfrm>
            <a:off x="0" y="2057400"/>
            <a:ext cx="9525000" cy="4114800"/>
          </a:xfrm>
        </p:spPr>
        <p:txBody>
          <a:bodyPr/>
          <a:p>
            <a:pPr>
              <a:buNone/>
            </a:pPr>
            <a:r>
              <a:rPr lang="zh-CN" altLang="en-US" sz="4000" b="1">
                <a:solidFill>
                  <a:srgbClr val="FF0000"/>
                </a:solidFill>
                <a:ea typeface="隶书" panose="02010509060101010101" pitchFamily="1" charset="-122"/>
              </a:rPr>
              <a:t>熟读梅岭诗文，力求成诵能吟。</a:t>
            </a:r>
            <a:endParaRPr lang="zh-CN" altLang="en-US" sz="4000" b="1">
              <a:solidFill>
                <a:srgbClr val="FF0000"/>
              </a:solidFill>
              <a:ea typeface="隶书" panose="02010509060101010101" pitchFamily="1" charset="-122"/>
            </a:endParaRPr>
          </a:p>
          <a:p>
            <a:pPr>
              <a:buNone/>
            </a:pPr>
            <a:r>
              <a:rPr lang="zh-CN" altLang="en-US" sz="4000" b="1">
                <a:solidFill>
                  <a:srgbClr val="FF0000"/>
                </a:solidFill>
                <a:ea typeface="隶书" panose="02010509060101010101" pitchFamily="1" charset="-122"/>
              </a:rPr>
              <a:t>体会豪迈情怀，铸成浩然正气。</a:t>
            </a:r>
            <a:endParaRPr lang="zh-CN" altLang="en-US" sz="4000" b="1">
              <a:solidFill>
                <a:srgbClr val="FF0000"/>
              </a:solidFill>
              <a:ea typeface="隶书" panose="02010509060101010101" pitchFamily="1" charset="-122"/>
            </a:endParaRPr>
          </a:p>
          <a:p>
            <a:pPr>
              <a:buNone/>
            </a:pPr>
            <a:r>
              <a:rPr lang="zh-CN" altLang="en-US" sz="4000" b="1">
                <a:solidFill>
                  <a:srgbClr val="FF0000"/>
                </a:solidFill>
                <a:ea typeface="隶书" panose="02010509060101010101" pitchFamily="1" charset="-122"/>
              </a:rPr>
              <a:t>品味精妙词语，陶冶睿智文心。</a:t>
            </a:r>
            <a:endParaRPr lang="zh-CN" altLang="en-US" sz="4000" b="1">
              <a:solidFill>
                <a:srgbClr val="FF0000"/>
              </a:solidFill>
              <a:ea typeface="隶书" panose="02010509060101010101" pitchFamily="1" charset="-122"/>
            </a:endParaRPr>
          </a:p>
          <a:p>
            <a:pPr>
              <a:buNone/>
            </a:pPr>
            <a:r>
              <a:rPr lang="zh-CN" altLang="en-US" sz="4000" b="1">
                <a:solidFill>
                  <a:srgbClr val="FF0000"/>
                </a:solidFill>
                <a:ea typeface="隶书" panose="02010509060101010101" pitchFamily="1" charset="-122"/>
              </a:rPr>
              <a:t>学写美文佳篇，最美学子遍地。</a:t>
            </a:r>
            <a:endParaRPr lang="zh-CN" altLang="en-US" sz="4000" b="1">
              <a:solidFill>
                <a:srgbClr val="FF0000"/>
              </a:solidFill>
              <a:ea typeface="隶书" panose="02010509060101010101" pitchFamily="1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-180975" y="-257175"/>
            <a:ext cx="7416800" cy="1549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9600" b="1" dirty="0">
                <a:solidFill>
                  <a:srgbClr val="FF0000"/>
                </a:solidFill>
                <a:latin typeface="Arial" panose="020B0604020202020204" pitchFamily="34" charset="0"/>
                <a:ea typeface="隶书" panose="02010509060101010101" pitchFamily="1" charset="-122"/>
              </a:rPr>
              <a:t>学习导游:</a:t>
            </a:r>
            <a:endParaRPr lang="zh-CN" altLang="en-US" sz="9600" b="1" dirty="0">
              <a:solidFill>
                <a:srgbClr val="FF0000"/>
              </a:solidFill>
              <a:latin typeface="Arial" panose="020B0604020202020204" pitchFamily="34" charset="0"/>
              <a:ea typeface="隶书" panose="02010509060101010101" pitchFamily="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 anchor="ctr"/>
          <a:p>
            <a:r>
              <a:rPr lang="zh-CN" altLang="en-US" sz="5400" b="1">
                <a:solidFill>
                  <a:srgbClr val="003300"/>
                </a:solidFill>
                <a:ea typeface="隶书" panose="02010509060101010101" pitchFamily="1" charset="-122"/>
              </a:rPr>
              <a:t>读准下列带下划线的字音：</a:t>
            </a:r>
            <a:endParaRPr lang="zh-CN" altLang="en-US" sz="5400" b="1">
              <a:solidFill>
                <a:srgbClr val="003300"/>
              </a:solidFill>
              <a:ea typeface="隶书" panose="02010509060101010101" pitchFamily="1" charset="-122"/>
            </a:endParaRPr>
          </a:p>
        </p:txBody>
      </p:sp>
      <p:sp>
        <p:nvSpPr>
          <p:cNvPr id="17411" name="文本占位符 17410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旌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旗   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  jīng  ) </a:t>
            </a:r>
            <a:r>
              <a:rPr lang="en-US" altLang="zh-CN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悬 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 xuán ) 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当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纸钱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(d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方正姚体" panose="02010601030101010101" pitchFamily="2" charset="-122"/>
              </a:rPr>
              <a:t>à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ng )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即</a:t>
            </a:r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为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家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 wéi )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应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有</a:t>
            </a:r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涯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 yīng )( yá )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遍</a:t>
            </a:r>
            <a:r>
              <a:rPr lang="zh-CN" altLang="en-US" sz="40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种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( zhòng )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zh-CN" altLang="en-US" sz="4000" dirty="0">
              <a:effectLst>
                <a:outerShdw blurRad="38100" dist="38100" dir="2700000">
                  <a:srgbClr val="FFFFFF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29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charRg st="29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charRg st="29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charRg st="29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charRg st="29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51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charRg st="51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charRg st="51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charRg st="51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charRg st="51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69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charRg st="69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charRg st="69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charRg st="69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1">
                                            <p:txEl>
                                              <p:charRg st="69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8433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标题 18434"/>
          <p:cNvSpPr>
            <a:spLocks noGrp="1"/>
          </p:cNvSpPr>
          <p:nvPr>
            <p:ph type="title"/>
          </p:nvPr>
        </p:nvSpPr>
        <p:spPr>
          <a:xfrm>
            <a:off x="0" y="228600"/>
            <a:ext cx="6400800" cy="1143000"/>
          </a:xfrm>
        </p:spPr>
        <p:txBody>
          <a:bodyPr anchor="ctr"/>
          <a:p>
            <a:r>
              <a:rPr lang="zh-CN" altLang="en-US" b="1" dirty="0">
                <a:solidFill>
                  <a:srgbClr val="0000CC"/>
                </a:solidFill>
                <a:ea typeface="隶书" panose="02010509060101010101" pitchFamily="1" charset="-122"/>
              </a:rPr>
              <a:t>对照注释，理解诗前的一段小序，说说其作用。</a:t>
            </a:r>
            <a:endParaRPr lang="zh-CN" altLang="en-US" b="1" dirty="0">
              <a:solidFill>
                <a:srgbClr val="0000CC"/>
              </a:solidFill>
              <a:ea typeface="隶书" panose="02010509060101010101" pitchFamily="1" charset="-122"/>
            </a:endParaRPr>
          </a:p>
        </p:txBody>
      </p:sp>
      <p:sp>
        <p:nvSpPr>
          <p:cNvPr id="18436" name="文本占位符 18435"/>
          <p:cNvSpPr>
            <a:spLocks noGrp="1"/>
          </p:cNvSpPr>
          <p:nvPr>
            <p:ph type="body" idx="1"/>
          </p:nvPr>
        </p:nvSpPr>
        <p:spPr>
          <a:xfrm>
            <a:off x="304800" y="1752600"/>
            <a:ext cx="5715000" cy="1981200"/>
          </a:xfrm>
        </p:spPr>
        <p:txBody>
          <a:bodyPr/>
          <a:p>
            <a:pPr>
              <a:buNone/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1" charset="-122"/>
              </a:rPr>
              <a:t>诗前小序是陈毅同志后来补记的，它交代了写诗的时间、地点及缘由。</a:t>
            </a:r>
            <a:endParaRPr lang="zh-CN" altLang="en-US" sz="3600" b="1">
              <a:solidFill>
                <a:srgbClr val="FF0000"/>
              </a:solidFill>
              <a:ea typeface="隶书" panose="02010509060101010101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19457"/>
          <p:cNvSpPr/>
          <p:nvPr/>
        </p:nvSpPr>
        <p:spPr>
          <a:xfrm>
            <a:off x="3352800" y="1676400"/>
            <a:ext cx="5638800" cy="1371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隶书" panose="02010509060101010101" pitchFamily="1" charset="-122"/>
              </a:rPr>
              <a:t>断头今日意如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隶书" panose="02010509060101010101" pitchFamily="1" charset="-122"/>
              </a:rPr>
              <a:t>何？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创业艰难百战多。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隶书" panose="02010509060101010101" pitchFamily="1" charset="-122"/>
              </a:rPr>
              <a:t>此去泉台招旧部，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旌旗十万斩阎罗。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隶书" panose="02010509060101010101" pitchFamily="1" charset="-122"/>
            </a:endParaRPr>
          </a:p>
        </p:txBody>
      </p:sp>
      <p:sp>
        <p:nvSpPr>
          <p:cNvPr id="19459" name="文本框 19458"/>
          <p:cNvSpPr txBox="1"/>
          <p:nvPr/>
        </p:nvSpPr>
        <p:spPr>
          <a:xfrm>
            <a:off x="3810000" y="2706688"/>
            <a:ext cx="5334000" cy="399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33"/>
                </a:solidFill>
                <a:latin typeface="Times New Roman" panose="02020603050405020304" pitchFamily="2" charset="0"/>
              </a:rPr>
              <a:t>1 、你能说说这首诗的大意吗？它</a:t>
            </a:r>
            <a:r>
              <a:rPr lang="zh-CN" altLang="en-US" sz="3200" b="1" dirty="0">
                <a:solidFill>
                  <a:srgbClr val="660033"/>
                </a:solidFill>
                <a:latin typeface="Arial" panose="020B0604020202020204" pitchFamily="34" charset="0"/>
              </a:rPr>
              <a:t>表现了诗人怎样的精神？</a:t>
            </a:r>
            <a:endParaRPr lang="zh-CN" altLang="en-US" sz="3200" b="1" dirty="0">
              <a:solidFill>
                <a:srgbClr val="660033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33"/>
                </a:solidFill>
                <a:latin typeface="Arial" panose="020B0604020202020204" pitchFamily="34" charset="0"/>
              </a:rPr>
              <a:t>2、你认为本章中哪些词语用的比较精妙？</a:t>
            </a:r>
            <a:endParaRPr lang="zh-CN" altLang="en-US" sz="3200" b="1" dirty="0">
              <a:solidFill>
                <a:srgbClr val="660033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33"/>
                </a:solidFill>
                <a:latin typeface="Times New Roman" panose="02020603050405020304" pitchFamily="2" charset="0"/>
              </a:rPr>
              <a:t>3、诗中采用了哪些修辞手法？</a:t>
            </a:r>
            <a:endParaRPr lang="zh-CN" altLang="en-US" sz="3200" b="1" dirty="0">
              <a:solidFill>
                <a:srgbClr val="660033"/>
              </a:solidFill>
              <a:latin typeface="Times New Roman" panose="02020603050405020304" pitchFamily="2" charset="0"/>
            </a:endParaRPr>
          </a:p>
        </p:txBody>
      </p:sp>
      <p:pic>
        <p:nvPicPr>
          <p:cNvPr id="19460" name="图片 19459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04800"/>
            <a:ext cx="3505200" cy="655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文本框 19460"/>
          <p:cNvSpPr txBox="1"/>
          <p:nvPr/>
        </p:nvSpPr>
        <p:spPr>
          <a:xfrm>
            <a:off x="4724400" y="914400"/>
            <a:ext cx="4191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体会豪迈情怀，铸成浩然正气。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品味精妙词语，陶冶睿智文心。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矩形 20481"/>
          <p:cNvSpPr/>
          <p:nvPr/>
        </p:nvSpPr>
        <p:spPr>
          <a:xfrm>
            <a:off x="609600" y="0"/>
            <a:ext cx="8534400" cy="13716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★在必死险境，回顾艰难创业的征战旅程，申明此生不见革命胜利，死后必要召集旧部英魂，继续战斗。表现了生死不渝、誓与反动派血战到底的革命精神。</a:t>
            </a:r>
            <a:r>
              <a:rPr lang="zh-CN" altLang="en-US" sz="28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 </a:t>
            </a:r>
            <a:endParaRPr lang="zh-CN" altLang="en-US" sz="2800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0483" name="图片 20482" descr="t"/>
          <p:cNvPicPr>
            <a:picLocks noChangeAspect="1"/>
          </p:cNvPicPr>
          <p:nvPr/>
        </p:nvPicPr>
        <p:blipFill>
          <a:blip r:embed="rId1">
            <a:lum bright="-17999" contrast="18000"/>
          </a:blip>
          <a:stretch>
            <a:fillRect/>
          </a:stretch>
        </p:blipFill>
        <p:spPr>
          <a:xfrm>
            <a:off x="0" y="0"/>
            <a:ext cx="458788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文本框 20483"/>
          <p:cNvSpPr txBox="1"/>
          <p:nvPr/>
        </p:nvSpPr>
        <p:spPr>
          <a:xfrm>
            <a:off x="381000" y="3429000"/>
            <a:ext cx="3124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★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旌旗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2268538" y="3070225"/>
            <a:ext cx="914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latin typeface="Arial" panose="020B0604020202020204" pitchFamily="34" charset="0"/>
                <a:ea typeface="华文行楷" panose="02010800040101010101" pitchFamily="2" charset="-122"/>
              </a:rPr>
              <a:t>借代</a:t>
            </a:r>
            <a:endParaRPr lang="zh-CN" altLang="en-US" sz="2000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3124200" y="3352800"/>
            <a:ext cx="1371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CC00CC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部队</a:t>
            </a:r>
            <a:endParaRPr lang="zh-CN" altLang="en-US" sz="3200" dirty="0">
              <a:solidFill>
                <a:srgbClr val="CC00CC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4038600" y="3276600"/>
            <a:ext cx="3048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阎罗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r>
              <a:rPr lang="en-US" altLang="zh-CN" sz="4000" dirty="0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endParaRPr lang="en-US" altLang="zh-CN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文本框 20487"/>
          <p:cNvSpPr txBox="1"/>
          <p:nvPr/>
        </p:nvSpPr>
        <p:spPr>
          <a:xfrm>
            <a:off x="5715000" y="3048000"/>
            <a:ext cx="762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latin typeface="Arial" panose="020B0604020202020204" pitchFamily="34" charset="0"/>
                <a:ea typeface="华文行楷" panose="02010800040101010101" pitchFamily="2" charset="-122"/>
              </a:rPr>
              <a:t>借喻</a:t>
            </a:r>
            <a:endParaRPr lang="zh-CN" altLang="en-US" sz="2000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0489" name="文本框 20488"/>
          <p:cNvSpPr txBox="1"/>
          <p:nvPr/>
        </p:nvSpPr>
        <p:spPr>
          <a:xfrm>
            <a:off x="6477000" y="3352800"/>
            <a:ext cx="2895600" cy="99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CC00CC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人间反动头领</a:t>
            </a:r>
            <a:endParaRPr lang="zh-CN" altLang="en-US" sz="3200" dirty="0">
              <a:solidFill>
                <a:srgbClr val="CC00CC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0" name="文本框 20489"/>
          <p:cNvSpPr txBox="1"/>
          <p:nvPr/>
        </p:nvSpPr>
        <p:spPr>
          <a:xfrm>
            <a:off x="457200" y="4114800"/>
            <a:ext cx="76962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★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借代和借喻的区别？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20491" name="文本框 20490"/>
          <p:cNvSpPr txBox="1"/>
          <p:nvPr/>
        </p:nvSpPr>
        <p:spPr>
          <a:xfrm>
            <a:off x="396875" y="4725988"/>
            <a:ext cx="8424863" cy="16144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000" dirty="0">
                <a:solidFill>
                  <a:srgbClr val="CC00CC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借代不能变明喻，借喻可以变明喻。</a:t>
            </a:r>
            <a:r>
              <a:rPr lang="zh-CN" altLang="en-US" sz="2000" b="1" dirty="0">
                <a:latin typeface="Arial" panose="020B0604020202020204" pitchFamily="34" charset="0"/>
              </a:rPr>
              <a:t>借代：</a:t>
            </a:r>
            <a:r>
              <a:rPr lang="zh-CN" altLang="en-US" sz="2000" dirty="0">
                <a:latin typeface="Arial" panose="020B0604020202020204" pitchFamily="34" charset="0"/>
              </a:rPr>
              <a:t>不直接把所要说的事物名称说出来，而用跟它有关系的另一种事物名称代替它。如“红领巾参加植树劳动”中的“红领巾”代替“少先队员”。</a:t>
            </a:r>
            <a:r>
              <a:rPr lang="zh-CN" altLang="en-US" sz="2000" b="1" dirty="0">
                <a:latin typeface="Arial" panose="020B0604020202020204" pitchFamily="34" charset="0"/>
              </a:rPr>
              <a:t>借喻：</a:t>
            </a:r>
            <a:r>
              <a:rPr lang="zh-CN" altLang="en-US" sz="2000" dirty="0">
                <a:latin typeface="Arial" panose="020B0604020202020204" pitchFamily="34" charset="0"/>
              </a:rPr>
              <a:t>比喻的一种，直接借比喻的事物来代替被比喻的事物，被比喻的事物和比喻词都不出现。如“惊涛拍岸，卷起千堆雪”中的“雪”比喻浪花。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20492" name="文本框 20491"/>
          <p:cNvSpPr txBox="1"/>
          <p:nvPr/>
        </p:nvSpPr>
        <p:spPr>
          <a:xfrm>
            <a:off x="755650" y="1557338"/>
            <a:ext cx="8534400" cy="1798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★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“招”表现出把在不同战场，不同时间牺牲的部下的英魂召集起来。有声势，有号召力。“斩”写出了广大士兵和作者一样，与反对派斗争到底。有力量，有气势，沉着痛快。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/>
      <p:bldP spid="20485" grpId="0"/>
      <p:bldP spid="20486" grpId="0"/>
      <p:bldP spid="20487" grpId="0"/>
      <p:bldP spid="20488" grpId="0"/>
      <p:bldP spid="20489" grpId="0"/>
      <p:bldP spid="20491" grpId="0"/>
      <p:bldP spid="204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 anchor="ctr"/>
          <a:p>
            <a:r>
              <a:rPr lang="zh-CN" altLang="en-US" sz="5400">
                <a:solidFill>
                  <a:srgbClr val="FF0000"/>
                </a:solidFill>
                <a:ea typeface="隶书" panose="02010509060101010101" pitchFamily="1" charset="-122"/>
              </a:rPr>
              <a:t>分组自主学习</a:t>
            </a:r>
            <a:r>
              <a:rPr lang="zh-CN" altLang="en-US" sz="5400">
                <a:solidFill>
                  <a:srgbClr val="FF0000"/>
                </a:solidFill>
              </a:rPr>
              <a:t>：</a:t>
            </a:r>
            <a:r>
              <a:rPr lang="zh-CN" altLang="en-US" sz="4000">
                <a:solidFill>
                  <a:srgbClr val="FF0000"/>
                </a:solidFill>
                <a:ea typeface="隶书" panose="02010509060101010101" pitchFamily="1" charset="-122"/>
              </a:rPr>
              <a:t>第二、第三章</a:t>
            </a:r>
            <a:endParaRPr lang="zh-CN" altLang="en-US" sz="4000">
              <a:solidFill>
                <a:srgbClr val="FF0000"/>
              </a:solidFill>
              <a:ea typeface="隶书" panose="02010509060101010101" pitchFamily="1" charset="-122"/>
            </a:endParaRPr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229600" cy="5562600"/>
          </a:xfrm>
        </p:spPr>
        <p:txBody>
          <a:bodyPr/>
          <a:p>
            <a:pPr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华文新魏" panose="02010800040101010101" pitchFamily="2" charset="-122"/>
              </a:rPr>
              <a:t>品读温馨提示：</a:t>
            </a:r>
            <a:endParaRPr lang="zh-CN" altLang="en-US" sz="3600" b="1" dirty="0">
              <a:solidFill>
                <a:srgbClr val="FF0000"/>
              </a:solidFill>
              <a:ea typeface="华文新魏" panose="02010800040101010101" pitchFamily="2" charset="-122"/>
            </a:endParaRPr>
          </a:p>
          <a:p>
            <a:pPr>
              <a:buNone/>
            </a:pPr>
            <a:r>
              <a:rPr lang="zh-CN" altLang="en-US" sz="4800" dirty="0">
                <a:solidFill>
                  <a:schemeClr val="folHlink"/>
                </a:solidFill>
                <a:cs typeface="Arial" panose="020B0604020202020204" pitchFamily="34" charset="0"/>
              </a:rPr>
              <a:t>☺</a:t>
            </a:r>
            <a:r>
              <a:rPr lang="zh-CN" altLang="en-US" sz="3600" b="1" dirty="0">
                <a:solidFill>
                  <a:srgbClr val="CC00CC"/>
                </a:solidFill>
                <a:cs typeface="Arial" panose="020B0604020202020204" pitchFamily="34" charset="0"/>
              </a:rPr>
              <a:t>本章节的大意是什么</a:t>
            </a:r>
            <a:r>
              <a:rPr lang="zh-CN" altLang="en-US" sz="3600" b="1" dirty="0">
                <a:solidFill>
                  <a:srgbClr val="CC00CC"/>
                </a:solidFill>
              </a:rPr>
              <a:t>？体现了诗人怎样的精神</a:t>
            </a:r>
            <a:r>
              <a:rPr lang="en-US" altLang="zh-CN" sz="3600" b="1" dirty="0">
                <a:solidFill>
                  <a:srgbClr val="CC00CC"/>
                </a:solidFill>
              </a:rPr>
              <a:t>?</a:t>
            </a:r>
            <a:endParaRPr lang="en-US" altLang="zh-CN" sz="3600" b="1" dirty="0">
              <a:solidFill>
                <a:srgbClr val="CC00CC"/>
              </a:solidFill>
            </a:endParaRPr>
          </a:p>
          <a:p>
            <a:pPr>
              <a:buNone/>
            </a:pPr>
            <a:r>
              <a:rPr lang="en-US" altLang="zh-CN" sz="4800" b="1" dirty="0">
                <a:solidFill>
                  <a:schemeClr val="folHlink"/>
                </a:solidFill>
                <a:cs typeface="Arial" panose="020B0604020202020204" pitchFamily="34" charset="0"/>
              </a:rPr>
              <a:t>☺</a:t>
            </a:r>
            <a:r>
              <a:rPr lang="zh-CN" altLang="en-US" sz="3600" b="1" dirty="0">
                <a:solidFill>
                  <a:srgbClr val="CC00CC"/>
                </a:solidFill>
                <a:cs typeface="Arial" panose="020B0604020202020204" pitchFamily="34" charset="0"/>
              </a:rPr>
              <a:t>你认为</a:t>
            </a:r>
            <a:r>
              <a:rPr lang="zh-CN" altLang="en-US" sz="3600" b="1" dirty="0">
                <a:solidFill>
                  <a:srgbClr val="CC00CC"/>
                </a:solidFill>
              </a:rPr>
              <a:t>哪些词语用的精妙？妙在哪里？</a:t>
            </a:r>
            <a:endParaRPr lang="zh-CN" altLang="en-US" sz="3600" b="1" dirty="0">
              <a:solidFill>
                <a:srgbClr val="CC00CC"/>
              </a:solidFill>
            </a:endParaRPr>
          </a:p>
          <a:p>
            <a:pPr>
              <a:buNone/>
            </a:pPr>
            <a:r>
              <a:rPr lang="zh-CN" altLang="en-US" sz="4800" b="1" dirty="0">
                <a:solidFill>
                  <a:schemeClr val="folHlink"/>
                </a:solidFill>
                <a:cs typeface="Arial" panose="020B0604020202020204" pitchFamily="34" charset="0"/>
              </a:rPr>
              <a:t>☺</a:t>
            </a:r>
            <a:r>
              <a:rPr lang="zh-CN" altLang="en-US" sz="3600" b="1" dirty="0">
                <a:solidFill>
                  <a:srgbClr val="CC00CC"/>
                </a:solidFill>
              </a:rPr>
              <a:t>采用了哪些修辞手法？</a:t>
            </a:r>
            <a:endParaRPr lang="zh-CN" altLang="en-US" sz="3600" b="1" dirty="0">
              <a:solidFill>
                <a:srgbClr val="CC00CC"/>
              </a:solidFill>
            </a:endParaRPr>
          </a:p>
          <a:p>
            <a:pPr>
              <a:buNone/>
            </a:pPr>
            <a:r>
              <a:rPr lang="zh-CN" altLang="en-US" sz="4400" b="1" dirty="0">
                <a:solidFill>
                  <a:schemeClr val="folHlink"/>
                </a:solidFill>
                <a:cs typeface="Arial" panose="020B0604020202020204" pitchFamily="34" charset="0"/>
              </a:rPr>
              <a:t>☺</a:t>
            </a:r>
            <a:r>
              <a:rPr lang="zh-CN" altLang="en-US" sz="4400" b="1" dirty="0">
                <a:solidFill>
                  <a:srgbClr val="CC00CC"/>
                </a:solidFill>
                <a:cs typeface="Arial" panose="020B0604020202020204" pitchFamily="34" charset="0"/>
              </a:rPr>
              <a:t>你认为怎样读才能读出感情？</a:t>
            </a:r>
            <a:endParaRPr lang="zh-CN" altLang="en-US" sz="4400" b="1" dirty="0">
              <a:solidFill>
                <a:srgbClr val="CC00CC"/>
              </a:solidFill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xfrm>
            <a:off x="228600" y="228600"/>
            <a:ext cx="2514600" cy="1143000"/>
          </a:xfrm>
        </p:spPr>
        <p:txBody>
          <a:bodyPr anchor="ctr"/>
          <a:p>
            <a:r>
              <a:rPr lang="zh-CN" altLang="en-US" sz="5400" b="1">
                <a:solidFill>
                  <a:srgbClr val="003300"/>
                </a:solidFill>
              </a:rPr>
              <a:t>小结：（二）</a:t>
            </a:r>
            <a:endParaRPr lang="zh-CN" altLang="en-US" sz="5400" b="1">
              <a:solidFill>
                <a:srgbClr val="003300"/>
              </a:solidFill>
            </a:endParaRPr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内容</a:t>
            </a:r>
            <a:r>
              <a:rPr lang="zh-CN" altLang="en-US"/>
              <a:t>：</a:t>
            </a:r>
            <a:r>
              <a:rPr lang="zh-CN" altLang="en-US" b="1">
                <a:solidFill>
                  <a:srgbClr val="333399"/>
                </a:solidFill>
              </a:rPr>
              <a:t>这首诗着重写十年征战，大业未成， 诗人死不瞑目，勉励幸存者努力作战，以胜利捷报来告慰死者。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关键词</a:t>
            </a:r>
            <a:r>
              <a:rPr lang="zh-CN" altLang="en-US" b="1">
                <a:solidFill>
                  <a:srgbClr val="FF0000"/>
                </a:solidFill>
              </a:rPr>
              <a:t>：</a:t>
            </a:r>
            <a:r>
              <a:rPr lang="zh-CN" altLang="en-US" b="1">
                <a:solidFill>
                  <a:srgbClr val="333399"/>
                </a:solidFill>
              </a:rPr>
              <a:t>“飞来”形象地表现出捷报轻快传来，接连地传来，富有感情色彩，表现作者对胜利充满了信心。</a:t>
            </a:r>
            <a:endParaRPr lang="zh-CN" altLang="en-US" b="1">
              <a:solidFill>
                <a:srgbClr val="333399"/>
              </a:solidFill>
            </a:endParaRPr>
          </a:p>
          <a:p>
            <a:pPr>
              <a:buNone/>
            </a:pPr>
            <a:r>
              <a:rPr lang="zh-CN" altLang="en-US" sz="3600" b="1">
                <a:solidFill>
                  <a:srgbClr val="FF0000"/>
                </a:solidFill>
                <a:ea typeface="华文新魏" panose="02010800040101010101" pitchFamily="2" charset="-122"/>
              </a:rPr>
              <a:t>修辞</a:t>
            </a:r>
            <a:r>
              <a:rPr lang="zh-CN" altLang="en-US">
                <a:solidFill>
                  <a:srgbClr val="FF0000"/>
                </a:solidFill>
              </a:rPr>
              <a:t>：</a:t>
            </a:r>
            <a:r>
              <a:rPr lang="zh-CN" altLang="en-US">
                <a:solidFill>
                  <a:srgbClr val="333399"/>
                </a:solidFill>
              </a:rPr>
              <a:t>    </a:t>
            </a:r>
            <a:r>
              <a:rPr lang="zh-CN" altLang="en-US" b="1">
                <a:solidFill>
                  <a:srgbClr val="333399"/>
                </a:solidFill>
              </a:rPr>
              <a:t>“烽烟”借代战争。</a:t>
            </a:r>
            <a:endParaRPr lang="zh-CN" altLang="en-US" b="1">
              <a:solidFill>
                <a:srgbClr val="333399"/>
              </a:solidFill>
            </a:endParaRPr>
          </a:p>
          <a:p>
            <a:endParaRPr lang="zh-CN" altLang="en-US" b="1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灯泡里的小生命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6FC01E"/>
      </a:accent1>
      <a:accent2>
        <a:srgbClr val="4F7913"/>
      </a:accent2>
      <a:accent3>
        <a:srgbClr val="FFFFFF"/>
      </a:accent3>
      <a:accent4>
        <a:srgbClr val="000000"/>
      </a:accent4>
      <a:accent5>
        <a:srgbClr val="BBDCAA"/>
      </a:accent5>
      <a:accent6>
        <a:srgbClr val="466C10"/>
      </a:accent6>
      <a:hlink>
        <a:srgbClr val="26420A"/>
      </a:hlink>
      <a:folHlink>
        <a:srgbClr val="7BD52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589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021"/>
        </a:accent1>
        <a:accent2>
          <a:srgbClr val="DA5800"/>
        </a:accent2>
        <a:accent3>
          <a:srgbClr val="FFFFFF"/>
        </a:accent3>
        <a:accent4>
          <a:srgbClr val="000000"/>
        </a:accent4>
        <a:accent5>
          <a:srgbClr val="FFC7AB"/>
        </a:accent5>
        <a:accent6>
          <a:srgbClr val="C34E00"/>
        </a:accent6>
        <a:hlink>
          <a:srgbClr val="963D00"/>
        </a:hlink>
        <a:folHlink>
          <a:srgbClr val="FFAD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6C5DC"/>
        </a:accent5>
        <a:accent6>
          <a:srgbClr val="254C74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59B8"/>
        </a:accent1>
        <a:accent2>
          <a:srgbClr val="884183"/>
        </a:accent2>
        <a:accent3>
          <a:srgbClr val="FFFFFF"/>
        </a:accent3>
        <a:accent4>
          <a:srgbClr val="000000"/>
        </a:accent4>
        <a:accent5>
          <a:srgbClr val="DBB5D8"/>
        </a:accent5>
        <a:accent6>
          <a:srgbClr val="793A75"/>
        </a:accent6>
        <a:hlink>
          <a:srgbClr val="371535"/>
        </a:hlink>
        <a:folHlink>
          <a:srgbClr val="C468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A8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DFE0BE"/>
        </a:accent1>
        <a:accent2>
          <a:srgbClr val="D1D46B"/>
        </a:accent2>
        <a:accent3>
          <a:srgbClr val="FFFFFF"/>
        </a:accent3>
        <a:accent4>
          <a:srgbClr val="000000"/>
        </a:accent4>
        <a:accent5>
          <a:srgbClr val="ECEDDB"/>
        </a:accent5>
        <a:accent6>
          <a:srgbClr val="BBBE5F"/>
        </a:accent6>
        <a:hlink>
          <a:srgbClr val="3A3B11"/>
        </a:hlink>
        <a:folHlink>
          <a:srgbClr val="DDDF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6FC01E"/>
        </a:accent1>
        <a:accent2>
          <a:srgbClr val="4F7913"/>
        </a:accent2>
        <a:accent3>
          <a:srgbClr val="FFFFFF"/>
        </a:accent3>
        <a:accent4>
          <a:srgbClr val="000000"/>
        </a:accent4>
        <a:accent5>
          <a:srgbClr val="BBDCAA"/>
        </a:accent5>
        <a:accent6>
          <a:srgbClr val="466C10"/>
        </a:accent6>
        <a:hlink>
          <a:srgbClr val="26420A"/>
        </a:hlink>
        <a:folHlink>
          <a:srgbClr val="7B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中国荷花">
  <a:themeElements>
    <a:clrScheme name="">
      <a:dk1>
        <a:srgbClr val="000000"/>
      </a:dk1>
      <a:lt1>
        <a:srgbClr val="FFFFFF"/>
      </a:lt1>
      <a:dk2>
        <a:srgbClr val="51944E"/>
      </a:dk2>
      <a:lt2>
        <a:srgbClr val="DDDDDD"/>
      </a:lt2>
      <a:accent1>
        <a:srgbClr val="646ADE"/>
      </a:accent1>
      <a:accent2>
        <a:srgbClr val="1BAFC3"/>
      </a:accent2>
      <a:accent3>
        <a:srgbClr val="FFFFFF"/>
      </a:accent3>
      <a:accent4>
        <a:srgbClr val="000000"/>
      </a:accent4>
      <a:accent5>
        <a:srgbClr val="B8BAEB"/>
      </a:accent5>
      <a:accent6>
        <a:srgbClr val="179DAF"/>
      </a:accent6>
      <a:hlink>
        <a:srgbClr val="98BF1D"/>
      </a:hlink>
      <a:folHlink>
        <a:srgbClr val="90A8B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51944E"/>
        </a:dk2>
        <a:lt2>
          <a:srgbClr val="DDDDDD"/>
        </a:lt2>
        <a:accent1>
          <a:srgbClr val="646ADE"/>
        </a:accent1>
        <a:accent2>
          <a:srgbClr val="1BAFC3"/>
        </a:accent2>
        <a:accent3>
          <a:srgbClr val="FFFFFF"/>
        </a:accent3>
        <a:accent4>
          <a:srgbClr val="000000"/>
        </a:accent4>
        <a:accent5>
          <a:srgbClr val="B8BAEB"/>
        </a:accent5>
        <a:accent6>
          <a:srgbClr val="179DAF"/>
        </a:accent6>
        <a:hlink>
          <a:srgbClr val="98BF1D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1A578E"/>
        </a:dk2>
        <a:lt2>
          <a:srgbClr val="C0C0C0"/>
        </a:lt2>
        <a:accent1>
          <a:srgbClr val="5EB52D"/>
        </a:accent1>
        <a:accent2>
          <a:srgbClr val="F26D00"/>
        </a:accent2>
        <a:accent3>
          <a:srgbClr val="FFFFFF"/>
        </a:accent3>
        <a:accent4>
          <a:srgbClr val="000000"/>
        </a:accent4>
        <a:accent5>
          <a:srgbClr val="B6D6AC"/>
        </a:accent5>
        <a:accent6>
          <a:srgbClr val="D96100"/>
        </a:accent6>
        <a:hlink>
          <a:srgbClr val="5983D7"/>
        </a:hlink>
        <a:folHlink>
          <a:srgbClr val="AAAD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47436"/>
        </a:dk2>
        <a:lt2>
          <a:srgbClr val="DDDDDD"/>
        </a:lt2>
        <a:accent1>
          <a:srgbClr val="F28C1C"/>
        </a:accent1>
        <a:accent2>
          <a:srgbClr val="77AE26"/>
        </a:accent2>
        <a:accent3>
          <a:srgbClr val="FFFFFF"/>
        </a:accent3>
        <a:accent4>
          <a:srgbClr val="000000"/>
        </a:accent4>
        <a:accent5>
          <a:srgbClr val="F7C5AA"/>
        </a:accent5>
        <a:accent6>
          <a:srgbClr val="6A9C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儿童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儿童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灯泡里的小生命_2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6FC01E"/>
      </a:accent1>
      <a:accent2>
        <a:srgbClr val="4F7913"/>
      </a:accent2>
      <a:accent3>
        <a:srgbClr val="FFFFFF"/>
      </a:accent3>
      <a:accent4>
        <a:srgbClr val="000000"/>
      </a:accent4>
      <a:accent5>
        <a:srgbClr val="BBDCAA"/>
      </a:accent5>
      <a:accent6>
        <a:srgbClr val="466C10"/>
      </a:accent6>
      <a:hlink>
        <a:srgbClr val="26420A"/>
      </a:hlink>
      <a:folHlink>
        <a:srgbClr val="7BD52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589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021"/>
        </a:accent1>
        <a:accent2>
          <a:srgbClr val="DA5800"/>
        </a:accent2>
        <a:accent3>
          <a:srgbClr val="FFFFFF"/>
        </a:accent3>
        <a:accent4>
          <a:srgbClr val="000000"/>
        </a:accent4>
        <a:accent5>
          <a:srgbClr val="FFC7AB"/>
        </a:accent5>
        <a:accent6>
          <a:srgbClr val="C34E00"/>
        </a:accent6>
        <a:hlink>
          <a:srgbClr val="963D00"/>
        </a:hlink>
        <a:folHlink>
          <a:srgbClr val="FFAD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6C5DC"/>
        </a:accent5>
        <a:accent6>
          <a:srgbClr val="254C74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59B8"/>
        </a:accent1>
        <a:accent2>
          <a:srgbClr val="884183"/>
        </a:accent2>
        <a:accent3>
          <a:srgbClr val="FFFFFF"/>
        </a:accent3>
        <a:accent4>
          <a:srgbClr val="000000"/>
        </a:accent4>
        <a:accent5>
          <a:srgbClr val="DBB5D8"/>
        </a:accent5>
        <a:accent6>
          <a:srgbClr val="793A75"/>
        </a:accent6>
        <a:hlink>
          <a:srgbClr val="371535"/>
        </a:hlink>
        <a:folHlink>
          <a:srgbClr val="C468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A8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DFE0BE"/>
        </a:accent1>
        <a:accent2>
          <a:srgbClr val="D1D46B"/>
        </a:accent2>
        <a:accent3>
          <a:srgbClr val="FFFFFF"/>
        </a:accent3>
        <a:accent4>
          <a:srgbClr val="000000"/>
        </a:accent4>
        <a:accent5>
          <a:srgbClr val="ECEDDB"/>
        </a:accent5>
        <a:accent6>
          <a:srgbClr val="BBBE5F"/>
        </a:accent6>
        <a:hlink>
          <a:srgbClr val="3A3B11"/>
        </a:hlink>
        <a:folHlink>
          <a:srgbClr val="DDDF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6FC01E"/>
        </a:accent1>
        <a:accent2>
          <a:srgbClr val="4F7913"/>
        </a:accent2>
        <a:accent3>
          <a:srgbClr val="FFFFFF"/>
        </a:accent3>
        <a:accent4>
          <a:srgbClr val="000000"/>
        </a:accent4>
        <a:accent5>
          <a:srgbClr val="BBDCAA"/>
        </a:accent5>
        <a:accent6>
          <a:srgbClr val="466C10"/>
        </a:accent6>
        <a:hlink>
          <a:srgbClr val="26420A"/>
        </a:hlink>
        <a:folHlink>
          <a:srgbClr val="7B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1623</Words>
  <Application>WPS 演示</Application>
  <PresentationFormat/>
  <Paragraphs>118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40" baseType="lpstr">
      <vt:lpstr>Arial</vt:lpstr>
      <vt:lpstr>宋体</vt:lpstr>
      <vt:lpstr>Wingdings</vt:lpstr>
      <vt:lpstr>MS UI Gothic</vt:lpstr>
      <vt:lpstr>Verdana</vt:lpstr>
      <vt:lpstr>Times New Roman</vt:lpstr>
      <vt:lpstr>楷体_GB2312</vt:lpstr>
      <vt:lpstr>黑体</vt:lpstr>
      <vt:lpstr>仿宋_GB2312</vt:lpstr>
      <vt:lpstr>隶书</vt:lpstr>
      <vt:lpstr>方正姚体</vt:lpstr>
      <vt:lpstr>华文行楷</vt:lpstr>
      <vt:lpstr>华文新魏</vt:lpstr>
      <vt:lpstr>华文彩云</vt:lpstr>
      <vt:lpstr>新宋体</vt:lpstr>
      <vt:lpstr>微软雅黑</vt:lpstr>
      <vt:lpstr>Arial Unicode MS</vt:lpstr>
      <vt:lpstr>仿宋</vt:lpstr>
      <vt:lpstr>Calibri</vt:lpstr>
      <vt:lpstr>方正粗倩简体</vt:lpstr>
      <vt:lpstr>华文细黑</vt:lpstr>
      <vt:lpstr>灯泡里的小生命</vt:lpstr>
      <vt:lpstr>中国荷花</vt:lpstr>
      <vt:lpstr>儿童模板</vt:lpstr>
      <vt:lpstr>儿童模板_2</vt:lpstr>
      <vt:lpstr>灯泡里的小生命_2</vt:lpstr>
      <vt:lpstr>PowerPoint 演示文稿</vt:lpstr>
      <vt:lpstr>     熟读梅岭诗文，力求成诵能吟。  1936年冬，梅山被围。余伤病伏丛莽间20余日。 虑不得脱，得诗三首留衣底。旋围解。  断头今日意如何？创业艰难百战多。 此去泉台招旧部，旌旗十万斩阎罗。  南国烽烟正十年，此头须向国门悬。 后死诸君多努力，捷报飞来当纸钱。  投身革命即为家，血雨腥风应有涯。 取义成仁今日事，人间遍种自由花。     </vt:lpstr>
      <vt:lpstr>PowerPoint 演示文稿</vt:lpstr>
      <vt:lpstr>读准下列带下划线的字音：</vt:lpstr>
      <vt:lpstr>对照注释，理解诗前的一段小序，说说其作用。</vt:lpstr>
      <vt:lpstr>PowerPoint 演示文稿</vt:lpstr>
      <vt:lpstr>PowerPoint 演示文稿</vt:lpstr>
      <vt:lpstr>分组自主学习：第二、第三章</vt:lpstr>
      <vt:lpstr>小结：（二）</vt:lpstr>
      <vt:lpstr>小结：（三）</vt:lpstr>
      <vt:lpstr>PowerPoint 演示文稿</vt:lpstr>
      <vt:lpstr>PowerPoint 演示文稿</vt:lpstr>
      <vt:lpstr> 作业： 1.背诵默写全诗，品味佳词妙句。 2.培养豪迈情怀，学写美文佳篇。 </vt:lpstr>
      <vt:lpstr>          第三单元    慷慨正气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xgq</cp:lastModifiedBy>
  <cp:revision>3</cp:revision>
  <dcterms:created xsi:type="dcterms:W3CDTF">2012-06-06T01:30:00Z</dcterms:created>
  <dcterms:modified xsi:type="dcterms:W3CDTF">2019-02-26T02:02:14Z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