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x-wav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27"/>
  </p:notesMasterIdLst>
  <p:sldIdLst>
    <p:sldId id="276" r:id="rId3"/>
    <p:sldId id="277" r:id="rId4"/>
    <p:sldId id="278" r:id="rId5"/>
    <p:sldId id="287" r:id="rId6"/>
    <p:sldId id="288" r:id="rId7"/>
    <p:sldId id="289" r:id="rId8"/>
    <p:sldId id="259" r:id="rId9"/>
    <p:sldId id="312" r:id="rId10"/>
    <p:sldId id="365" r:id="rId11"/>
    <p:sldId id="271" r:id="rId12"/>
    <p:sldId id="286" r:id="rId13"/>
    <p:sldId id="272" r:id="rId14"/>
    <p:sldId id="285" r:id="rId15"/>
    <p:sldId id="275" r:id="rId16"/>
    <p:sldId id="364" r:id="rId17"/>
    <p:sldId id="267" r:id="rId18"/>
    <p:sldId id="370" r:id="rId19"/>
    <p:sldId id="366" r:id="rId20"/>
    <p:sldId id="367" r:id="rId21"/>
    <p:sldId id="368" r:id="rId22"/>
    <p:sldId id="349" r:id="rId23"/>
    <p:sldId id="359" r:id="rId24"/>
    <p:sldId id="351" r:id="rId25"/>
    <p:sldId id="352" r:id="rId26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defaultTextStyle>
  <p:extLst>
    <p:ext uri="{EFAFB233-063F-42B5-8137-9DF3F51BA10A}">
      <p15:sldGuideLst xmlns:p15="http://schemas.microsoft.com/office/powerpoint/2012/main">
        <p15:guide id="1" orient="horz" pos="219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99"/>
    <a:srgbClr val="D60093"/>
    <a:srgbClr val="00FFFF"/>
    <a:srgbClr val="3399FF"/>
    <a:srgbClr val="FF0000"/>
    <a:srgbClr val="FF6699"/>
    <a:srgbClr val="CC66FF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56" d="100"/>
          <a:sy n="56" d="100"/>
        </p:scale>
        <p:origin x="954" y="42"/>
      </p:cViewPr>
      <p:guideLst>
        <p:guide orient="horz" pos="219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0213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eaLnBrk="1" hangingPunct="1"/>
            <a:endParaRPr lang="en-US" altLang="x-none" sz="1200" dirty="0"/>
          </a:p>
        </p:txBody>
      </p:sp>
      <p:sp>
        <p:nvSpPr>
          <p:cNvPr id="5123" name="Rectangle 3"/>
          <p:cNvSpPr>
            <a:spLocks noGrp="1"/>
          </p:cNvSpPr>
          <p:nvPr>
            <p:ph type="dt" idx="1"/>
          </p:nvPr>
        </p:nvSpPr>
        <p:spPr>
          <a:xfrm>
            <a:off x="3883025" y="0"/>
            <a:ext cx="2973388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algn="r" eaLnBrk="1" hangingPunct="1"/>
            <a:endParaRPr lang="en-US" altLang="x-none" sz="1200" dirty="0"/>
          </a:p>
        </p:txBody>
      </p:sp>
      <p:sp>
        <p:nvSpPr>
          <p:cNvPr id="512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512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12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0213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eaLnBrk="1" hangingPunct="1"/>
            <a:endParaRPr lang="en-US" altLang="x-none" sz="1200" dirty="0"/>
          </a:p>
        </p:txBody>
      </p:sp>
      <p:sp>
        <p:nvSpPr>
          <p:cNvPr id="5127" name="Rectangle 7"/>
          <p:cNvSpPr>
            <a:spLocks noGrp="1"/>
          </p:cNvSpPr>
          <p:nvPr>
            <p:ph type="sldNum" sz="quarter" idx="5"/>
          </p:nvPr>
        </p:nvSpPr>
        <p:spPr>
          <a:xfrm>
            <a:off x="3883025" y="8685213"/>
            <a:ext cx="2973388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en-US" altLang="x-none" sz="1200" dirty="0"/>
              <a:t>‹#›</a:t>
            </a:fld>
            <a:endParaRPr lang="en-US" altLang="x-none" sz="1200" dirty="0"/>
          </a:p>
        </p:txBody>
      </p:sp>
    </p:spTree>
    <p:extLst>
      <p:ext uri="{BB962C8B-B14F-4D97-AF65-F5344CB8AC3E}">
        <p14:creationId xmlns:p14="http://schemas.microsoft.com/office/powerpoint/2010/main" val="276071610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284603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幻灯片图像占位符 49153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39825" y="684213"/>
            <a:ext cx="4573588" cy="3429000"/>
          </a:xfrm>
          <a:ln/>
        </p:spPr>
      </p:sp>
      <p:sp>
        <p:nvSpPr>
          <p:cNvPr id="49155" name="文本占位符 49154"/>
          <p:cNvSpPr>
            <a:spLocks noGrp="1" noRot="1"/>
          </p:cNvSpPr>
          <p:nvPr>
            <p:ph type="body" idx="1"/>
          </p:nvPr>
        </p:nvSpPr>
        <p:spPr>
          <a:xfrm>
            <a:off x="912813" y="4341813"/>
            <a:ext cx="5029200" cy="4114800"/>
          </a:xfrm>
          <a:ln/>
        </p:spPr>
        <p:txBody>
          <a:bodyPr anchor="ctr"/>
          <a:lstStyle/>
          <a:p>
            <a:pPr lvl="0"/>
            <a:r>
              <a:rPr lang="zh-CN" altLang="en-US"/>
              <a:t>前提测评</a:t>
            </a:r>
            <a:r>
              <a:rPr lang="en-US" altLang="zh-CN"/>
              <a:t>,</a:t>
            </a:r>
            <a:r>
              <a:rPr lang="zh-CN" altLang="en-US"/>
              <a:t>检查预习情况。</a:t>
            </a:r>
          </a:p>
        </p:txBody>
      </p:sp>
    </p:spTree>
    <p:extLst>
      <p:ext uri="{BB962C8B-B14F-4D97-AF65-F5344CB8AC3E}">
        <p14:creationId xmlns:p14="http://schemas.microsoft.com/office/powerpoint/2010/main" val="40621011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>
  <p:cSld name="标题幻灯片"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2049"/>
          <p:cNvSpPr>
            <a:spLocks noGrp="1"/>
          </p:cNvSpPr>
          <p:nvPr>
            <p:ph type="ctrTitle"/>
          </p:nvPr>
        </p:nvSpPr>
        <p:spPr>
          <a:xfrm>
            <a:off x="685800" y="990600"/>
            <a:ext cx="7772400" cy="13716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 lvl="0">
              <a:defRPr sz="4000" kern="1200"/>
            </a:lvl1pPr>
          </a:lstStyle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2051" name="副标题 2050"/>
          <p:cNvSpPr>
            <a:spLocks noGrp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>
              <a:buNone/>
              <a:defRPr sz="2800" kern="1200"/>
            </a:lvl1pPr>
            <a:lvl2pPr marL="457200" lvl="1" indent="-457200" algn="ctr">
              <a:buNone/>
              <a:defRPr sz="2800" kern="1200"/>
            </a:lvl2pPr>
            <a:lvl3pPr marL="909955" lvl="2" indent="-909955" algn="ctr">
              <a:buNone/>
              <a:defRPr sz="2800" kern="1200"/>
            </a:lvl3pPr>
            <a:lvl4pPr marL="1306830" lvl="3" indent="-1306830" algn="ctr">
              <a:buNone/>
              <a:defRPr sz="2800" kern="1200"/>
            </a:lvl4pPr>
            <a:lvl5pPr marL="1695450" lvl="4" indent="-1695450" algn="ctr">
              <a:buNone/>
              <a:defRPr sz="2800" kern="1200"/>
            </a:lvl5pPr>
          </a:lstStyle>
          <a:p>
            <a:pPr lvl="0"/>
            <a:r>
              <a:rPr lang="zh-CN" altLang="en-US"/>
              <a:t>单击此处编辑母版副标题样式</a:t>
            </a:r>
          </a:p>
        </p:txBody>
      </p:sp>
      <p:sp>
        <p:nvSpPr>
          <p:cNvPr id="2052" name="日期占位符 2051"/>
          <p:cNvSpPr>
            <a:spLocks noGrp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eaLnBrk="1" hangingPunct="1"/>
            <a:endParaRPr lang="zh-CN" altLang="en-US" dirty="0">
              <a:latin typeface="Verdana" panose="020B0604030504040204" pitchFamily="34" charset="0"/>
            </a:endParaRPr>
          </a:p>
        </p:txBody>
      </p:sp>
      <p:sp>
        <p:nvSpPr>
          <p:cNvPr id="2053" name="页脚占位符 2052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eaLnBrk="1" hangingPunct="1"/>
            <a:endParaRPr lang="zh-CN" altLang="en-US" dirty="0">
              <a:latin typeface="Verdana" panose="020B0604030504040204" pitchFamily="34" charset="0"/>
            </a:endParaRPr>
          </a:p>
        </p:txBody>
      </p:sp>
      <p:sp>
        <p:nvSpPr>
          <p:cNvPr id="2054" name="灯片编号占位符 2053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eaLnBrk="1" hangingPunct="1"/>
            <a:fld id="{9A0DB2DC-4C9A-4742-B13C-FB6460FD3503}" type="slidenum">
              <a:rPr lang="zh-CN" altLang="en-US" dirty="0">
                <a:latin typeface="Verdana" panose="020B0604030504040204" pitchFamily="34" charset="0"/>
              </a:rPr>
              <a:t>‹#›</a:t>
            </a:fld>
            <a:endParaRPr lang="zh-CN" altLang="en-US" dirty="0">
              <a:latin typeface="Verdana" panose="020B0604030504040204" pitchFamily="34" charset="0"/>
            </a:endParaRPr>
          </a:p>
        </p:txBody>
      </p:sp>
      <p:sp>
        <p:nvSpPr>
          <p:cNvPr id="2055" name="任意多边形 2054"/>
          <p:cNvSpPr/>
          <p:nvPr/>
        </p:nvSpPr>
        <p:spPr>
          <a:xfrm>
            <a:off x="685800" y="2393950"/>
            <a:ext cx="7772400" cy="109538"/>
          </a:xfrm>
          <a:custGeom>
            <a:avLst/>
            <a:gdLst>
              <a:gd name="A1" fmla="val 618"/>
              <a:gd name="A3" fmla="val 0"/>
              <a:gd name="G0" fmla="+- A1 0 0"/>
            </a:gdLst>
            <a:ahLst/>
            <a:cxnLst/>
            <a:rect l="0" t="0" r="0" b="0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 cap="flat" cmpd="sng">
            <a:solidFill>
              <a:schemeClr val="accent2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pPr lvl="0" eaLnBrk="1" hangingPunct="1"/>
            <a:endParaRPr lang="zh-CN" altLang="en-US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73441" y="304800"/>
            <a:ext cx="2002234" cy="5715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90631" cy="5715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0490" cy="4267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7248" y="1752600"/>
            <a:ext cx="3920490" cy="4267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566738" y="1752600"/>
            <a:ext cx="8001000" cy="426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任意多边形 1027"/>
          <p:cNvSpPr/>
          <p:nvPr/>
        </p:nvSpPr>
        <p:spPr>
          <a:xfrm>
            <a:off x="609600" y="1566863"/>
            <a:ext cx="7958138" cy="109537"/>
          </a:xfrm>
          <a:custGeom>
            <a:avLst/>
            <a:gdLst>
              <a:gd name="A1" fmla="val 585"/>
              <a:gd name="A3" fmla="val 0"/>
              <a:gd name="G0" fmla="+- A1 0 0"/>
            </a:gdLst>
            <a:ahLst/>
            <a:cxnLst/>
            <a:rect l="0" t="0" r="0" b="0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 cap="flat" cmpd="sng">
            <a:solidFill>
              <a:schemeClr val="accent2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pPr lvl="0" eaLnBrk="1" hangingPunct="1"/>
            <a:endParaRPr lang="zh-CN" altLang="en-US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29" name="直接连接符 1028"/>
          <p:cNvSpPr/>
          <p:nvPr/>
        </p:nvSpPr>
        <p:spPr>
          <a:xfrm flipV="1">
            <a:off x="609600" y="6172200"/>
            <a:ext cx="7924800" cy="0"/>
          </a:xfrm>
          <a:prstGeom prst="line">
            <a:avLst/>
          </a:prstGeom>
          <a:ln w="3175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30" name="日期占位符 1029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19812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200">
                <a:latin typeface="Verdana" panose="020B0604030504040204" pitchFamily="34" charset="0"/>
              </a:defRPr>
            </a:lvl1pPr>
          </a:lstStyle>
          <a:p>
            <a:pPr lvl="0" eaLnBrk="1" hangingPunct="1"/>
            <a:endParaRPr lang="zh-CN" altLang="en-US" dirty="0"/>
          </a:p>
        </p:txBody>
      </p:sp>
      <p:sp>
        <p:nvSpPr>
          <p:cNvPr id="1031" name="页脚占位符 1030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200">
                <a:latin typeface="Verdana" panose="020B0604030504040204" pitchFamily="34" charset="0"/>
              </a:defRPr>
            </a:lvl1pPr>
          </a:lstStyle>
          <a:p>
            <a:pPr lvl="0" eaLnBrk="1" hangingPunct="1"/>
            <a:endParaRPr lang="zh-CN" altLang="en-US" dirty="0"/>
          </a:p>
        </p:txBody>
      </p:sp>
      <p:sp>
        <p:nvSpPr>
          <p:cNvPr id="1032" name="灯片编号占位符 1031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pPr lvl="0" eaLnBrk="1" hangingPunct="1"/>
            <a:fld id="{9A0DB2DC-4C9A-4742-B13C-FB6460FD3503}" type="slidenum">
              <a:rPr lang="zh-CN" altLang="en-US" dirty="0"/>
              <a:t>‹#›</a:t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None/>
        <a:defRPr sz="38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69900" lvl="0" indent="-469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3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908050" lvl="1" indent="-436245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6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304925" lvl="2" indent="-39497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23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94180" lvl="3" indent="-3873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94230" lvl="4" indent="-398780" algn="l" defTabSz="914400" eaLnBrk="1" fontAlgn="base" latinLnBrk="0" hangingPunct="1">
        <a:lnSpc>
          <a:spcPct val="100000"/>
        </a:lnSpc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075" name="文本占位符 3074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076" name="日期占位符 3075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 dirty="0"/>
          </a:p>
        </p:txBody>
      </p:sp>
      <p:sp>
        <p:nvSpPr>
          <p:cNvPr id="3077" name="页脚占位符 3076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 dirty="0"/>
          </a:p>
        </p:txBody>
      </p:sp>
      <p:sp>
        <p:nvSpPr>
          <p:cNvPr id="3078" name="灯片编号占位符 3077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 dirty="0"/>
              <a:t>‹#›</a:t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GIF"/><Relationship Id="rId4" Type="http://schemas.openxmlformats.org/officeDocument/2006/relationships/image" Target="../media/image6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6145" descr="1024x768_00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advClick="0" advTm="8000"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任意多边形 15361"/>
          <p:cNvSpPr/>
          <p:nvPr/>
        </p:nvSpPr>
        <p:spPr>
          <a:xfrm rot="11075793">
            <a:off x="5233988" y="4095750"/>
            <a:ext cx="923925" cy="2089150"/>
          </a:xfrm>
          <a:custGeom>
            <a:avLst/>
            <a:gdLst>
              <a:gd name="txL" fmla="*/ 0 w 21600"/>
              <a:gd name="txT" fmla="*/ 0 h 23293"/>
              <a:gd name="txR" fmla="*/ 21600 w 21600"/>
              <a:gd name="txB" fmla="*/ 23293 h 23293"/>
            </a:gdLst>
            <a:ahLst/>
            <a:cxnLst>
              <a:cxn ang="270">
                <a:pos x="6123" y="0"/>
              </a:cxn>
              <a:cxn ang="90">
                <a:pos x="21445" y="23292"/>
              </a:cxn>
              <a:cxn ang="180">
                <a:pos x="0" y="20714"/>
              </a:cxn>
            </a:cxnLst>
            <a:rect l="txL" t="txT" r="txR" b="txB"/>
            <a:pathLst>
              <a:path w="21600" h="23293" fill="none">
                <a:moveTo>
                  <a:pt x="6123" y="0"/>
                </a:moveTo>
                <a:arcTo wR="21600" hR="21600" stAng="-4411948" swAng="4823241"/>
              </a:path>
              <a:path w="21600" h="23293" stroke="0">
                <a:moveTo>
                  <a:pt x="6123" y="0"/>
                </a:moveTo>
                <a:arcTo wR="21600" hR="21600" stAng="-4411948" swAng="4823241"/>
                <a:lnTo>
                  <a:pt x="0" y="20714"/>
                </a:lnTo>
                <a:close/>
              </a:path>
            </a:pathLst>
          </a:custGeom>
          <a:noFill/>
          <a:ln w="1016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63" name="任意多边形 15362"/>
          <p:cNvSpPr/>
          <p:nvPr/>
        </p:nvSpPr>
        <p:spPr>
          <a:xfrm rot="-10993075" flipH="1">
            <a:off x="3494088" y="4152900"/>
            <a:ext cx="633412" cy="2011363"/>
          </a:xfrm>
          <a:custGeom>
            <a:avLst/>
            <a:gdLst>
              <a:gd name="txL" fmla="*/ 0 w 21600"/>
              <a:gd name="txT" fmla="*/ 0 h 24179"/>
              <a:gd name="txR" fmla="*/ 21600 w 21600"/>
              <a:gd name="txB" fmla="*/ 24179 h 24179"/>
            </a:gdLst>
            <a:ahLst/>
            <a:cxnLst>
              <a:cxn ang="270">
                <a:pos x="0" y="0"/>
              </a:cxn>
              <a:cxn ang="90">
                <a:pos x="21445" y="24178"/>
              </a:cxn>
              <a:cxn ang="90">
                <a:pos x="0" y="21600"/>
              </a:cxn>
            </a:cxnLst>
            <a:rect l="txL" t="txT" r="txR" b="txB"/>
            <a:pathLst>
              <a:path w="21600" h="24179" fill="none">
                <a:moveTo>
                  <a:pt x="0" y="0"/>
                </a:moveTo>
                <a:arcTo wR="21600" hR="21600" stAng="-5400000" swAng="5811293"/>
              </a:path>
              <a:path w="21600" h="24179" stroke="0">
                <a:moveTo>
                  <a:pt x="0" y="0"/>
                </a:moveTo>
                <a:arcTo wR="21600" hR="21600" stAng="-5400000" swAng="5811293"/>
                <a:lnTo>
                  <a:pt x="0" y="21600"/>
                </a:lnTo>
                <a:close/>
              </a:path>
            </a:pathLst>
          </a:custGeom>
          <a:noFill/>
          <a:ln w="1016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64" name="任意多边形 15363"/>
          <p:cNvSpPr/>
          <p:nvPr/>
        </p:nvSpPr>
        <p:spPr>
          <a:xfrm rot="11683647" flipH="1" flipV="1">
            <a:off x="2381250" y="3703638"/>
            <a:ext cx="1873250" cy="360362"/>
          </a:xfrm>
          <a:custGeom>
            <a:avLst/>
            <a:gdLst>
              <a:gd name="txL" fmla="*/ 0 w 42822"/>
              <a:gd name="txT" fmla="*/ 0 h 21980"/>
              <a:gd name="txR" fmla="*/ 42822 w 42822"/>
              <a:gd name="txB" fmla="*/ 21980 h 21980"/>
            </a:gdLst>
            <a:ahLst/>
            <a:cxnLst>
              <a:cxn ang="90">
                <a:pos x="3" y="21979"/>
              </a:cxn>
              <a:cxn ang="0">
                <a:pos x="42822" y="17578"/>
              </a:cxn>
              <a:cxn ang="90">
                <a:pos x="21600" y="21600"/>
              </a:cxn>
            </a:cxnLst>
            <a:rect l="txL" t="txT" r="txR" b="txB"/>
            <a:pathLst>
              <a:path w="42822" h="21980" fill="none">
                <a:moveTo>
                  <a:pt x="3" y="21979"/>
                </a:moveTo>
                <a:arcTo wR="21600" hR="21600" stAng="-10860322" swAng="10216436"/>
              </a:path>
              <a:path w="42822" h="21980" stroke="0">
                <a:moveTo>
                  <a:pt x="3" y="21979"/>
                </a:moveTo>
                <a:arcTo wR="21600" hR="21600" stAng="-10860322" swAng="10216436"/>
                <a:lnTo>
                  <a:pt x="21600" y="21600"/>
                </a:lnTo>
                <a:close/>
              </a:path>
            </a:pathLst>
          </a:custGeom>
          <a:noFill/>
          <a:ln w="762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65" name="任意多边形 15364"/>
          <p:cNvSpPr/>
          <p:nvPr/>
        </p:nvSpPr>
        <p:spPr>
          <a:xfrm rot="5129807" flipH="1" flipV="1">
            <a:off x="5283200" y="2619375"/>
            <a:ext cx="1136650" cy="1871663"/>
          </a:xfrm>
          <a:custGeom>
            <a:avLst/>
            <a:gdLst>
              <a:gd name="txL" fmla="*/ 0 w 20491"/>
              <a:gd name="txT" fmla="*/ 0 h 21600"/>
              <a:gd name="txR" fmla="*/ 20491 w 20491"/>
              <a:gd name="txB" fmla="*/ 21600 h 21600"/>
            </a:gdLst>
            <a:ahLst/>
            <a:cxnLst>
              <a:cxn ang="270">
                <a:pos x="0" y="0"/>
              </a:cxn>
              <a:cxn ang="0">
                <a:pos x="20491" y="14768"/>
              </a:cxn>
              <a:cxn ang="90">
                <a:pos x="0" y="21600"/>
              </a:cxn>
            </a:cxnLst>
            <a:rect l="txL" t="txT" r="txR" b="txB"/>
            <a:pathLst>
              <a:path w="20491" h="21600" fill="none">
                <a:moveTo>
                  <a:pt x="0" y="0"/>
                </a:moveTo>
                <a:arcTo wR="21600" hR="21600" stAng="-5400000" swAng="4293651"/>
              </a:path>
              <a:path w="20491" h="21600" stroke="0">
                <a:moveTo>
                  <a:pt x="0" y="0"/>
                </a:moveTo>
                <a:arcTo wR="21600" hR="21600" stAng="-5400000" swAng="4293651"/>
                <a:lnTo>
                  <a:pt x="0" y="21600"/>
                </a:lnTo>
                <a:close/>
              </a:path>
            </a:pathLst>
          </a:custGeom>
          <a:noFill/>
          <a:ln w="762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66" name="直接连接符 15365"/>
          <p:cNvSpPr/>
          <p:nvPr/>
        </p:nvSpPr>
        <p:spPr>
          <a:xfrm flipV="1">
            <a:off x="4787900" y="2205038"/>
            <a:ext cx="576263" cy="1655762"/>
          </a:xfrm>
          <a:prstGeom prst="line">
            <a:avLst/>
          </a:prstGeom>
          <a:ln w="762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67" name="直接连接符 15366"/>
          <p:cNvSpPr/>
          <p:nvPr/>
        </p:nvSpPr>
        <p:spPr>
          <a:xfrm flipH="1" flipV="1">
            <a:off x="3851275" y="2133600"/>
            <a:ext cx="647700" cy="1800225"/>
          </a:xfrm>
          <a:prstGeom prst="line">
            <a:avLst/>
          </a:prstGeom>
          <a:ln w="762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68" name="椭圆 15367"/>
          <p:cNvSpPr/>
          <p:nvPr/>
        </p:nvSpPr>
        <p:spPr>
          <a:xfrm>
            <a:off x="179388" y="3933825"/>
            <a:ext cx="3167062" cy="1366838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CCCC"/>
              </a:gs>
            </a:gsLst>
            <a:path path="shape">
              <a:fillToRect l="50000" t="50000" r="50000" b="50000"/>
            </a:path>
            <a:tileRect/>
          </a:gradFill>
          <a:ln w="57150" cap="flat" cmpd="sng">
            <a:solidFill>
              <a:srgbClr val="FF6699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ctr" eaLnBrk="1" hangingPunct="1"/>
            <a:r>
              <a:rPr lang="zh-CN" altLang="en-US" sz="3200" b="1" dirty="0">
                <a:solidFill>
                  <a:srgbClr val="D60093"/>
                </a:solidFill>
                <a:latin typeface="楷体_GB2312" pitchFamily="49" charset="-122"/>
                <a:ea typeface="楷体_GB2312" pitchFamily="49" charset="-122"/>
              </a:rPr>
              <a:t>疯狗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（不知道）弄死</a:t>
            </a:r>
          </a:p>
        </p:txBody>
      </p:sp>
      <p:sp>
        <p:nvSpPr>
          <p:cNvPr id="15369" name="椭圆 15368"/>
          <p:cNvSpPr/>
          <p:nvPr/>
        </p:nvSpPr>
        <p:spPr>
          <a:xfrm>
            <a:off x="179388" y="2205038"/>
            <a:ext cx="2305050" cy="1368425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CCCC"/>
              </a:gs>
            </a:gsLst>
            <a:path path="shape">
              <a:fillToRect l="50000" t="50000" r="50000" b="50000"/>
            </a:path>
            <a:tileRect/>
          </a:gradFill>
          <a:ln w="57150" cap="flat" cmpd="sng">
            <a:solidFill>
              <a:srgbClr val="FF6699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ctr" eaLnBrk="1" hangingPunct="1"/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sz="2800" b="1" dirty="0">
                <a:solidFill>
                  <a:srgbClr val="D60093"/>
                </a:solidFill>
                <a:latin typeface="楷体_GB2312" pitchFamily="49" charset="-122"/>
                <a:ea typeface="楷体_GB2312" pitchFamily="49" charset="-122"/>
              </a:rPr>
              <a:t>下贱胚子</a:t>
            </a:r>
          </a:p>
          <a:p>
            <a:pPr lvl="0" algn="ctr" eaLnBrk="1" hangingPunct="1"/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（不是将军）</a:t>
            </a:r>
          </a:p>
          <a:p>
            <a:pPr lvl="0" algn="ctr" eaLnBrk="1" hangingPunct="1"/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决不能不管</a:t>
            </a:r>
          </a:p>
        </p:txBody>
      </p:sp>
      <p:sp>
        <p:nvSpPr>
          <p:cNvPr id="15370" name="椭圆 15369"/>
          <p:cNvSpPr/>
          <p:nvPr/>
        </p:nvSpPr>
        <p:spPr>
          <a:xfrm>
            <a:off x="1835150" y="1125538"/>
            <a:ext cx="2881313" cy="12954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CCCC"/>
              </a:gs>
            </a:gsLst>
            <a:path path="shape">
              <a:fillToRect l="50000" t="50000" r="50000" b="50000"/>
            </a:path>
            <a:tileRect/>
          </a:gradFill>
          <a:ln w="57150" cap="flat" cmpd="sng">
            <a:solidFill>
              <a:srgbClr val="FF6699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ctr" eaLnBrk="1" hangingPunct="1"/>
            <a:r>
              <a:rPr lang="zh-CN" altLang="en-US" sz="2800" b="1" dirty="0">
                <a:solidFill>
                  <a:srgbClr val="D60093"/>
                </a:solidFill>
                <a:latin typeface="楷体_GB2312" pitchFamily="49" charset="-122"/>
                <a:ea typeface="楷体_GB2312" pitchFamily="49" charset="-122"/>
              </a:rPr>
              <a:t>野狗</a:t>
            </a:r>
          </a:p>
          <a:p>
            <a:pPr lvl="0" algn="ctr" eaLnBrk="1" hangingPunct="1"/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（不是将军   弄死）</a:t>
            </a:r>
            <a:endParaRPr lang="en-US" altLang="zh-CN" sz="24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5371" name="椭圆 15370"/>
          <p:cNvSpPr/>
          <p:nvPr/>
        </p:nvSpPr>
        <p:spPr>
          <a:xfrm>
            <a:off x="5292725" y="1052513"/>
            <a:ext cx="3527425" cy="1512887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CCCC"/>
              </a:gs>
            </a:gsLst>
            <a:path path="shape">
              <a:fillToRect l="50000" t="50000" r="50000" b="50000"/>
            </a:path>
            <a:tileRect/>
          </a:gradFill>
          <a:ln w="57150" cap="flat" cmpd="sng">
            <a:solidFill>
              <a:srgbClr val="FF6699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ctr" eaLnBrk="1" hangingPunct="1"/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怪伶俐的狗</a:t>
            </a:r>
          </a:p>
          <a:p>
            <a:pPr lvl="0" algn="ctr" eaLnBrk="1" hangingPunct="1"/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（证实是将军的哥哥 收拾你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）</a:t>
            </a:r>
          </a:p>
        </p:txBody>
      </p:sp>
      <p:sp>
        <p:nvSpPr>
          <p:cNvPr id="15372" name="文本框 15371"/>
          <p:cNvSpPr txBox="1"/>
          <p:nvPr/>
        </p:nvSpPr>
        <p:spPr>
          <a:xfrm>
            <a:off x="4284663" y="3860800"/>
            <a:ext cx="719137" cy="2652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>
              <a:spcBef>
                <a:spcPct val="50000"/>
              </a:spcBef>
            </a:pPr>
            <a:r>
              <a:rPr lang="zh-CN" altLang="en-US" sz="4000" b="1" dirty="0">
                <a:latin typeface="楷体_GB2312" pitchFamily="49" charset="-122"/>
                <a:ea typeface="楷体_GB2312" pitchFamily="49" charset="-122"/>
              </a:rPr>
              <a:t>态度</a:t>
            </a:r>
            <a:r>
              <a:rPr lang="zh-CN" altLang="en-US" sz="4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变</a:t>
            </a:r>
            <a:r>
              <a:rPr lang="zh-CN" altLang="en-US" sz="4000" b="1" dirty="0">
                <a:latin typeface="楷体_GB2312" pitchFamily="49" charset="-122"/>
                <a:ea typeface="楷体_GB2312" pitchFamily="49" charset="-122"/>
              </a:rPr>
              <a:t>化</a:t>
            </a:r>
          </a:p>
        </p:txBody>
      </p:sp>
      <p:sp>
        <p:nvSpPr>
          <p:cNvPr id="15373" name="任意多边形 15372"/>
          <p:cNvSpPr/>
          <p:nvPr/>
        </p:nvSpPr>
        <p:spPr>
          <a:xfrm rot="5129807" flipH="1" flipV="1">
            <a:off x="5813425" y="3402013"/>
            <a:ext cx="122238" cy="1582737"/>
          </a:xfrm>
          <a:custGeom>
            <a:avLst/>
            <a:gdLst>
              <a:gd name="txL" fmla="*/ 0 w 20491"/>
              <a:gd name="txT" fmla="*/ 0 h 21600"/>
              <a:gd name="txR" fmla="*/ 20491 w 20491"/>
              <a:gd name="txB" fmla="*/ 21600 h 21600"/>
            </a:gdLst>
            <a:ahLst/>
            <a:cxnLst>
              <a:cxn ang="270">
                <a:pos x="0" y="0"/>
              </a:cxn>
              <a:cxn ang="0">
                <a:pos x="20491" y="14768"/>
              </a:cxn>
              <a:cxn ang="90">
                <a:pos x="0" y="21600"/>
              </a:cxn>
            </a:cxnLst>
            <a:rect l="txL" t="txT" r="txR" b="txB"/>
            <a:pathLst>
              <a:path w="20491" h="21600" fill="none">
                <a:moveTo>
                  <a:pt x="0" y="0"/>
                </a:moveTo>
                <a:arcTo wR="21600" hR="21600" stAng="-5400000" swAng="4293651"/>
              </a:path>
              <a:path w="20491" h="21600" stroke="0">
                <a:moveTo>
                  <a:pt x="0" y="0"/>
                </a:moveTo>
                <a:arcTo wR="21600" hR="21600" stAng="-5400000" swAng="4293651"/>
                <a:lnTo>
                  <a:pt x="0" y="21600"/>
                </a:lnTo>
                <a:close/>
              </a:path>
            </a:pathLst>
          </a:custGeom>
          <a:noFill/>
          <a:ln w="762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4" name="椭圆 15373"/>
          <p:cNvSpPr/>
          <p:nvPr/>
        </p:nvSpPr>
        <p:spPr>
          <a:xfrm>
            <a:off x="5651500" y="2565400"/>
            <a:ext cx="3168650" cy="1368425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CCCC"/>
              </a:gs>
            </a:gsLst>
            <a:path path="shape">
              <a:fillToRect l="50000" t="50000" r="50000" b="50000"/>
            </a:path>
            <a:tileRect/>
          </a:gradFill>
          <a:ln w="57150" cap="flat" cmpd="sng">
            <a:solidFill>
              <a:srgbClr val="FF6699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ctr" eaLnBrk="1" hangingPunct="1"/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名贵的狗</a:t>
            </a:r>
          </a:p>
          <a:p>
            <a:pPr lvl="0" algn="ctr" eaLnBrk="1" hangingPunct="1"/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（说不定是将军 怪你不好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）</a:t>
            </a:r>
          </a:p>
        </p:txBody>
      </p:sp>
      <p:sp>
        <p:nvSpPr>
          <p:cNvPr id="15375" name="任意多边形 15374"/>
          <p:cNvSpPr/>
          <p:nvPr/>
        </p:nvSpPr>
        <p:spPr>
          <a:xfrm rot="11683647" flipH="1" flipV="1">
            <a:off x="2217738" y="3106738"/>
            <a:ext cx="2200275" cy="820737"/>
          </a:xfrm>
          <a:custGeom>
            <a:avLst/>
            <a:gdLst>
              <a:gd name="txL" fmla="*/ 0 w 30930"/>
              <a:gd name="txT" fmla="*/ 0 h 21600"/>
              <a:gd name="txR" fmla="*/ 30930 w 30930"/>
              <a:gd name="txB" fmla="*/ 21600 h 21600"/>
            </a:gdLst>
            <a:ahLst/>
            <a:cxnLst>
              <a:cxn ang="180">
                <a:pos x="0" y="2304"/>
              </a:cxn>
              <a:cxn ang="0">
                <a:pos x="30930" y="17578"/>
              </a:cxn>
              <a:cxn ang="90">
                <a:pos x="9708" y="21600"/>
              </a:cxn>
            </a:cxnLst>
            <a:rect l="txL" t="txT" r="txR" b="txB"/>
            <a:pathLst>
              <a:path w="30930" h="21600" fill="none">
                <a:moveTo>
                  <a:pt x="0" y="2304"/>
                </a:moveTo>
                <a:arcTo wR="21600" hR="21600" stAng="-7002444" swAng="6358558"/>
              </a:path>
              <a:path w="30930" h="21600" stroke="0">
                <a:moveTo>
                  <a:pt x="0" y="2304"/>
                </a:moveTo>
                <a:arcTo wR="21600" hR="21600" stAng="-7002444" swAng="6358558"/>
                <a:lnTo>
                  <a:pt x="9708" y="21600"/>
                </a:lnTo>
                <a:close/>
              </a:path>
            </a:pathLst>
          </a:custGeom>
          <a:noFill/>
          <a:ln w="762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6" name="椭圆 15375"/>
          <p:cNvSpPr/>
          <p:nvPr/>
        </p:nvSpPr>
        <p:spPr>
          <a:xfrm>
            <a:off x="5795963" y="4005263"/>
            <a:ext cx="3025775" cy="1008062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CCCC"/>
              </a:gs>
            </a:gsLst>
            <a:path path="shape">
              <a:fillToRect l="50000" t="50000" r="50000" b="50000"/>
            </a:path>
            <a:tileRect/>
          </a:gradFill>
          <a:ln w="57150" cap="flat" cmpd="sng">
            <a:solidFill>
              <a:srgbClr val="FF6699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ctr" eaLnBrk="1" hangingPunct="1"/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小狗</a:t>
            </a:r>
          </a:p>
          <a:p>
            <a:pPr lvl="0" algn="ctr" eaLnBrk="1" hangingPunct="1"/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（将军  怎么会咬你）</a:t>
            </a:r>
          </a:p>
        </p:txBody>
      </p:sp>
      <p:sp>
        <p:nvSpPr>
          <p:cNvPr id="15377" name="矩形 15376" descr="画布"/>
          <p:cNvSpPr/>
          <p:nvPr/>
        </p:nvSpPr>
        <p:spPr>
          <a:xfrm>
            <a:off x="0" y="0"/>
            <a:ext cx="2411413" cy="549275"/>
          </a:xfrm>
          <a:prstGeom prst="rect">
            <a:avLst/>
          </a:prstGeom>
          <a:blipFill rotWithShape="1">
            <a:blip r:embed="rId2"/>
          </a:blip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ctr" eaLnBrk="1" hangingPunct="1"/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整体感知 </a:t>
            </a:r>
          </a:p>
        </p:txBody>
      </p:sp>
      <p:sp>
        <p:nvSpPr>
          <p:cNvPr id="15378" name="云形标注 15377"/>
          <p:cNvSpPr/>
          <p:nvPr/>
        </p:nvSpPr>
        <p:spPr>
          <a:xfrm>
            <a:off x="3563938" y="0"/>
            <a:ext cx="3313112" cy="1844675"/>
          </a:xfrm>
          <a:prstGeom prst="cloudCallout">
            <a:avLst>
              <a:gd name="adj1" fmla="val -18616"/>
              <a:gd name="adj2" fmla="val 172463"/>
            </a:avLst>
          </a:prstGeom>
          <a:gradFill rotWithShape="1">
            <a:gsLst>
              <a:gs pos="0">
                <a:schemeClr val="bg1"/>
              </a:gs>
              <a:gs pos="100000">
                <a:srgbClr val="CC66FF"/>
              </a:gs>
            </a:gsLst>
            <a:path path="rect">
              <a:fillToRect l="50000" t="50000" r="50000" b="50000"/>
            </a:path>
            <a:tileRect/>
          </a:gradFill>
          <a:ln w="9525">
            <a:noFill/>
          </a:ln>
        </p:spPr>
        <p:txBody>
          <a:bodyPr/>
          <a:lstStyle/>
          <a:p>
            <a:pPr lvl="0" algn="ctr" eaLnBrk="1" hangingPunct="1"/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sz="36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原因：</a:t>
            </a:r>
          </a:p>
          <a:p>
            <a:pPr lvl="0" algn="ctr" eaLnBrk="1" hangingPunct="1"/>
            <a:r>
              <a:rPr lang="zh-CN" altLang="en-US" sz="36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狗的主人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3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3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3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3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3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3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3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3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3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3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3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53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5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53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53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5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5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矩形 16385" descr="画布"/>
          <p:cNvSpPr/>
          <p:nvPr/>
        </p:nvSpPr>
        <p:spPr>
          <a:xfrm>
            <a:off x="0" y="0"/>
            <a:ext cx="2411413" cy="549275"/>
          </a:xfrm>
          <a:prstGeom prst="rect">
            <a:avLst/>
          </a:prstGeom>
          <a:blipFill rotWithShape="1">
            <a:blip r:embed="rId2"/>
          </a:blip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ctr" eaLnBrk="1" hangingPunct="1"/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学习目标 </a:t>
            </a:r>
          </a:p>
        </p:txBody>
      </p:sp>
      <p:sp>
        <p:nvSpPr>
          <p:cNvPr id="16387" name="文本框 16386"/>
          <p:cNvSpPr txBox="1"/>
          <p:nvPr/>
        </p:nvSpPr>
        <p:spPr>
          <a:xfrm>
            <a:off x="827088" y="1773238"/>
            <a:ext cx="7273925" cy="2530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>
              <a:spcBef>
                <a:spcPct val="50000"/>
              </a:spcBef>
            </a:pPr>
            <a:r>
              <a:rPr lang="en-US" altLang="x-none" sz="3200" b="1">
                <a:latin typeface="楷体_GB2312" pitchFamily="49" charset="-122"/>
                <a:ea typeface="楷体_GB2312" pitchFamily="49" charset="-122"/>
              </a:rPr>
              <a:t>1.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结合故事情节和具体的人物描写来分析</a:t>
            </a: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人物形象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；</a:t>
            </a:r>
          </a:p>
          <a:p>
            <a:pPr lvl="0" eaLnBrk="1" hangingPunct="1">
              <a:spcBef>
                <a:spcPct val="50000"/>
              </a:spcBef>
            </a:pPr>
            <a:r>
              <a:rPr lang="en-US" altLang="x-none" sz="3200" b="1">
                <a:latin typeface="楷体_GB2312" pitchFamily="49" charset="-122"/>
                <a:ea typeface="楷体_GB2312" pitchFamily="49" charset="-122"/>
              </a:rPr>
              <a:t>2.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品味小说的</a:t>
            </a: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语言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特色；</a:t>
            </a:r>
          </a:p>
          <a:p>
            <a:pPr lvl="0" eaLnBrk="1" hangingPunct="1">
              <a:spcBef>
                <a:spcPct val="50000"/>
              </a:spcBef>
            </a:pPr>
            <a:r>
              <a:rPr lang="en-US" altLang="x-none" sz="3200" b="1">
                <a:latin typeface="楷体_GB2312" pitchFamily="49" charset="-122"/>
                <a:ea typeface="楷体_GB2312" pitchFamily="49" charset="-122"/>
              </a:rPr>
              <a:t>3.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了解文章折射出的</a:t>
            </a: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社会现实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17409" descr="画布"/>
          <p:cNvSpPr/>
          <p:nvPr/>
        </p:nvSpPr>
        <p:spPr>
          <a:xfrm>
            <a:off x="0" y="0"/>
            <a:ext cx="4211638" cy="549275"/>
          </a:xfrm>
          <a:prstGeom prst="rect">
            <a:avLst/>
          </a:prstGeom>
          <a:blipFill rotWithShape="1">
            <a:blip r:embed="rId2"/>
          </a:blip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ctr" eaLnBrk="1" hangingPunct="1"/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 细读探究 人物形象 </a:t>
            </a:r>
          </a:p>
        </p:txBody>
      </p:sp>
      <p:sp>
        <p:nvSpPr>
          <p:cNvPr id="17411" name="矩形 17410"/>
          <p:cNvSpPr/>
          <p:nvPr/>
        </p:nvSpPr>
        <p:spPr>
          <a:xfrm>
            <a:off x="179388" y="836613"/>
            <a:ext cx="8569325" cy="260985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None/>
              <a:defRPr sz="3800" b="0" i="0" u="none" kern="1200" baseline="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</a:lstStyle>
          <a:p>
            <a:pPr lvl="0"/>
            <a:r>
              <a:rPr lang="zh-CN" altLang="en-US" sz="3500" b="1">
                <a:latin typeface="楷体_GB2312" pitchFamily="49" charset="-122"/>
                <a:ea typeface="楷体_GB2312" pitchFamily="49" charset="-122"/>
              </a:rPr>
              <a:t> 自学指导一   </a:t>
            </a:r>
            <a:br>
              <a:rPr lang="zh-CN" altLang="en-US" sz="3500" b="1">
                <a:latin typeface="楷体_GB2312" pitchFamily="49" charset="-122"/>
                <a:ea typeface="楷体_GB2312" pitchFamily="49" charset="-122"/>
              </a:rPr>
            </a:br>
            <a:r>
              <a:rPr lang="zh-CN" altLang="en-US" sz="3500" b="1">
                <a:latin typeface="楷体_GB2312" pitchFamily="49" charset="-122"/>
                <a:ea typeface="楷体_GB2312" pitchFamily="49" charset="-122"/>
              </a:rPr>
              <a:t>    请同学们细读课文，结合文章分析作者主要运用了什么</a:t>
            </a:r>
            <a:r>
              <a:rPr lang="zh-CN" altLang="en-US" sz="35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描写方法</a:t>
            </a:r>
            <a:r>
              <a:rPr lang="zh-CN" altLang="en-US" sz="3500" b="1">
                <a:latin typeface="楷体_GB2312" pitchFamily="49" charset="-122"/>
                <a:ea typeface="楷体_GB2312" pitchFamily="49" charset="-122"/>
              </a:rPr>
              <a:t>，塑造了怎样的人物</a:t>
            </a:r>
            <a:r>
              <a:rPr lang="zh-CN" altLang="en-US" sz="35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形象</a:t>
            </a:r>
            <a:r>
              <a:rPr lang="zh-CN" altLang="en-US" sz="3500" b="1">
                <a:latin typeface="楷体_GB2312" pitchFamily="49" charset="-122"/>
                <a:ea typeface="楷体_GB2312" pitchFamily="49" charset="-122"/>
              </a:rPr>
              <a:t>。</a:t>
            </a:r>
          </a:p>
        </p:txBody>
      </p:sp>
      <p:sp>
        <p:nvSpPr>
          <p:cNvPr id="17412" name="文本框 17411"/>
          <p:cNvSpPr txBox="1"/>
          <p:nvPr/>
        </p:nvSpPr>
        <p:spPr>
          <a:xfrm>
            <a:off x="1116013" y="3573463"/>
            <a:ext cx="6480175" cy="2606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>
              <a:spcBef>
                <a:spcPct val="50000"/>
              </a:spcBef>
            </a:pPr>
            <a:r>
              <a:rPr lang="zh-CN" altLang="en-US" sz="30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要求：</a:t>
            </a:r>
          </a:p>
          <a:p>
            <a:pPr lvl="0" eaLnBrk="1" hangingPunct="1">
              <a:spcBef>
                <a:spcPct val="50000"/>
              </a:spcBef>
            </a:pPr>
            <a:r>
              <a:rPr lang="en-US" altLang="x-none" sz="30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1.</a:t>
            </a:r>
            <a:r>
              <a:rPr lang="zh-CN" altLang="en-US" sz="30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独立思考，在书上圈划标注；</a:t>
            </a:r>
          </a:p>
          <a:p>
            <a:pPr lvl="0" eaLnBrk="1" hangingPunct="1">
              <a:spcBef>
                <a:spcPct val="50000"/>
              </a:spcBef>
            </a:pPr>
            <a:r>
              <a:rPr lang="en-US" altLang="x-none" sz="30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2.</a:t>
            </a:r>
            <a:r>
              <a:rPr lang="zh-CN" altLang="en-US" sz="30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小组交流，补充完善；</a:t>
            </a:r>
          </a:p>
          <a:p>
            <a:pPr lvl="0" eaLnBrk="1" hangingPunct="1">
              <a:spcBef>
                <a:spcPct val="50000"/>
              </a:spcBef>
            </a:pPr>
            <a:r>
              <a:rPr lang="en-US" altLang="x-none" sz="30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3.</a:t>
            </a:r>
            <a:r>
              <a:rPr lang="zh-CN" altLang="en-US" sz="30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展示交流，教师点拨。</a:t>
            </a:r>
          </a:p>
        </p:txBody>
      </p:sp>
      <p:pic>
        <p:nvPicPr>
          <p:cNvPr id="17413" name="图片 17412" descr="zhuzi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2338" y="4292600"/>
            <a:ext cx="1871662" cy="19367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任意多边形 18433"/>
          <p:cNvSpPr/>
          <p:nvPr/>
        </p:nvSpPr>
        <p:spPr>
          <a:xfrm rot="-9916353" flipV="1">
            <a:off x="3267075" y="1773238"/>
            <a:ext cx="773113" cy="1727200"/>
          </a:xfrm>
          <a:custGeom>
            <a:avLst/>
            <a:gdLst>
              <a:gd name="txL" fmla="*/ 0 w 30930"/>
              <a:gd name="txT" fmla="*/ 0 h 21600"/>
              <a:gd name="txR" fmla="*/ 30930 w 30930"/>
              <a:gd name="txB" fmla="*/ 21600 h 21600"/>
            </a:gdLst>
            <a:ahLst/>
            <a:cxnLst>
              <a:cxn ang="180">
                <a:pos x="0" y="2304"/>
              </a:cxn>
              <a:cxn ang="0">
                <a:pos x="30930" y="17578"/>
              </a:cxn>
              <a:cxn ang="90">
                <a:pos x="9708" y="21600"/>
              </a:cxn>
            </a:cxnLst>
            <a:rect l="txL" t="txT" r="txR" b="txB"/>
            <a:pathLst>
              <a:path w="30930" h="21600" fill="none">
                <a:moveTo>
                  <a:pt x="0" y="2304"/>
                </a:moveTo>
                <a:arcTo wR="21600" hR="21600" stAng="-7002444" swAng="6358558"/>
              </a:path>
              <a:path w="30930" h="21600" stroke="0">
                <a:moveTo>
                  <a:pt x="0" y="2304"/>
                </a:moveTo>
                <a:arcTo wR="21600" hR="21600" stAng="-7002444" swAng="6358558"/>
                <a:lnTo>
                  <a:pt x="9708" y="21600"/>
                </a:lnTo>
                <a:close/>
              </a:path>
            </a:pathLst>
          </a:custGeom>
          <a:noFill/>
          <a:ln w="571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35" name="任意多边形 18434"/>
          <p:cNvSpPr/>
          <p:nvPr/>
        </p:nvSpPr>
        <p:spPr>
          <a:xfrm rot="11075793">
            <a:off x="5233988" y="4095750"/>
            <a:ext cx="923925" cy="2089150"/>
          </a:xfrm>
          <a:custGeom>
            <a:avLst/>
            <a:gdLst>
              <a:gd name="txL" fmla="*/ 0 w 21600"/>
              <a:gd name="txT" fmla="*/ 0 h 23293"/>
              <a:gd name="txR" fmla="*/ 21600 w 21600"/>
              <a:gd name="txB" fmla="*/ 23293 h 23293"/>
            </a:gdLst>
            <a:ahLst/>
            <a:cxnLst>
              <a:cxn ang="270">
                <a:pos x="6123" y="0"/>
              </a:cxn>
              <a:cxn ang="90">
                <a:pos x="21445" y="23292"/>
              </a:cxn>
              <a:cxn ang="180">
                <a:pos x="0" y="20714"/>
              </a:cxn>
            </a:cxnLst>
            <a:rect l="txL" t="txT" r="txR" b="txB"/>
            <a:pathLst>
              <a:path w="21600" h="23293" fill="none">
                <a:moveTo>
                  <a:pt x="6123" y="0"/>
                </a:moveTo>
                <a:arcTo wR="21600" hR="21600" stAng="-4411948" swAng="4823241"/>
              </a:path>
              <a:path w="21600" h="23293" stroke="0">
                <a:moveTo>
                  <a:pt x="6123" y="0"/>
                </a:moveTo>
                <a:arcTo wR="21600" hR="21600" stAng="-4411948" swAng="4823241"/>
                <a:lnTo>
                  <a:pt x="0" y="20714"/>
                </a:lnTo>
                <a:close/>
              </a:path>
            </a:pathLst>
          </a:custGeom>
          <a:noFill/>
          <a:ln w="1016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36" name="任意多边形 18435"/>
          <p:cNvSpPr/>
          <p:nvPr/>
        </p:nvSpPr>
        <p:spPr>
          <a:xfrm rot="-10993075" flipH="1">
            <a:off x="3494088" y="4152900"/>
            <a:ext cx="633412" cy="2011363"/>
          </a:xfrm>
          <a:custGeom>
            <a:avLst/>
            <a:gdLst>
              <a:gd name="txL" fmla="*/ 0 w 21600"/>
              <a:gd name="txT" fmla="*/ 0 h 24179"/>
              <a:gd name="txR" fmla="*/ 21600 w 21600"/>
              <a:gd name="txB" fmla="*/ 24179 h 24179"/>
            </a:gdLst>
            <a:ahLst/>
            <a:cxnLst>
              <a:cxn ang="270">
                <a:pos x="0" y="0"/>
              </a:cxn>
              <a:cxn ang="90">
                <a:pos x="21445" y="24178"/>
              </a:cxn>
              <a:cxn ang="90">
                <a:pos x="0" y="21600"/>
              </a:cxn>
            </a:cxnLst>
            <a:rect l="txL" t="txT" r="txR" b="txB"/>
            <a:pathLst>
              <a:path w="21600" h="24179" fill="none">
                <a:moveTo>
                  <a:pt x="0" y="0"/>
                </a:moveTo>
                <a:arcTo wR="21600" hR="21600" stAng="-5400000" swAng="5811293"/>
              </a:path>
              <a:path w="21600" h="24179" stroke="0">
                <a:moveTo>
                  <a:pt x="0" y="0"/>
                </a:moveTo>
                <a:arcTo wR="21600" hR="21600" stAng="-5400000" swAng="5811293"/>
                <a:lnTo>
                  <a:pt x="0" y="21600"/>
                </a:lnTo>
                <a:close/>
              </a:path>
            </a:pathLst>
          </a:custGeom>
          <a:noFill/>
          <a:ln w="1016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37" name="任意多边形 18436"/>
          <p:cNvSpPr/>
          <p:nvPr/>
        </p:nvSpPr>
        <p:spPr>
          <a:xfrm rot="5129807" flipH="1" flipV="1">
            <a:off x="5221288" y="2851150"/>
            <a:ext cx="922337" cy="1527175"/>
          </a:xfrm>
          <a:custGeom>
            <a:avLst/>
            <a:gdLst>
              <a:gd name="txL" fmla="*/ 0 w 20491"/>
              <a:gd name="txT" fmla="*/ 0 h 21600"/>
              <a:gd name="txR" fmla="*/ 20491 w 20491"/>
              <a:gd name="txB" fmla="*/ 21600 h 21600"/>
            </a:gdLst>
            <a:ahLst/>
            <a:cxnLst>
              <a:cxn ang="270">
                <a:pos x="0" y="0"/>
              </a:cxn>
              <a:cxn ang="0">
                <a:pos x="20491" y="14768"/>
              </a:cxn>
              <a:cxn ang="90">
                <a:pos x="0" y="21600"/>
              </a:cxn>
            </a:cxnLst>
            <a:rect l="txL" t="txT" r="txR" b="txB"/>
            <a:pathLst>
              <a:path w="20491" h="21600" fill="none">
                <a:moveTo>
                  <a:pt x="0" y="0"/>
                </a:moveTo>
                <a:arcTo wR="21600" hR="21600" stAng="-5400000" swAng="4293651"/>
              </a:path>
              <a:path w="20491" h="21600" stroke="0">
                <a:moveTo>
                  <a:pt x="0" y="0"/>
                </a:moveTo>
                <a:arcTo wR="21600" hR="21600" stAng="-5400000" swAng="4293651"/>
                <a:lnTo>
                  <a:pt x="0" y="21600"/>
                </a:lnTo>
                <a:close/>
              </a:path>
            </a:pathLst>
          </a:custGeom>
          <a:noFill/>
          <a:ln w="762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38" name="椭圆 18437"/>
          <p:cNvSpPr/>
          <p:nvPr/>
        </p:nvSpPr>
        <p:spPr>
          <a:xfrm>
            <a:off x="1331913" y="2924175"/>
            <a:ext cx="1943100" cy="649288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CCCC"/>
              </a:gs>
            </a:gsLst>
            <a:path path="shape">
              <a:fillToRect l="50000" t="50000" r="50000" b="50000"/>
            </a:path>
            <a:tileRect/>
          </a:gradFill>
          <a:ln w="57150" cap="flat" cmpd="sng">
            <a:solidFill>
              <a:srgbClr val="FF6699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ctr" eaLnBrk="1" hangingPunct="1"/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 人物形象 </a:t>
            </a:r>
          </a:p>
        </p:txBody>
      </p:sp>
      <p:sp>
        <p:nvSpPr>
          <p:cNvPr id="18439" name="椭圆 18438"/>
          <p:cNvSpPr/>
          <p:nvPr/>
        </p:nvSpPr>
        <p:spPr>
          <a:xfrm>
            <a:off x="1331913" y="3860800"/>
            <a:ext cx="2305050" cy="8636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CC66"/>
              </a:gs>
            </a:gsLst>
            <a:path path="shape">
              <a:fillToRect l="50000" t="50000" r="50000" b="50000"/>
            </a:path>
            <a:tileRect/>
          </a:gradFill>
          <a:ln w="57150" cap="flat" cmpd="sng">
            <a:solidFill>
              <a:srgbClr val="FF6699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ctr" eaLnBrk="1" hangingPunct="1"/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 装腔作势的</a:t>
            </a:r>
          </a:p>
          <a:p>
            <a:pPr lvl="0" algn="ctr" eaLnBrk="1" hangingPunct="1"/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 统治阶级走狗 </a:t>
            </a:r>
          </a:p>
        </p:txBody>
      </p:sp>
      <p:sp>
        <p:nvSpPr>
          <p:cNvPr id="18440" name="椭圆 18439"/>
          <p:cNvSpPr/>
          <p:nvPr/>
        </p:nvSpPr>
        <p:spPr>
          <a:xfrm>
            <a:off x="7380288" y="3573463"/>
            <a:ext cx="1584325" cy="503237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CC66"/>
              </a:gs>
            </a:gsLst>
            <a:path path="shape">
              <a:fillToRect l="50000" t="50000" r="50000" b="50000"/>
            </a:path>
            <a:tileRect/>
          </a:gradFill>
          <a:ln w="57150" cap="flat" cmpd="sng">
            <a:solidFill>
              <a:srgbClr val="FF6699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ctr" eaLnBrk="1" hangingPunct="1"/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  语言描写  </a:t>
            </a:r>
          </a:p>
        </p:txBody>
      </p:sp>
      <p:sp>
        <p:nvSpPr>
          <p:cNvPr id="18441" name="文本框 18440"/>
          <p:cNvSpPr txBox="1"/>
          <p:nvPr/>
        </p:nvSpPr>
        <p:spPr>
          <a:xfrm>
            <a:off x="4284663" y="4149725"/>
            <a:ext cx="719137" cy="2041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重点探究</a:t>
            </a:r>
          </a:p>
        </p:txBody>
      </p:sp>
      <p:sp>
        <p:nvSpPr>
          <p:cNvPr id="18442" name="椭圆 18441"/>
          <p:cNvSpPr/>
          <p:nvPr/>
        </p:nvSpPr>
        <p:spPr>
          <a:xfrm>
            <a:off x="5940425" y="2708275"/>
            <a:ext cx="2519363" cy="720725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CCCC"/>
              </a:gs>
            </a:gsLst>
            <a:path path="shape">
              <a:fillToRect l="50000" t="50000" r="50000" b="50000"/>
            </a:path>
            <a:tileRect/>
          </a:gradFill>
          <a:ln w="57150" cap="flat" cmpd="sng">
            <a:solidFill>
              <a:srgbClr val="FF6699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ctr" eaLnBrk="1" hangingPunct="1"/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 人物描写手法 </a:t>
            </a:r>
          </a:p>
        </p:txBody>
      </p:sp>
      <p:sp>
        <p:nvSpPr>
          <p:cNvPr id="18443" name="任意多边形 18442"/>
          <p:cNvSpPr/>
          <p:nvPr/>
        </p:nvSpPr>
        <p:spPr>
          <a:xfrm rot="11683647" flipH="1" flipV="1">
            <a:off x="3130550" y="3260725"/>
            <a:ext cx="1279525" cy="901700"/>
          </a:xfrm>
          <a:custGeom>
            <a:avLst/>
            <a:gdLst>
              <a:gd name="txL" fmla="*/ 0 w 30930"/>
              <a:gd name="txT" fmla="*/ 0 h 21600"/>
              <a:gd name="txR" fmla="*/ 30930 w 30930"/>
              <a:gd name="txB" fmla="*/ 21600 h 21600"/>
            </a:gdLst>
            <a:ahLst/>
            <a:cxnLst>
              <a:cxn ang="180">
                <a:pos x="0" y="2304"/>
              </a:cxn>
              <a:cxn ang="0">
                <a:pos x="30930" y="17578"/>
              </a:cxn>
              <a:cxn ang="90">
                <a:pos x="9708" y="21600"/>
              </a:cxn>
            </a:cxnLst>
            <a:rect l="txL" t="txT" r="txR" b="txB"/>
            <a:pathLst>
              <a:path w="30930" h="21600" fill="none">
                <a:moveTo>
                  <a:pt x="0" y="2304"/>
                </a:moveTo>
                <a:arcTo wR="21600" hR="21600" stAng="-7002444" swAng="6358558"/>
              </a:path>
              <a:path w="30930" h="21600" stroke="0">
                <a:moveTo>
                  <a:pt x="0" y="2304"/>
                </a:moveTo>
                <a:arcTo wR="21600" hR="21600" stAng="-7002444" swAng="6358558"/>
                <a:lnTo>
                  <a:pt x="9708" y="21600"/>
                </a:lnTo>
                <a:close/>
              </a:path>
            </a:pathLst>
          </a:custGeom>
          <a:noFill/>
          <a:ln w="762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44" name="矩形 18443" descr="画布"/>
          <p:cNvSpPr/>
          <p:nvPr/>
        </p:nvSpPr>
        <p:spPr>
          <a:xfrm>
            <a:off x="0" y="0"/>
            <a:ext cx="2484438" cy="620713"/>
          </a:xfrm>
          <a:prstGeom prst="rect">
            <a:avLst/>
          </a:prstGeom>
          <a:blipFill rotWithShape="1">
            <a:blip r:embed="rId2"/>
          </a:blip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ctr" eaLnBrk="1" hangingPunct="1"/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  分析人物  </a:t>
            </a:r>
          </a:p>
        </p:txBody>
      </p:sp>
      <p:sp>
        <p:nvSpPr>
          <p:cNvPr id="18445" name="椭圆 18444"/>
          <p:cNvSpPr/>
          <p:nvPr/>
        </p:nvSpPr>
        <p:spPr>
          <a:xfrm>
            <a:off x="0" y="2420938"/>
            <a:ext cx="2808288" cy="4318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CC66"/>
              </a:gs>
            </a:gsLst>
            <a:path path="shape">
              <a:fillToRect l="50000" t="50000" r="50000" b="50000"/>
            </a:path>
            <a:tileRect/>
          </a:gradFill>
          <a:ln w="57150" cap="flat" cmpd="sng">
            <a:solidFill>
              <a:srgbClr val="FF6699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ctr" eaLnBrk="1" hangingPunct="1"/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  对百姓耀武扬威  </a:t>
            </a:r>
          </a:p>
        </p:txBody>
      </p:sp>
      <p:sp>
        <p:nvSpPr>
          <p:cNvPr id="18446" name="椭圆 18445"/>
          <p:cNvSpPr/>
          <p:nvPr/>
        </p:nvSpPr>
        <p:spPr>
          <a:xfrm>
            <a:off x="827088" y="908050"/>
            <a:ext cx="2016125" cy="69215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CC66"/>
              </a:gs>
            </a:gsLst>
            <a:path path="shape">
              <a:fillToRect l="50000" t="50000" r="50000" b="50000"/>
            </a:path>
            <a:tileRect/>
          </a:gradFill>
          <a:ln w="57150" cap="flat" cmpd="sng">
            <a:solidFill>
              <a:srgbClr val="FF6699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ctr" eaLnBrk="1" hangingPunct="1"/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见风使舵</a:t>
            </a:r>
          </a:p>
          <a:p>
            <a:pPr lvl="0" algn="ctr" eaLnBrk="1" hangingPunct="1"/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  欺下媚上  </a:t>
            </a:r>
          </a:p>
        </p:txBody>
      </p:sp>
      <p:sp>
        <p:nvSpPr>
          <p:cNvPr id="18447" name="椭圆 18446"/>
          <p:cNvSpPr/>
          <p:nvPr/>
        </p:nvSpPr>
        <p:spPr>
          <a:xfrm>
            <a:off x="395288" y="1773238"/>
            <a:ext cx="2016125" cy="47625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CC66"/>
              </a:gs>
            </a:gsLst>
            <a:path path="shape">
              <a:fillToRect l="50000" t="50000" r="50000" b="50000"/>
            </a:path>
            <a:tileRect/>
          </a:gradFill>
          <a:ln w="57150" cap="flat" cmpd="sng">
            <a:solidFill>
              <a:srgbClr val="FF6699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ctr" eaLnBrk="1" hangingPunct="1"/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 专横跋扈  </a:t>
            </a:r>
          </a:p>
        </p:txBody>
      </p:sp>
      <p:sp>
        <p:nvSpPr>
          <p:cNvPr id="18448" name="椭圆 18447"/>
          <p:cNvSpPr/>
          <p:nvPr/>
        </p:nvSpPr>
        <p:spPr>
          <a:xfrm>
            <a:off x="3708400" y="1412875"/>
            <a:ext cx="1727200" cy="12954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CC66"/>
              </a:gs>
            </a:gsLst>
            <a:path path="shape">
              <a:fillToRect l="50000" t="50000" r="50000" b="50000"/>
            </a:path>
            <a:tileRect/>
          </a:gradFill>
          <a:ln w="57150" cap="flat" cmpd="sng">
            <a:solidFill>
              <a:srgbClr val="FF6699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ctr" eaLnBrk="1" hangingPunct="1"/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  <a:p>
            <a:pPr lvl="0" algn="ctr" eaLnBrk="1" hangingPunct="1"/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趋炎附势</a:t>
            </a:r>
          </a:p>
          <a:p>
            <a:pPr lvl="0" algn="ctr" eaLnBrk="1" hangingPunct="1"/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溜须拍马</a:t>
            </a:r>
          </a:p>
          <a:p>
            <a:pPr lvl="0" algn="ctr" eaLnBrk="1" hangingPunct="1"/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 </a:t>
            </a:r>
          </a:p>
        </p:txBody>
      </p:sp>
      <p:sp>
        <p:nvSpPr>
          <p:cNvPr id="18449" name="椭圆 18448"/>
          <p:cNvSpPr/>
          <p:nvPr/>
        </p:nvSpPr>
        <p:spPr>
          <a:xfrm>
            <a:off x="5508625" y="3573463"/>
            <a:ext cx="1584325" cy="574675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CC66"/>
              </a:gs>
            </a:gsLst>
            <a:path path="shape">
              <a:fillToRect l="50000" t="50000" r="50000" b="50000"/>
            </a:path>
            <a:tileRect/>
          </a:gradFill>
          <a:ln w="57150" cap="flat" cmpd="sng">
            <a:solidFill>
              <a:srgbClr val="FF6699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ctr" eaLnBrk="1" hangingPunct="1"/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 动作描写 </a:t>
            </a:r>
          </a:p>
        </p:txBody>
      </p:sp>
      <p:sp>
        <p:nvSpPr>
          <p:cNvPr id="18450" name="椭圆 18449"/>
          <p:cNvSpPr/>
          <p:nvPr/>
        </p:nvSpPr>
        <p:spPr>
          <a:xfrm>
            <a:off x="6300788" y="1916113"/>
            <a:ext cx="1584325" cy="503237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CC66"/>
              </a:gs>
            </a:gsLst>
            <a:path path="shape">
              <a:fillToRect l="50000" t="50000" r="50000" b="50000"/>
            </a:path>
            <a:tileRect/>
          </a:gradFill>
          <a:ln w="57150" cap="flat" cmpd="sng">
            <a:solidFill>
              <a:srgbClr val="FF6699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ctr" eaLnBrk="1" hangingPunct="1"/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  神态描写  </a:t>
            </a:r>
          </a:p>
        </p:txBody>
      </p:sp>
      <p:sp>
        <p:nvSpPr>
          <p:cNvPr id="18451" name="任意多边形 18450"/>
          <p:cNvSpPr/>
          <p:nvPr/>
        </p:nvSpPr>
        <p:spPr>
          <a:xfrm rot="11683647" flipH="1" flipV="1">
            <a:off x="2314575" y="1984375"/>
            <a:ext cx="719138" cy="1152525"/>
          </a:xfrm>
          <a:custGeom>
            <a:avLst/>
            <a:gdLst>
              <a:gd name="txL" fmla="*/ 0 w 30930"/>
              <a:gd name="txT" fmla="*/ 0 h 21600"/>
              <a:gd name="txR" fmla="*/ 30930 w 30930"/>
              <a:gd name="txB" fmla="*/ 21600 h 21600"/>
            </a:gdLst>
            <a:ahLst/>
            <a:cxnLst>
              <a:cxn ang="180">
                <a:pos x="0" y="2304"/>
              </a:cxn>
              <a:cxn ang="0">
                <a:pos x="30930" y="17578"/>
              </a:cxn>
              <a:cxn ang="90">
                <a:pos x="9708" y="21600"/>
              </a:cxn>
            </a:cxnLst>
            <a:rect l="txL" t="txT" r="txR" b="txB"/>
            <a:pathLst>
              <a:path w="30930" h="21600" fill="none">
                <a:moveTo>
                  <a:pt x="0" y="2304"/>
                </a:moveTo>
                <a:arcTo wR="21600" hR="21600" stAng="-7002444" swAng="6358558"/>
              </a:path>
              <a:path w="30930" h="21600" stroke="0">
                <a:moveTo>
                  <a:pt x="0" y="2304"/>
                </a:moveTo>
                <a:arcTo wR="21600" hR="21600" stAng="-7002444" swAng="6358558"/>
                <a:lnTo>
                  <a:pt x="9708" y="21600"/>
                </a:lnTo>
                <a:close/>
              </a:path>
            </a:pathLst>
          </a:custGeom>
          <a:noFill/>
          <a:ln w="571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52" name="任意多边形 18451"/>
          <p:cNvSpPr/>
          <p:nvPr/>
        </p:nvSpPr>
        <p:spPr>
          <a:xfrm rot="11683647" flipH="1" flipV="1">
            <a:off x="2468563" y="898525"/>
            <a:ext cx="787400" cy="2524125"/>
          </a:xfrm>
          <a:custGeom>
            <a:avLst/>
            <a:gdLst>
              <a:gd name="txL" fmla="*/ 0 w 30930"/>
              <a:gd name="txT" fmla="*/ 0 h 21600"/>
              <a:gd name="txR" fmla="*/ 30930 w 30930"/>
              <a:gd name="txB" fmla="*/ 21600 h 21600"/>
            </a:gdLst>
            <a:ahLst/>
            <a:cxnLst>
              <a:cxn ang="180">
                <a:pos x="0" y="2304"/>
              </a:cxn>
              <a:cxn ang="0">
                <a:pos x="30930" y="17578"/>
              </a:cxn>
              <a:cxn ang="90">
                <a:pos x="9708" y="21600"/>
              </a:cxn>
            </a:cxnLst>
            <a:rect l="txL" t="txT" r="txR" b="txB"/>
            <a:pathLst>
              <a:path w="30930" h="21600" fill="none">
                <a:moveTo>
                  <a:pt x="0" y="2304"/>
                </a:moveTo>
                <a:arcTo wR="21600" hR="21600" stAng="-7002444" swAng="6358558"/>
              </a:path>
              <a:path w="30930" h="21600" stroke="0">
                <a:moveTo>
                  <a:pt x="0" y="2304"/>
                </a:moveTo>
                <a:arcTo wR="21600" hR="21600" stAng="-7002444" swAng="6358558"/>
                <a:lnTo>
                  <a:pt x="9708" y="21600"/>
                </a:lnTo>
                <a:close/>
              </a:path>
            </a:pathLst>
          </a:custGeom>
          <a:noFill/>
          <a:ln w="571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53" name="直接连接符 18452"/>
          <p:cNvSpPr/>
          <p:nvPr/>
        </p:nvSpPr>
        <p:spPr>
          <a:xfrm>
            <a:off x="2339975" y="2781300"/>
            <a:ext cx="360363" cy="142875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8454" name="直接连接符 18453"/>
          <p:cNvSpPr/>
          <p:nvPr/>
        </p:nvSpPr>
        <p:spPr>
          <a:xfrm flipH="1">
            <a:off x="1979613" y="3573463"/>
            <a:ext cx="431800" cy="360362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8455" name="直接连接符 18454"/>
          <p:cNvSpPr/>
          <p:nvPr/>
        </p:nvSpPr>
        <p:spPr>
          <a:xfrm flipH="1">
            <a:off x="6804025" y="2420938"/>
            <a:ext cx="360363" cy="287337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8456" name="直接连接符 18455"/>
          <p:cNvSpPr/>
          <p:nvPr/>
        </p:nvSpPr>
        <p:spPr>
          <a:xfrm flipH="1">
            <a:off x="6156325" y="3357563"/>
            <a:ext cx="360363" cy="215900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8457" name="直接连接符 18456"/>
          <p:cNvSpPr/>
          <p:nvPr/>
        </p:nvSpPr>
        <p:spPr>
          <a:xfrm>
            <a:off x="7740650" y="3429000"/>
            <a:ext cx="360363" cy="144463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8458" name="云形标注 18457"/>
          <p:cNvSpPr/>
          <p:nvPr/>
        </p:nvSpPr>
        <p:spPr>
          <a:xfrm>
            <a:off x="5940425" y="765175"/>
            <a:ext cx="2232025" cy="792163"/>
          </a:xfrm>
          <a:prstGeom prst="cloudCallout">
            <a:avLst>
              <a:gd name="adj1" fmla="val -36556"/>
              <a:gd name="adj2" fmla="val 228759"/>
            </a:avLst>
          </a:prstGeom>
          <a:gradFill rotWithShape="1">
            <a:gsLst>
              <a:gs pos="0">
                <a:schemeClr val="bg1"/>
              </a:gs>
              <a:gs pos="100000">
                <a:srgbClr val="FF6699"/>
              </a:gs>
            </a:gsLst>
            <a:path path="rect">
              <a:fillToRect l="50000" t="50000" r="50000" b="50000"/>
            </a:path>
            <a:tileRect/>
          </a:gradFill>
          <a:ln w="9525">
            <a:noFill/>
          </a:ln>
        </p:spPr>
        <p:txBody>
          <a:bodyPr/>
          <a:lstStyle/>
          <a:p>
            <a:pPr lvl="0" algn="ctr" eaLnBrk="1" hangingPunct="1"/>
            <a:r>
              <a:rPr lang="zh-CN" altLang="en-US" sz="2400" b="1" dirty="0">
                <a:latin typeface="Arial" panose="020B0604020202020204" pitchFamily="34" charset="0"/>
                <a:ea typeface="楷体_GB2312" pitchFamily="49" charset="-122"/>
              </a:rPr>
              <a:t>细节描写</a:t>
            </a:r>
          </a:p>
        </p:txBody>
      </p:sp>
      <p:sp>
        <p:nvSpPr>
          <p:cNvPr id="18461" name="椭圆形标注 18460"/>
          <p:cNvSpPr/>
          <p:nvPr/>
        </p:nvSpPr>
        <p:spPr>
          <a:xfrm>
            <a:off x="7380288" y="188913"/>
            <a:ext cx="1763712" cy="609600"/>
          </a:xfrm>
          <a:prstGeom prst="wedgeEllipseCallout">
            <a:avLst>
              <a:gd name="adj1" fmla="val -10037"/>
              <a:gd name="adj2" fmla="val 70051"/>
            </a:avLst>
          </a:prstGeom>
          <a:solidFill>
            <a:srgbClr val="FF0000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pPr lvl="0" algn="ctr" eaLnBrk="1" hangingPunct="1"/>
            <a:r>
              <a:rPr lang="zh-CN" altLang="en-US" sz="2800" b="1" dirty="0">
                <a:latin typeface="Verdana" panose="020B0604030504040204" pitchFamily="34" charset="0"/>
                <a:ea typeface="宋体" panose="02010600030101010101" pitchFamily="2" charset="-122"/>
              </a:rPr>
              <a:t>手指头</a:t>
            </a:r>
          </a:p>
        </p:txBody>
      </p:sp>
      <p:sp>
        <p:nvSpPr>
          <p:cNvPr id="18462" name="椭圆形标注 18461"/>
          <p:cNvSpPr/>
          <p:nvPr/>
        </p:nvSpPr>
        <p:spPr>
          <a:xfrm>
            <a:off x="4859338" y="188913"/>
            <a:ext cx="1728787" cy="647700"/>
          </a:xfrm>
          <a:prstGeom prst="wedgeEllipseCallout">
            <a:avLst>
              <a:gd name="adj1" fmla="val 12995"/>
              <a:gd name="adj2" fmla="val 129657"/>
            </a:avLst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pPr lvl="0" algn="ctr" eaLnBrk="1" hangingPunct="1"/>
            <a:r>
              <a:rPr lang="zh-CN" altLang="en-US" sz="2800" b="1" dirty="0">
                <a:latin typeface="Verdana" panose="020B0604030504040204" pitchFamily="34" charset="0"/>
                <a:ea typeface="宋体" panose="02010600030101010101" pitchFamily="2" charset="-122"/>
              </a:rPr>
              <a:t>军大衣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4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4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4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4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84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84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84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84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84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84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84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84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84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84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84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84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84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84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84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文本框 21505"/>
          <p:cNvSpPr txBox="1"/>
          <p:nvPr/>
        </p:nvSpPr>
        <p:spPr>
          <a:xfrm>
            <a:off x="468313" y="1052513"/>
            <a:ext cx="8208962" cy="2051050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自学指导二</a:t>
            </a:r>
          </a:p>
          <a:p>
            <a:pPr lvl="0" eaLnBrk="1" hangingPunct="1"/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 细读课文，品味文章的语言特点。</a:t>
            </a:r>
            <a:r>
              <a:rPr lang="zh-CN" altLang="en-US" sz="3200" b="1" dirty="0">
                <a:latin typeface="Verdana" panose="020B0604030504040204" pitchFamily="34" charset="0"/>
                <a:ea typeface="宋体" panose="02010600030101010101" pitchFamily="2" charset="-122"/>
              </a:rPr>
              <a:t>小说的语言是充分个性化的。</a:t>
            </a:r>
            <a:r>
              <a:rPr lang="en-US" altLang="zh-CN" sz="3200" b="1">
                <a:latin typeface="Verdana" panose="020B0604030504040204" pitchFamily="34" charset="0"/>
                <a:ea typeface="宋体" panose="02010600030101010101" pitchFamily="2" charset="-122"/>
              </a:rPr>
              <a:t>----</a:t>
            </a:r>
            <a:r>
              <a:rPr lang="zh-CN" altLang="en-US" sz="3200" b="1" dirty="0">
                <a:latin typeface="Verdana" panose="020B0604030504040204" pitchFamily="34" charset="0"/>
                <a:ea typeface="宋体" panose="02010600030101010101" pitchFamily="2" charset="-122"/>
              </a:rPr>
              <a:t>人物的精神面貌和性格特征，在个性化的语言中得到充分展现。 </a:t>
            </a:r>
          </a:p>
        </p:txBody>
      </p:sp>
      <p:sp>
        <p:nvSpPr>
          <p:cNvPr id="21507" name="矩形 21506"/>
          <p:cNvSpPr/>
          <p:nvPr/>
        </p:nvSpPr>
        <p:spPr>
          <a:xfrm>
            <a:off x="3635375" y="1125538"/>
            <a:ext cx="4267200" cy="61595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2083"/>
              </a:avLst>
            </a:prstTxWarp>
            <a:normAutofit fontScale="85000" lnSpcReduction="20000"/>
            <a:scene3d>
              <a:camera prst="legacyObliqueTopLeft">
                <a:rot lat="0" lon="0" rev="0"/>
              </a:camera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 eaLnBrk="0" hangingPunct="0"/>
            <a:r>
              <a:rPr lang="zh-CN" altLang="en-US" sz="4800">
                <a:solidFill>
                  <a:srgbClr val="FF0000"/>
                </a:solidFill>
                <a:latin typeface="楷体_GB2312" charset="0"/>
                <a:ea typeface="楷体_GB2312" charset="0"/>
              </a:rPr>
              <a:t>对比 夸张 讽刺</a:t>
            </a:r>
          </a:p>
        </p:txBody>
      </p:sp>
      <p:sp>
        <p:nvSpPr>
          <p:cNvPr id="21508" name="文本框 21507"/>
          <p:cNvSpPr txBox="1"/>
          <p:nvPr/>
        </p:nvSpPr>
        <p:spPr>
          <a:xfrm>
            <a:off x="358775" y="3716338"/>
            <a:ext cx="8785225" cy="2590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   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自选文中你最喜欢的或者最感兴趣的语句、段落进行朗读或者表演展示；形式不限，可以自己展示，也可以小组成员之间三两配合展示。</a:t>
            </a:r>
            <a:r>
              <a:rPr lang="zh-CN" altLang="en-US" sz="3200" b="1" dirty="0">
                <a:latin typeface="Verdana" panose="020B0604030504040204" pitchFamily="34" charset="0"/>
                <a:ea typeface="宋体" panose="02010600030101010101" pitchFamily="2" charset="-122"/>
              </a:rPr>
              <a:t>尽量读出人物说话的语气、语调、性格特点，尤其注意省略号的停顿。</a:t>
            </a:r>
            <a:r>
              <a:rPr lang="zh-CN" altLang="en-US" sz="3200" dirty="0">
                <a:latin typeface="Verdana" panose="020B0604030504040204" pitchFamily="34" charset="0"/>
                <a:ea typeface="宋体" panose="02010600030101010101" pitchFamily="2" charset="-122"/>
              </a:rPr>
              <a:t> </a:t>
            </a:r>
            <a:r>
              <a:rPr lang="en-US" altLang="x-none" sz="3200" b="1"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分钟准备。</a:t>
            </a:r>
          </a:p>
        </p:txBody>
      </p:sp>
      <p:sp>
        <p:nvSpPr>
          <p:cNvPr id="21509" name="矩形 21508" descr="画布"/>
          <p:cNvSpPr/>
          <p:nvPr/>
        </p:nvSpPr>
        <p:spPr>
          <a:xfrm>
            <a:off x="250825" y="188913"/>
            <a:ext cx="2305050" cy="863600"/>
          </a:xfrm>
          <a:prstGeom prst="rect">
            <a:avLst/>
          </a:prstGeom>
          <a:blipFill rotWithShape="1">
            <a:blip r:embed="rId2"/>
          </a:blip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ctr" eaLnBrk="1" hangingPunct="1"/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sz="4800" b="1" dirty="0">
                <a:latin typeface="楷体_GB2312" pitchFamily="49" charset="-122"/>
                <a:ea typeface="楷体_GB2312" pitchFamily="49" charset="-122"/>
              </a:rPr>
              <a:t>品味语言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 </a:t>
            </a:r>
          </a:p>
        </p:txBody>
      </p:sp>
      <p:sp>
        <p:nvSpPr>
          <p:cNvPr id="21510" name="矩形 21509"/>
          <p:cNvSpPr/>
          <p:nvPr/>
        </p:nvSpPr>
        <p:spPr>
          <a:xfrm>
            <a:off x="323850" y="3141663"/>
            <a:ext cx="3048000" cy="6096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0"/>
              </a:avLst>
            </a:prstTxWarp>
            <a:normAutofit fontScale="85000" lnSpcReduction="20000"/>
          </a:bodyPr>
          <a:lstStyle/>
          <a:p>
            <a:pPr algn="ctr" eaLnBrk="0" hangingPunct="0"/>
            <a:r>
              <a:rPr lang="zh-CN" altLang="en-US" sz="4800">
                <a:ln w="12700" cap="flat" cmpd="sng">
                  <a:solidFill>
                    <a:srgbClr val="FF99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CC00"/>
                </a:solidFill>
                <a:effectLst>
                  <a:outerShdw dist="35921" dir="2699999" sy="50000" rotWithShape="0">
                    <a:srgbClr val="875B0D">
                      <a:alpha val="67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角色朗读或表演展示（自由组合show）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animBg="1"/>
      <p:bldP spid="2150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文本框 43009"/>
          <p:cNvSpPr txBox="1"/>
          <p:nvPr/>
        </p:nvSpPr>
        <p:spPr>
          <a:xfrm>
            <a:off x="755650" y="2133600"/>
            <a:ext cx="7850188" cy="1749425"/>
          </a:xfrm>
          <a:prstGeom prst="rect">
            <a:avLst/>
          </a:prstGeom>
          <a:noFill/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 lvl="0" eaLnBrk="1" hangingPunct="1">
              <a:spcBef>
                <a:spcPct val="50000"/>
              </a:spcBef>
              <a:buClr>
                <a:srgbClr val="000000"/>
              </a:buClr>
            </a:pP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       </a:t>
            </a:r>
            <a:r>
              <a:rPr lang="en-US" altLang="zh-CN" sz="3600" b="1">
                <a:latin typeface="Times New Roman" panose="02020603050405020304" pitchFamily="18" charset="0"/>
                <a:ea typeface="宋体" panose="02010600030101010101" pitchFamily="2" charset="-122"/>
              </a:rPr>
              <a:t>《</a:t>
            </a:r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变色龙</a:t>
            </a:r>
            <a:r>
              <a:rPr lang="en-US" altLang="zh-CN" sz="3600" b="1">
                <a:latin typeface="Times New Roman" panose="02020603050405020304" pitchFamily="18" charset="0"/>
                <a:ea typeface="宋体" panose="02010600030101010101" pitchFamily="2" charset="-122"/>
              </a:rPr>
              <a:t>》</a:t>
            </a:r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这篇小说很能够体现契诃夫小说的讽刺特点，试说说本篇小说是如何达到讽刺地效果的。</a:t>
            </a:r>
            <a:endParaRPr lang="zh-CN" altLang="en-US" sz="36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3011" name="矩形 43010"/>
          <p:cNvSpPr/>
          <p:nvPr/>
        </p:nvSpPr>
        <p:spPr>
          <a:xfrm>
            <a:off x="1476375" y="3933825"/>
            <a:ext cx="5040313" cy="2568575"/>
          </a:xfrm>
          <a:prstGeom prst="rect">
            <a:avLst/>
          </a:prstGeom>
          <a:noFill/>
          <a:ln w="9525" cap="flat" cmpd="sng">
            <a:solidFill>
              <a:schemeClr val="accent2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 lvl="0" eaLnBrk="1" hangingPunct="1"/>
            <a:r>
              <a:rPr lang="zh-CN" altLang="en-US" sz="54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个性化语言</a:t>
            </a:r>
          </a:p>
          <a:p>
            <a:pPr lvl="0" eaLnBrk="1" hangingPunct="1"/>
            <a:r>
              <a:rPr lang="zh-CN" altLang="en-US" sz="54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在对比中讽刺</a:t>
            </a:r>
          </a:p>
          <a:p>
            <a:pPr lvl="0" eaLnBrk="1" hangingPunct="1"/>
            <a:r>
              <a:rPr lang="zh-CN" altLang="en-US" sz="54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在夸张中讽刺</a:t>
            </a:r>
          </a:p>
        </p:txBody>
      </p:sp>
      <p:sp>
        <p:nvSpPr>
          <p:cNvPr id="43015" name="文本框 43014"/>
          <p:cNvSpPr txBox="1"/>
          <p:nvPr/>
        </p:nvSpPr>
        <p:spPr>
          <a:xfrm>
            <a:off x="1835150" y="404813"/>
            <a:ext cx="5113338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>
              <a:spcBef>
                <a:spcPct val="50000"/>
              </a:spcBef>
            </a:pPr>
            <a:r>
              <a:rPr lang="zh-CN" altLang="en-US" sz="6000" b="1" dirty="0">
                <a:solidFill>
                  <a:srgbClr val="FF0000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语言特点小结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30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文本框 27649"/>
          <p:cNvSpPr txBox="1"/>
          <p:nvPr/>
        </p:nvSpPr>
        <p:spPr>
          <a:xfrm>
            <a:off x="0" y="476250"/>
            <a:ext cx="8964613" cy="1616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   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小说来源于生活，同时也折射出一定的社会现实。读了这篇文章之后，你能从文中感受到当时的沙皇俄国是怎样一个社会？</a:t>
            </a:r>
          </a:p>
        </p:txBody>
      </p:sp>
      <p:sp>
        <p:nvSpPr>
          <p:cNvPr id="27651" name="矩形 27650" descr="画布"/>
          <p:cNvSpPr/>
          <p:nvPr/>
        </p:nvSpPr>
        <p:spPr>
          <a:xfrm>
            <a:off x="2124075" y="115888"/>
            <a:ext cx="4211638" cy="504825"/>
          </a:xfrm>
          <a:prstGeom prst="rect">
            <a:avLst/>
          </a:prstGeom>
          <a:blipFill rotWithShape="1">
            <a:blip r:embed="rId2"/>
          </a:blip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ctr" eaLnBrk="1" hangingPunct="1"/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sz="4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社会现实</a:t>
            </a:r>
            <a:r>
              <a:rPr lang="en-US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</a:t>
            </a:r>
          </a:p>
        </p:txBody>
      </p:sp>
      <p:sp>
        <p:nvSpPr>
          <p:cNvPr id="27654" name="文本框 27653"/>
          <p:cNvSpPr txBox="1"/>
          <p:nvPr/>
        </p:nvSpPr>
        <p:spPr>
          <a:xfrm>
            <a:off x="539750" y="4868863"/>
            <a:ext cx="806450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  </a:t>
            </a:r>
          </a:p>
        </p:txBody>
      </p:sp>
      <p:sp>
        <p:nvSpPr>
          <p:cNvPr id="27655" name="文本框 27654"/>
          <p:cNvSpPr txBox="1"/>
          <p:nvPr/>
        </p:nvSpPr>
        <p:spPr>
          <a:xfrm>
            <a:off x="0" y="1989138"/>
            <a:ext cx="9144000" cy="4779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温馨提示：</a:t>
            </a:r>
          </a:p>
          <a:p>
            <a:pPr lvl="0" eaLnBrk="1" hangingPunct="1">
              <a:spcBef>
                <a:spcPct val="50000"/>
              </a:spcBef>
            </a:pPr>
            <a:r>
              <a:rPr lang="en-US" altLang="zh-CN" sz="2400" b="1">
                <a:latin typeface="Verdana" panose="020B0604030504040204" pitchFamily="34" charset="0"/>
                <a:ea typeface="宋体" panose="02010600030101010101" pitchFamily="2" charset="-122"/>
              </a:rPr>
              <a:t>    </a:t>
            </a:r>
            <a:r>
              <a:rPr lang="en-US" altLang="x-none" sz="2400" b="1">
                <a:latin typeface="Verdana" panose="020B0604030504040204" pitchFamily="34" charset="0"/>
                <a:ea typeface="宋体" panose="02010600030101010101" pitchFamily="2" charset="-122"/>
              </a:rPr>
              <a:t>《</a:t>
            </a:r>
            <a:r>
              <a:rPr lang="zh-CN" altLang="en-US" sz="2400" b="1" dirty="0">
                <a:latin typeface="Verdana" panose="020B0604030504040204" pitchFamily="34" charset="0"/>
                <a:ea typeface="宋体" panose="02010600030101010101" pitchFamily="2" charset="-122"/>
              </a:rPr>
              <a:t>变色龙</a:t>
            </a:r>
            <a:r>
              <a:rPr lang="en-US" altLang="x-none" sz="2400" b="1">
                <a:latin typeface="Verdana" panose="020B0604030504040204" pitchFamily="34" charset="0"/>
                <a:ea typeface="宋体" panose="02010600030101010101" pitchFamily="2" charset="-122"/>
              </a:rPr>
              <a:t>》</a:t>
            </a:r>
            <a:r>
              <a:rPr lang="zh-CN" altLang="en-US" sz="2400" b="1" dirty="0">
                <a:latin typeface="Verdana" panose="020B0604030504040204" pitchFamily="34" charset="0"/>
                <a:ea typeface="宋体" panose="02010600030101010101" pitchFamily="2" charset="-122"/>
              </a:rPr>
              <a:t>作于</a:t>
            </a:r>
            <a:r>
              <a:rPr lang="en-US" altLang="x-none" sz="2400" b="1">
                <a:latin typeface="Verdana" panose="020B0604030504040204" pitchFamily="34" charset="0"/>
                <a:ea typeface="宋体" panose="02010600030101010101" pitchFamily="2" charset="-122"/>
              </a:rPr>
              <a:t>1884</a:t>
            </a:r>
            <a:r>
              <a:rPr lang="zh-CN" altLang="en-US" sz="2400" b="1" dirty="0">
                <a:latin typeface="Verdana" panose="020B0604030504040204" pitchFamily="34" charset="0"/>
                <a:ea typeface="宋体" panose="02010600030101010101" pitchFamily="2" charset="-122"/>
              </a:rPr>
              <a:t>年，作品发表前，正是俄国民意党人刺杀亚历山大二世</a:t>
            </a:r>
            <a:r>
              <a:rPr lang="en-US" altLang="x-none" sz="2400" b="1">
                <a:latin typeface="Verdana" panose="020B0604030504040204" pitchFamily="34" charset="0"/>
                <a:ea typeface="宋体" panose="02010600030101010101" pitchFamily="2" charset="-122"/>
              </a:rPr>
              <a:t>(1881)</a:t>
            </a:r>
            <a:r>
              <a:rPr lang="zh-CN" altLang="en-US" sz="2400" b="1" dirty="0">
                <a:latin typeface="Verdana" panose="020B0604030504040204" pitchFamily="34" charset="0"/>
                <a:ea typeface="宋体" panose="02010600030101010101" pitchFamily="2" charset="-122"/>
              </a:rPr>
              <a:t>之后，亚历山大三世一上台，在竭力强化警察统治的同时，也搞了一些掩人耳目的法令，给残暴的专制主义蒙上一层面纱。</a:t>
            </a:r>
            <a:r>
              <a:rPr lang="en-US" altLang="x-none" sz="2400" b="1">
                <a:latin typeface="Verdana" panose="020B0604030504040204" pitchFamily="34" charset="0"/>
                <a:ea typeface="宋体" panose="02010600030101010101" pitchFamily="2" charset="-122"/>
              </a:rPr>
              <a:t>1880</a:t>
            </a:r>
            <a:r>
              <a:rPr lang="zh-CN" altLang="en-US" sz="2400" b="1" dirty="0">
                <a:latin typeface="Verdana" panose="020B0604030504040204" pitchFamily="34" charset="0"/>
                <a:ea typeface="宋体" panose="02010600030101010101" pitchFamily="2" charset="-122"/>
              </a:rPr>
              <a:t>年成立的治安最高委员会头目洛雷斯</a:t>
            </a:r>
            <a:r>
              <a:rPr lang="en-US" altLang="x-none" sz="2400" b="1">
                <a:latin typeface="Verdana" panose="020B0604030504040204" pitchFamily="34" charset="0"/>
                <a:ea typeface="宋体" panose="02010600030101010101" pitchFamily="2" charset="-122"/>
              </a:rPr>
              <a:t>.</a:t>
            </a:r>
            <a:r>
              <a:rPr lang="zh-CN" altLang="en-US" sz="2400" b="1" dirty="0">
                <a:latin typeface="Verdana" panose="020B0604030504040204" pitchFamily="34" charset="0"/>
                <a:ea typeface="宋体" panose="02010600030101010101" pitchFamily="2" charset="-122"/>
              </a:rPr>
              <a:t>麦里可夫后来当上了内务大臣，这是一个典型的两面派，人民称他为“狼嘴狐尾”。这时的警察再不是果戈理时代随意用拳头揍人的警棍了，而是打着遵守法令的官腔，干着献媚邀功的勾当。契诃夫刻划的警官奥楚蔑洛夫正是沙皇专制警察统治的化身。因此，</a:t>
            </a:r>
            <a:r>
              <a:rPr lang="zh-CN" altLang="en-US" sz="2400" b="1" dirty="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这篇作品讽刺、揭露的不仅仅是一个普通的孤立的警察，是那个崇拜官爵的俄国社会，是那个穷凶极恶的沙皇专制主义。 </a:t>
            </a:r>
            <a:br>
              <a:rPr lang="zh-CN" altLang="en-US" sz="2400" b="1" dirty="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rPr>
            </a:br>
            <a:r>
              <a:rPr lang="zh-CN" altLang="en-US" sz="2800" b="1" dirty="0">
                <a:latin typeface="Verdana" panose="020B0604030504040204" pitchFamily="34" charset="0"/>
                <a:ea typeface="宋体" panose="02010600030101010101" pitchFamily="2" charset="-122"/>
              </a:rPr>
              <a:t>　　</a:t>
            </a:r>
            <a:endParaRPr lang="zh-CN" altLang="en-US" sz="2800" b="1" dirty="0">
              <a:solidFill>
                <a:srgbClr val="000099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任意多边形 53249"/>
          <p:cNvSpPr/>
          <p:nvPr/>
        </p:nvSpPr>
        <p:spPr>
          <a:xfrm rot="11075793">
            <a:off x="5233988" y="4095750"/>
            <a:ext cx="923925" cy="2089150"/>
          </a:xfrm>
          <a:custGeom>
            <a:avLst/>
            <a:gdLst>
              <a:gd name="txL" fmla="*/ 0 w 21600"/>
              <a:gd name="txT" fmla="*/ 0 h 23293"/>
              <a:gd name="txR" fmla="*/ 21600 w 21600"/>
              <a:gd name="txB" fmla="*/ 23293 h 23293"/>
            </a:gdLst>
            <a:ahLst/>
            <a:cxnLst>
              <a:cxn ang="270">
                <a:pos x="6123" y="0"/>
              </a:cxn>
              <a:cxn ang="90">
                <a:pos x="21445" y="23292"/>
              </a:cxn>
              <a:cxn ang="180">
                <a:pos x="0" y="20714"/>
              </a:cxn>
            </a:cxnLst>
            <a:rect l="txL" t="txT" r="txR" b="txB"/>
            <a:pathLst>
              <a:path w="21600" h="23293" fill="none">
                <a:moveTo>
                  <a:pt x="6123" y="0"/>
                </a:moveTo>
                <a:arcTo wR="21600" hR="21600" stAng="-4411948" swAng="4823241"/>
              </a:path>
              <a:path w="21600" h="23293" stroke="0">
                <a:moveTo>
                  <a:pt x="6123" y="0"/>
                </a:moveTo>
                <a:arcTo wR="21600" hR="21600" stAng="-4411948" swAng="4823241"/>
                <a:lnTo>
                  <a:pt x="0" y="20714"/>
                </a:lnTo>
                <a:close/>
              </a:path>
            </a:pathLst>
          </a:custGeom>
          <a:noFill/>
          <a:ln w="1016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3251" name="任意多边形 53250"/>
          <p:cNvSpPr/>
          <p:nvPr/>
        </p:nvSpPr>
        <p:spPr>
          <a:xfrm rot="-10993075" flipH="1">
            <a:off x="3494088" y="4152900"/>
            <a:ext cx="633412" cy="2011363"/>
          </a:xfrm>
          <a:custGeom>
            <a:avLst/>
            <a:gdLst>
              <a:gd name="txL" fmla="*/ 0 w 21600"/>
              <a:gd name="txT" fmla="*/ 0 h 24179"/>
              <a:gd name="txR" fmla="*/ 21600 w 21600"/>
              <a:gd name="txB" fmla="*/ 24179 h 24179"/>
            </a:gdLst>
            <a:ahLst/>
            <a:cxnLst>
              <a:cxn ang="270">
                <a:pos x="0" y="0"/>
              </a:cxn>
              <a:cxn ang="90">
                <a:pos x="21445" y="24178"/>
              </a:cxn>
              <a:cxn ang="90">
                <a:pos x="0" y="21600"/>
              </a:cxn>
            </a:cxnLst>
            <a:rect l="txL" t="txT" r="txR" b="txB"/>
            <a:pathLst>
              <a:path w="21600" h="24179" fill="none">
                <a:moveTo>
                  <a:pt x="0" y="0"/>
                </a:moveTo>
                <a:arcTo wR="21600" hR="21600" stAng="-5400000" swAng="5811293"/>
              </a:path>
              <a:path w="21600" h="24179" stroke="0">
                <a:moveTo>
                  <a:pt x="0" y="0"/>
                </a:moveTo>
                <a:arcTo wR="21600" hR="21600" stAng="-5400000" swAng="5811293"/>
                <a:lnTo>
                  <a:pt x="0" y="21600"/>
                </a:lnTo>
                <a:close/>
              </a:path>
            </a:pathLst>
          </a:custGeom>
          <a:noFill/>
          <a:ln w="1016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3252" name="任意多边形 53251"/>
          <p:cNvSpPr/>
          <p:nvPr/>
        </p:nvSpPr>
        <p:spPr>
          <a:xfrm rot="11683647" flipH="1" flipV="1">
            <a:off x="2381250" y="3703638"/>
            <a:ext cx="1873250" cy="360362"/>
          </a:xfrm>
          <a:custGeom>
            <a:avLst/>
            <a:gdLst>
              <a:gd name="txL" fmla="*/ 0 w 42822"/>
              <a:gd name="txT" fmla="*/ 0 h 21980"/>
              <a:gd name="txR" fmla="*/ 42822 w 42822"/>
              <a:gd name="txB" fmla="*/ 21980 h 21980"/>
            </a:gdLst>
            <a:ahLst/>
            <a:cxnLst>
              <a:cxn ang="90">
                <a:pos x="3" y="21979"/>
              </a:cxn>
              <a:cxn ang="0">
                <a:pos x="42822" y="17578"/>
              </a:cxn>
              <a:cxn ang="90">
                <a:pos x="21600" y="21600"/>
              </a:cxn>
            </a:cxnLst>
            <a:rect l="txL" t="txT" r="txR" b="txB"/>
            <a:pathLst>
              <a:path w="42822" h="21980" fill="none">
                <a:moveTo>
                  <a:pt x="3" y="21979"/>
                </a:moveTo>
                <a:arcTo wR="21600" hR="21600" stAng="-10860322" swAng="10216436"/>
              </a:path>
              <a:path w="42822" h="21980" stroke="0">
                <a:moveTo>
                  <a:pt x="3" y="21979"/>
                </a:moveTo>
                <a:arcTo wR="21600" hR="21600" stAng="-10860322" swAng="10216436"/>
                <a:lnTo>
                  <a:pt x="21600" y="21600"/>
                </a:lnTo>
                <a:close/>
              </a:path>
            </a:pathLst>
          </a:custGeom>
          <a:noFill/>
          <a:ln w="762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3253" name="任意多边形 53252"/>
          <p:cNvSpPr/>
          <p:nvPr/>
        </p:nvSpPr>
        <p:spPr>
          <a:xfrm rot="5129807" flipH="1" flipV="1">
            <a:off x="5283200" y="2619375"/>
            <a:ext cx="1136650" cy="1871663"/>
          </a:xfrm>
          <a:custGeom>
            <a:avLst/>
            <a:gdLst>
              <a:gd name="txL" fmla="*/ 0 w 20491"/>
              <a:gd name="txT" fmla="*/ 0 h 21600"/>
              <a:gd name="txR" fmla="*/ 20491 w 20491"/>
              <a:gd name="txB" fmla="*/ 21600 h 21600"/>
            </a:gdLst>
            <a:ahLst/>
            <a:cxnLst>
              <a:cxn ang="270">
                <a:pos x="0" y="0"/>
              </a:cxn>
              <a:cxn ang="0">
                <a:pos x="20491" y="14768"/>
              </a:cxn>
              <a:cxn ang="90">
                <a:pos x="0" y="21600"/>
              </a:cxn>
            </a:cxnLst>
            <a:rect l="txL" t="txT" r="txR" b="txB"/>
            <a:pathLst>
              <a:path w="20491" h="21600" fill="none">
                <a:moveTo>
                  <a:pt x="0" y="0"/>
                </a:moveTo>
                <a:arcTo wR="21600" hR="21600" stAng="-5400000" swAng="4293651"/>
              </a:path>
              <a:path w="20491" h="21600" stroke="0">
                <a:moveTo>
                  <a:pt x="0" y="0"/>
                </a:moveTo>
                <a:arcTo wR="21600" hR="21600" stAng="-5400000" swAng="4293651"/>
                <a:lnTo>
                  <a:pt x="0" y="21600"/>
                </a:lnTo>
                <a:close/>
              </a:path>
            </a:pathLst>
          </a:custGeom>
          <a:noFill/>
          <a:ln w="762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3254" name="直接连接符 53253"/>
          <p:cNvSpPr/>
          <p:nvPr/>
        </p:nvSpPr>
        <p:spPr>
          <a:xfrm flipV="1">
            <a:off x="4787900" y="2205038"/>
            <a:ext cx="576263" cy="1655762"/>
          </a:xfrm>
          <a:prstGeom prst="line">
            <a:avLst/>
          </a:prstGeom>
          <a:ln w="762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53255" name="直接连接符 53254"/>
          <p:cNvSpPr/>
          <p:nvPr/>
        </p:nvSpPr>
        <p:spPr>
          <a:xfrm flipH="1" flipV="1">
            <a:off x="3851275" y="2133600"/>
            <a:ext cx="647700" cy="1800225"/>
          </a:xfrm>
          <a:prstGeom prst="line">
            <a:avLst/>
          </a:prstGeom>
          <a:ln w="762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3256" name="椭圆 53255"/>
          <p:cNvSpPr/>
          <p:nvPr/>
        </p:nvSpPr>
        <p:spPr>
          <a:xfrm>
            <a:off x="179388" y="3860800"/>
            <a:ext cx="3167062" cy="1366838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CCCC"/>
              </a:gs>
            </a:gsLst>
            <a:path path="shape">
              <a:fillToRect l="50000" t="50000" r="50000" b="50000"/>
            </a:path>
            <a:tileRect/>
          </a:gradFill>
          <a:ln w="57150" cap="flat" cmpd="sng">
            <a:solidFill>
              <a:srgbClr val="FF6699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ctr" eaLnBrk="1" hangingPunct="1"/>
            <a:r>
              <a:rPr lang="zh-CN" altLang="en-US" sz="3200" b="1" dirty="0">
                <a:solidFill>
                  <a:srgbClr val="0000FF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经济萧条、败落</a:t>
            </a:r>
          </a:p>
        </p:txBody>
      </p:sp>
      <p:sp>
        <p:nvSpPr>
          <p:cNvPr id="53257" name="椭圆 53256"/>
          <p:cNvSpPr/>
          <p:nvPr/>
        </p:nvSpPr>
        <p:spPr>
          <a:xfrm>
            <a:off x="179388" y="2205038"/>
            <a:ext cx="2305050" cy="1368425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CCCC"/>
              </a:gs>
            </a:gsLst>
            <a:path path="shape">
              <a:fillToRect l="50000" t="50000" r="50000" b="50000"/>
            </a:path>
            <a:tileRect/>
          </a:gradFill>
          <a:ln w="57150" cap="flat" cmpd="sng">
            <a:solidFill>
              <a:srgbClr val="FF6699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ctr" eaLnBrk="1" hangingPunct="1"/>
            <a:r>
              <a:rPr lang="zh-CN" altLang="en-US" sz="3200" b="1" dirty="0">
                <a:solidFill>
                  <a:srgbClr val="0000FF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黑暗、专制</a:t>
            </a:r>
          </a:p>
          <a:p>
            <a:pPr lvl="0" algn="ctr" eaLnBrk="1" hangingPunct="1"/>
            <a:r>
              <a:rPr lang="zh-CN" altLang="en-US" sz="3200" b="1" dirty="0">
                <a:solidFill>
                  <a:srgbClr val="0000FF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腐朽</a:t>
            </a:r>
          </a:p>
        </p:txBody>
      </p:sp>
      <p:sp>
        <p:nvSpPr>
          <p:cNvPr id="53258" name="椭圆 53257"/>
          <p:cNvSpPr/>
          <p:nvPr/>
        </p:nvSpPr>
        <p:spPr>
          <a:xfrm>
            <a:off x="1835150" y="1125538"/>
            <a:ext cx="2881313" cy="12954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CCCC"/>
              </a:gs>
            </a:gsLst>
            <a:path path="shape">
              <a:fillToRect l="50000" t="50000" r="50000" b="50000"/>
            </a:path>
            <a:tileRect/>
          </a:gradFill>
          <a:ln w="57150" cap="flat" cmpd="sng">
            <a:solidFill>
              <a:srgbClr val="FF6699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ctr" eaLnBrk="1" hangingPunct="1"/>
            <a:r>
              <a:rPr lang="zh-CN" altLang="en-US" sz="3200" b="1" dirty="0">
                <a:solidFill>
                  <a:srgbClr val="0000FF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人与人关系冷漠</a:t>
            </a:r>
          </a:p>
        </p:txBody>
      </p:sp>
      <p:sp>
        <p:nvSpPr>
          <p:cNvPr id="53259" name="椭圆 53258"/>
          <p:cNvSpPr/>
          <p:nvPr/>
        </p:nvSpPr>
        <p:spPr>
          <a:xfrm>
            <a:off x="6011863" y="908050"/>
            <a:ext cx="2592387" cy="1512888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CCCC"/>
              </a:gs>
            </a:gsLst>
            <a:path path="shape">
              <a:fillToRect l="50000" t="50000" r="50000" b="50000"/>
            </a:path>
            <a:tileRect/>
          </a:gradFill>
          <a:ln w="57150" cap="flat" cmpd="sng">
            <a:solidFill>
              <a:srgbClr val="FF6699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ctr" eaLnBrk="1" hangingPunct="1"/>
            <a:r>
              <a:rPr lang="zh-CN" altLang="en-US" sz="3200" b="1" dirty="0">
                <a:solidFill>
                  <a:srgbClr val="0000FF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民众愚昧麻木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3260" name="文本框 53259"/>
          <p:cNvSpPr txBox="1"/>
          <p:nvPr/>
        </p:nvSpPr>
        <p:spPr>
          <a:xfrm>
            <a:off x="4284663" y="3860800"/>
            <a:ext cx="719137" cy="2530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>
              <a:spcBef>
                <a:spcPct val="50000"/>
              </a:spcBef>
            </a:pPr>
            <a:r>
              <a:rPr lang="zh-CN" altLang="en-US" sz="40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社会现实</a:t>
            </a:r>
          </a:p>
        </p:txBody>
      </p:sp>
      <p:sp>
        <p:nvSpPr>
          <p:cNvPr id="53261" name="任意多边形 53260"/>
          <p:cNvSpPr/>
          <p:nvPr/>
        </p:nvSpPr>
        <p:spPr>
          <a:xfrm rot="5129807" flipH="1" flipV="1">
            <a:off x="5813425" y="3402013"/>
            <a:ext cx="122238" cy="1582737"/>
          </a:xfrm>
          <a:custGeom>
            <a:avLst/>
            <a:gdLst>
              <a:gd name="txL" fmla="*/ 0 w 20491"/>
              <a:gd name="txT" fmla="*/ 0 h 21600"/>
              <a:gd name="txR" fmla="*/ 20491 w 20491"/>
              <a:gd name="txB" fmla="*/ 21600 h 21600"/>
            </a:gdLst>
            <a:ahLst/>
            <a:cxnLst>
              <a:cxn ang="270">
                <a:pos x="0" y="0"/>
              </a:cxn>
              <a:cxn ang="0">
                <a:pos x="20491" y="14768"/>
              </a:cxn>
              <a:cxn ang="90">
                <a:pos x="0" y="21600"/>
              </a:cxn>
            </a:cxnLst>
            <a:rect l="txL" t="txT" r="txR" b="txB"/>
            <a:pathLst>
              <a:path w="20491" h="21600" fill="none">
                <a:moveTo>
                  <a:pt x="0" y="0"/>
                </a:moveTo>
                <a:arcTo wR="21600" hR="21600" stAng="-5400000" swAng="4293651"/>
              </a:path>
              <a:path w="20491" h="21600" stroke="0">
                <a:moveTo>
                  <a:pt x="0" y="0"/>
                </a:moveTo>
                <a:arcTo wR="21600" hR="21600" stAng="-5400000" swAng="4293651"/>
                <a:lnTo>
                  <a:pt x="0" y="21600"/>
                </a:lnTo>
                <a:close/>
              </a:path>
            </a:pathLst>
          </a:custGeom>
          <a:noFill/>
          <a:ln w="762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3262" name="椭圆 53261"/>
          <p:cNvSpPr/>
          <p:nvPr/>
        </p:nvSpPr>
        <p:spPr>
          <a:xfrm>
            <a:off x="5867400" y="2636838"/>
            <a:ext cx="2735263" cy="1008062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CCCC"/>
              </a:gs>
            </a:gsLst>
            <a:path path="shape">
              <a:fillToRect l="50000" t="50000" r="50000" b="50000"/>
            </a:path>
            <a:tileRect/>
          </a:gradFill>
          <a:ln w="57150" cap="flat" cmpd="sng">
            <a:solidFill>
              <a:srgbClr val="FF6699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ctr" eaLnBrk="1" hangingPunct="1"/>
            <a:r>
              <a:rPr lang="zh-CN" altLang="en-US" sz="3200" b="1" dirty="0">
                <a:solidFill>
                  <a:srgbClr val="0000FF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思想保守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3263" name="任意多边形 53262"/>
          <p:cNvSpPr/>
          <p:nvPr/>
        </p:nvSpPr>
        <p:spPr>
          <a:xfrm rot="11683647" flipH="1" flipV="1">
            <a:off x="2217738" y="3106738"/>
            <a:ext cx="2200275" cy="820737"/>
          </a:xfrm>
          <a:custGeom>
            <a:avLst/>
            <a:gdLst>
              <a:gd name="txL" fmla="*/ 0 w 30930"/>
              <a:gd name="txT" fmla="*/ 0 h 21600"/>
              <a:gd name="txR" fmla="*/ 30930 w 30930"/>
              <a:gd name="txB" fmla="*/ 21600 h 21600"/>
            </a:gdLst>
            <a:ahLst/>
            <a:cxnLst>
              <a:cxn ang="180">
                <a:pos x="0" y="2304"/>
              </a:cxn>
              <a:cxn ang="0">
                <a:pos x="30930" y="17578"/>
              </a:cxn>
              <a:cxn ang="90">
                <a:pos x="9708" y="21600"/>
              </a:cxn>
            </a:cxnLst>
            <a:rect l="txL" t="txT" r="txR" b="txB"/>
            <a:pathLst>
              <a:path w="30930" h="21600" fill="none">
                <a:moveTo>
                  <a:pt x="0" y="2304"/>
                </a:moveTo>
                <a:arcTo wR="21600" hR="21600" stAng="-7002444" swAng="6358558"/>
              </a:path>
              <a:path w="30930" h="21600" stroke="0">
                <a:moveTo>
                  <a:pt x="0" y="2304"/>
                </a:moveTo>
                <a:arcTo wR="21600" hR="21600" stAng="-7002444" swAng="6358558"/>
                <a:lnTo>
                  <a:pt x="9708" y="21600"/>
                </a:lnTo>
                <a:close/>
              </a:path>
            </a:pathLst>
          </a:custGeom>
          <a:noFill/>
          <a:ln w="762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3264" name="椭圆 53263"/>
          <p:cNvSpPr/>
          <p:nvPr/>
        </p:nvSpPr>
        <p:spPr>
          <a:xfrm>
            <a:off x="5795963" y="4005263"/>
            <a:ext cx="3025775" cy="1008062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CCCC"/>
              </a:gs>
            </a:gsLst>
            <a:path path="shape">
              <a:fillToRect l="50000" t="50000" r="50000" b="50000"/>
            </a:path>
            <a:tileRect/>
          </a:gradFill>
          <a:ln w="57150" cap="flat" cmpd="sng">
            <a:solidFill>
              <a:srgbClr val="FF6699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ctr" eaLnBrk="1" hangingPunct="1"/>
            <a:r>
              <a:rPr lang="zh-CN" altLang="en-US" sz="3200" b="1" dirty="0">
                <a:solidFill>
                  <a:srgbClr val="0000FF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阴森、恐怖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2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2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3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3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32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32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32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32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32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32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3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3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3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3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标题 46081"/>
          <p:cNvSpPr>
            <a:spLocks noGrp="1"/>
          </p:cNvSpPr>
          <p:nvPr>
            <p:ph type="title"/>
          </p:nvPr>
        </p:nvSpPr>
        <p:spPr>
          <a:ln/>
        </p:spPr>
        <p:txBody>
          <a:bodyPr anchor="b"/>
          <a:lstStyle/>
          <a:p>
            <a:r>
              <a:rPr lang="zh-CN" altLang="en-US" dirty="0"/>
              <a:t>                </a:t>
            </a:r>
            <a:r>
              <a:rPr lang="zh-CN" altLang="en-US" sz="6000" b="1" dirty="0">
                <a:solidFill>
                  <a:srgbClr val="FF0000"/>
                </a:solidFill>
              </a:rPr>
              <a:t>课堂小结</a:t>
            </a:r>
            <a:endParaRPr lang="en-US" altLang="zh-CN" sz="6000" b="1">
              <a:solidFill>
                <a:srgbClr val="FF0000"/>
              </a:solidFill>
            </a:endParaRPr>
          </a:p>
        </p:txBody>
      </p:sp>
      <p:sp>
        <p:nvSpPr>
          <p:cNvPr id="46083" name="文本占位符 46082"/>
          <p:cNvSpPr>
            <a:spLocks noGrp="1"/>
          </p:cNvSpPr>
          <p:nvPr>
            <p:ph type="body" idx="1"/>
          </p:nvPr>
        </p:nvSpPr>
        <p:spPr>
          <a:xfrm>
            <a:off x="250825" y="1628775"/>
            <a:ext cx="8642350" cy="4968875"/>
          </a:xfrm>
          <a:ln/>
        </p:spPr>
        <p:txBody>
          <a:bodyPr/>
          <a:lstStyle/>
          <a:p>
            <a:r>
              <a:rPr lang="zh-CN" altLang="en-US" sz="1100" dirty="0"/>
              <a:t>                           </a:t>
            </a:r>
            <a:r>
              <a:rPr lang="zh-CN" altLang="en-US" sz="4000" dirty="0">
                <a:solidFill>
                  <a:srgbClr val="0000FF"/>
                </a:solidFill>
                <a:ea typeface="隶书" panose="02010509060101010101" pitchFamily="49" charset="-122"/>
              </a:rPr>
              <a:t>同学们，契诃夫用漫画式的写法塑造了鲜活的“变色龙”形象，让我们惊叹小说的精妙。反观现实，类似善变的后果则会是人际交往的荒漠，所以真诚友善才应是我们处世待人的追求。让我们工整地写就“人”字的一撇一捺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矩形 48129"/>
          <p:cNvSpPr/>
          <p:nvPr/>
        </p:nvSpPr>
        <p:spPr>
          <a:xfrm>
            <a:off x="2743200" y="381000"/>
            <a:ext cx="34290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algn="ctr" eaLnBrk="0" hangingPunct="0"/>
            <a:r>
              <a:rPr lang="zh-CN" altLang="en-US" sz="3600">
                <a:solidFill>
                  <a:srgbClr val="FF0000"/>
                </a:solidFill>
                <a:effectLst>
                  <a:outerShdw dist="35921" dir="2699999" algn="ctr" rotWithShape="0">
                    <a:srgbClr val="C0C0C0"/>
                  </a:outerShdw>
                </a:effectLst>
                <a:latin typeface="华文新魏" panose="02010800040101010101" charset="-122"/>
                <a:ea typeface="华文新魏" panose="02010800040101010101" charset="-122"/>
              </a:rPr>
              <a:t>课堂检测</a:t>
            </a:r>
          </a:p>
        </p:txBody>
      </p:sp>
      <p:pic>
        <p:nvPicPr>
          <p:cNvPr id="48131" name="图片 48130" descr="AG00170_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83513" y="5680075"/>
            <a:ext cx="1360487" cy="1177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8132" name="矩形 48131"/>
          <p:cNvSpPr/>
          <p:nvPr/>
        </p:nvSpPr>
        <p:spPr>
          <a:xfrm>
            <a:off x="457200" y="1371600"/>
            <a:ext cx="76962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92500" lnSpcReduction="20000"/>
          </a:bodyPr>
          <a:lstStyle/>
          <a:p>
            <a:pPr algn="ctr" eaLnBrk="0" hangingPunct="0"/>
            <a:r>
              <a:rPr lang="zh-CN" altLang="en-US" sz="24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1. 奥楚蔑洛夫的五次变化围绕着（         ）而变化。</a:t>
            </a:r>
          </a:p>
        </p:txBody>
      </p:sp>
      <p:sp>
        <p:nvSpPr>
          <p:cNvPr id="48133" name="矩形 48132"/>
          <p:cNvSpPr/>
          <p:nvPr/>
        </p:nvSpPr>
        <p:spPr>
          <a:xfrm>
            <a:off x="457200" y="1981200"/>
            <a:ext cx="65532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92500" lnSpcReduction="20000"/>
          </a:bodyPr>
          <a:lstStyle/>
          <a:p>
            <a:pPr algn="ctr" eaLnBrk="0" hangingPunct="0"/>
            <a:r>
              <a:rPr lang="zh-CN" altLang="en-US" sz="24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2. 小说以“变色龙”作为题目的用意是（    ）</a:t>
            </a:r>
          </a:p>
        </p:txBody>
      </p:sp>
      <p:sp>
        <p:nvSpPr>
          <p:cNvPr id="48134" name="矩形 48133"/>
          <p:cNvSpPr/>
          <p:nvPr/>
        </p:nvSpPr>
        <p:spPr>
          <a:xfrm>
            <a:off x="1219200" y="2667000"/>
            <a:ext cx="60960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92500" lnSpcReduction="20000"/>
          </a:bodyPr>
          <a:lstStyle/>
          <a:p>
            <a:pPr algn="l" eaLnBrk="0" hangingPunct="0"/>
            <a:r>
              <a:rPr lang="zh-CN" altLang="en-US" sz="28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2"/>
                </a:solidFill>
                <a:latin typeface="楷体_GB2312" charset="0"/>
                <a:ea typeface="楷体_GB2312" charset="0"/>
              </a:rPr>
              <a:t>A. 说警官奥楚蔑洛夫像变色龙一样，一会</a:t>
            </a:r>
          </a:p>
          <a:p>
            <a:pPr algn="l" eaLnBrk="0" hangingPunct="0"/>
            <a:r>
              <a:rPr lang="zh-CN" altLang="en-US" sz="28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2"/>
                </a:solidFill>
                <a:latin typeface="楷体_GB2312" charset="0"/>
                <a:ea typeface="楷体_GB2312" charset="0"/>
              </a:rPr>
              <a:t>   脱大，一会又穿上大衣。</a:t>
            </a:r>
          </a:p>
        </p:txBody>
      </p:sp>
      <p:sp>
        <p:nvSpPr>
          <p:cNvPr id="48135" name="矩形 48134"/>
          <p:cNvSpPr/>
          <p:nvPr/>
        </p:nvSpPr>
        <p:spPr>
          <a:xfrm>
            <a:off x="1143000" y="3581400"/>
            <a:ext cx="63246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85000" lnSpcReduction="20000"/>
          </a:bodyPr>
          <a:lstStyle/>
          <a:p>
            <a:pPr algn="l" eaLnBrk="0" hangingPunct="0"/>
            <a:r>
              <a:rPr lang="zh-CN" altLang="en-US" sz="24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2"/>
                </a:solidFill>
                <a:latin typeface="楷体_GB2312" charset="0"/>
                <a:ea typeface="楷体_GB2312" charset="0"/>
              </a:rPr>
              <a:t>B. 讽刺沙皇制度下，统治阶级的走</a:t>
            </a:r>
          </a:p>
          <a:p>
            <a:pPr algn="l" eaLnBrk="0" hangingPunct="0"/>
            <a:r>
              <a:rPr lang="zh-CN" altLang="en-US" sz="24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2"/>
                </a:solidFill>
                <a:latin typeface="楷体_GB2312" charset="0"/>
                <a:ea typeface="楷体_GB2312" charset="0"/>
              </a:rPr>
              <a:t>   狗奥楚蔑洛夫趋炎附势，狡诈多</a:t>
            </a:r>
          </a:p>
          <a:p>
            <a:pPr algn="l" eaLnBrk="0" hangingPunct="0"/>
            <a:r>
              <a:rPr lang="zh-CN" altLang="en-US" sz="24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2"/>
                </a:solidFill>
                <a:latin typeface="楷体_GB2312" charset="0"/>
                <a:ea typeface="楷体_GB2312" charset="0"/>
              </a:rPr>
              <a:t>   变的性格。</a:t>
            </a:r>
          </a:p>
        </p:txBody>
      </p:sp>
      <p:sp>
        <p:nvSpPr>
          <p:cNvPr id="48136" name="矩形 48135"/>
          <p:cNvSpPr/>
          <p:nvPr/>
        </p:nvSpPr>
        <p:spPr>
          <a:xfrm>
            <a:off x="1143000" y="4572000"/>
            <a:ext cx="65532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92500" lnSpcReduction="20000"/>
          </a:bodyPr>
          <a:lstStyle/>
          <a:p>
            <a:pPr algn="l" eaLnBrk="0" hangingPunct="0"/>
            <a:r>
              <a:rPr lang="zh-CN" altLang="en-US" sz="24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2"/>
                </a:solidFill>
                <a:latin typeface="楷体_GB2312" charset="0"/>
                <a:ea typeface="楷体_GB2312" charset="0"/>
              </a:rPr>
              <a:t>C. 讽刺奥楚蔑洛夫一会怕狗的主人，一</a:t>
            </a:r>
          </a:p>
          <a:p>
            <a:pPr algn="l" eaLnBrk="0" hangingPunct="0"/>
            <a:r>
              <a:rPr lang="zh-CN" altLang="en-US" sz="24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2"/>
                </a:solidFill>
                <a:latin typeface="楷体_GB2312" charset="0"/>
                <a:ea typeface="楷体_GB2312" charset="0"/>
              </a:rPr>
              <a:t>   会又不怕狗的主人的多变的性格。</a:t>
            </a:r>
          </a:p>
        </p:txBody>
      </p:sp>
      <p:sp>
        <p:nvSpPr>
          <p:cNvPr id="48137" name="矩形 48136"/>
          <p:cNvSpPr/>
          <p:nvPr/>
        </p:nvSpPr>
        <p:spPr>
          <a:xfrm>
            <a:off x="1143000" y="5486400"/>
            <a:ext cx="67056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92500" lnSpcReduction="20000"/>
          </a:bodyPr>
          <a:lstStyle/>
          <a:p>
            <a:pPr algn="l" eaLnBrk="0" hangingPunct="0"/>
            <a:r>
              <a:rPr lang="zh-CN" altLang="en-US" sz="24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2"/>
                </a:solidFill>
                <a:latin typeface="楷体_GB2312" charset="0"/>
                <a:ea typeface="楷体_GB2312" charset="0"/>
              </a:rPr>
              <a:t>D. 说明当时的社会压迫使人们不得不</a:t>
            </a:r>
          </a:p>
          <a:p>
            <a:pPr algn="l" eaLnBrk="0" hangingPunct="0"/>
            <a:r>
              <a:rPr lang="zh-CN" altLang="en-US" sz="24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2"/>
                </a:solidFill>
                <a:latin typeface="楷体_GB2312" charset="0"/>
                <a:ea typeface="楷体_GB2312" charset="0"/>
              </a:rPr>
              <a:t>   经常改变自己的态度。</a:t>
            </a:r>
          </a:p>
        </p:txBody>
      </p:sp>
      <p:sp>
        <p:nvSpPr>
          <p:cNvPr id="48138" name="矩形 48137"/>
          <p:cNvSpPr/>
          <p:nvPr/>
        </p:nvSpPr>
        <p:spPr>
          <a:xfrm>
            <a:off x="5410200" y="1295400"/>
            <a:ext cx="13716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77500" lnSpcReduction="20000"/>
          </a:bodyPr>
          <a:lstStyle/>
          <a:p>
            <a:pPr algn="ctr" eaLnBrk="0" hangingPunct="0"/>
            <a:r>
              <a:rPr lang="zh-CN" altLang="en-US" sz="3600">
                <a:ln w="9525" cap="flat" cmpd="sng">
                  <a:solidFill>
                    <a:schemeClr val="hlink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hlin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狗的主人是谁</a:t>
            </a:r>
          </a:p>
        </p:txBody>
      </p:sp>
      <p:sp>
        <p:nvSpPr>
          <p:cNvPr id="48139" name="矩形 48138"/>
          <p:cNvSpPr/>
          <p:nvPr/>
        </p:nvSpPr>
        <p:spPr>
          <a:xfrm>
            <a:off x="6477000" y="1981200"/>
            <a:ext cx="1524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47500" lnSpcReduction="20000"/>
          </a:bodyPr>
          <a:lstStyle/>
          <a:p>
            <a:pPr algn="ctr" eaLnBrk="0" hangingPunct="0"/>
            <a:r>
              <a:rPr lang="zh-CN" altLang="en-US" sz="3600">
                <a:ln w="9525" cap="flat" cmpd="sng">
                  <a:solidFill>
                    <a:schemeClr val="hlink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hlin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B</a:t>
            </a:r>
          </a:p>
        </p:txBody>
      </p:sp>
    </p:spTree>
  </p:cSld>
  <p:clrMapOvr>
    <a:masterClrMapping/>
  </p:clrMapOvr>
  <p:transition spd="slow">
    <p:dissolve/>
    <p:sndAc>
      <p:stSnd>
        <p:snd r:embed="rId3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8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0" dur="500"/>
                                        <p:tgtEl>
                                          <p:spTgt spid="48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4" dur="500"/>
                                        <p:tgtEl>
                                          <p:spTgt spid="48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8" dur="500"/>
                                        <p:tgtEl>
                                          <p:spTgt spid="48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2" dur="500"/>
                                        <p:tgtEl>
                                          <p:spTgt spid="48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7169" descr="colorLi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advClick="0" advTm="8000"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标题 50177"/>
          <p:cNvSpPr>
            <a:spLocks noGrp="1"/>
          </p:cNvSpPr>
          <p:nvPr>
            <p:ph type="title"/>
          </p:nvPr>
        </p:nvSpPr>
        <p:spPr>
          <a:xfrm>
            <a:off x="574675" y="0"/>
            <a:ext cx="8001000" cy="1125538"/>
          </a:xfrm>
          <a:ln/>
        </p:spPr>
        <p:txBody>
          <a:bodyPr anchor="b"/>
          <a:lstStyle/>
          <a:p>
            <a:r>
              <a:rPr lang="zh-CN" altLang="en-US" sz="5400" dirty="0">
                <a:solidFill>
                  <a:srgbClr val="FF0000"/>
                </a:solidFill>
                <a:ea typeface="黑体" panose="02010609060101010101" pitchFamily="2" charset="-122"/>
              </a:rPr>
              <a:t>课堂拓展</a:t>
            </a:r>
            <a:r>
              <a:rPr lang="zh-CN" altLang="en-US" dirty="0"/>
              <a:t>（三选一）</a:t>
            </a:r>
          </a:p>
        </p:txBody>
      </p:sp>
      <p:sp>
        <p:nvSpPr>
          <p:cNvPr id="50179" name="文本占位符 50178"/>
          <p:cNvSpPr>
            <a:spLocks noGrp="1"/>
          </p:cNvSpPr>
          <p:nvPr>
            <p:ph type="body" idx="1"/>
          </p:nvPr>
        </p:nvSpPr>
        <p:spPr>
          <a:xfrm>
            <a:off x="250825" y="981075"/>
            <a:ext cx="8713788" cy="5616575"/>
          </a:xfrm>
          <a:ln/>
        </p:spPr>
        <p:txBody>
          <a:bodyPr/>
          <a:lstStyle/>
          <a:p>
            <a:r>
              <a:rPr lang="en-US" altLang="zh-CN" sz="3600" b="1"/>
              <a:t>1</a:t>
            </a:r>
            <a:r>
              <a:rPr lang="zh-CN" altLang="en-US" sz="3600" b="1" dirty="0"/>
              <a:t>、从这桩案子审理的结果看，人不如狗，请同学们说说我们知道的有关狗的俗语或成语。</a:t>
            </a:r>
          </a:p>
          <a:p>
            <a:r>
              <a:rPr lang="en-US" altLang="zh-CN" sz="3600" b="1"/>
              <a:t>2</a:t>
            </a:r>
            <a:r>
              <a:rPr lang="zh-CN" altLang="en-US" sz="3600" b="1" dirty="0"/>
              <a:t>、文章最后写道奥楚蔑洛夫“</a:t>
            </a:r>
            <a:r>
              <a:rPr lang="zh-CN" altLang="en-US" sz="3600" b="1" dirty="0">
                <a:solidFill>
                  <a:srgbClr val="FF00FF"/>
                </a:solidFill>
              </a:rPr>
              <a:t>裹紧大衣，接着穿过市场的广场径自走了</a:t>
            </a:r>
            <a:r>
              <a:rPr lang="zh-CN" altLang="en-US" sz="3600" b="1" dirty="0"/>
              <a:t>”，请设想一下奥楚蔑洛夫离开广场后去了哪里？要求设计的情节符合人物的性格特征。</a:t>
            </a:r>
          </a:p>
          <a:p>
            <a:r>
              <a:rPr lang="en-US" altLang="zh-CN" sz="3600" b="1"/>
              <a:t>3</a:t>
            </a:r>
            <a:r>
              <a:rPr lang="zh-CN" altLang="en-US" sz="3600" b="1" dirty="0"/>
              <a:t>、</a:t>
            </a:r>
            <a:r>
              <a:rPr lang="zh-CN" altLang="en-US" sz="3600" b="1" dirty="0">
                <a:solidFill>
                  <a:schemeClr val="accent2"/>
                </a:solidFill>
              </a:rPr>
              <a:t>续写：</a:t>
            </a:r>
            <a:r>
              <a:rPr lang="zh-CN" altLang="en-US" sz="3600" b="1" dirty="0"/>
              <a:t>奥楚蔑洛夫离开广场后发生的事，</a:t>
            </a:r>
            <a:r>
              <a:rPr lang="en-US" altLang="zh-CN" sz="3600" b="1"/>
              <a:t>100</a:t>
            </a:r>
            <a:r>
              <a:rPr lang="zh-CN" altLang="en-US" sz="3600" b="1" dirty="0"/>
              <a:t>字以上。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文本框 30721"/>
          <p:cNvSpPr txBox="1"/>
          <p:nvPr/>
        </p:nvSpPr>
        <p:spPr>
          <a:xfrm>
            <a:off x="1116013" y="1916113"/>
            <a:ext cx="7416800" cy="1563687"/>
          </a:xfrm>
          <a:prstGeom prst="rect">
            <a:avLst/>
          </a:prstGeom>
          <a:noFill/>
          <a:ln w="9525" cap="flat" cmpd="sng">
            <a:solidFill>
              <a:srgbClr val="00FF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 lvl="0" eaLnBrk="0" hangingPunct="0">
              <a:spcBef>
                <a:spcPct val="50000"/>
              </a:spcBef>
            </a:pPr>
            <a:r>
              <a:rPr lang="zh-CN" altLang="en-US" sz="3200" b="1">
                <a:latin typeface="Times New Roman" panose="02020603050405020304" pitchFamily="18" charset="0"/>
                <a:ea typeface="宋体" panose="02010600030101010101" pitchFamily="2" charset="-122"/>
              </a:rPr>
              <a:t>       从这桩案子审理的结果看，人不如狗，请同学们说说我们知道的有关狗的俗语或成语。</a:t>
            </a:r>
          </a:p>
        </p:txBody>
      </p:sp>
      <p:sp>
        <p:nvSpPr>
          <p:cNvPr id="30723" name="文本框 30722"/>
          <p:cNvSpPr txBox="1"/>
          <p:nvPr/>
        </p:nvSpPr>
        <p:spPr>
          <a:xfrm>
            <a:off x="827088" y="4005263"/>
            <a:ext cx="7920037" cy="2538412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 lvl="0" eaLnBrk="0" hangingPunct="0">
              <a:spcBef>
                <a:spcPct val="50000"/>
              </a:spcBef>
            </a:pPr>
            <a:r>
              <a:rPr lang="zh-CN" altLang="en-US" sz="3200" b="1">
                <a:solidFill>
                  <a:srgbClr val="FF505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狗仗人势、狗眼看人低、蝇营狗苟（比喻人不顾廉耻，到处钻营）、狗腿子、狗嘴里吐不出象牙来（说话粗痞）</a:t>
            </a:r>
            <a:r>
              <a:rPr lang="en-US" altLang="zh-CN" sz="3200" b="1">
                <a:solidFill>
                  <a:srgbClr val="FF505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……</a:t>
            </a:r>
            <a:br>
              <a:rPr lang="en-US" altLang="zh-CN" sz="3200" b="1">
                <a:solidFill>
                  <a:srgbClr val="FF505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</a:br>
            <a:r>
              <a:rPr lang="zh-CN" altLang="en-US" sz="3200" b="1">
                <a:solidFill>
                  <a:srgbClr val="FF505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鲁迅关于巴尔狗（见了所有的富人都驯良，见了所有的穷人都狂吠</a:t>
            </a:r>
            <a:r>
              <a:rPr lang="en-US" altLang="zh-CN" sz="3200" b="1">
                <a:solidFill>
                  <a:srgbClr val="FF505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)</a:t>
            </a:r>
          </a:p>
        </p:txBody>
      </p:sp>
      <p:sp>
        <p:nvSpPr>
          <p:cNvPr id="30724" name="矩形 30723"/>
          <p:cNvSpPr/>
          <p:nvPr/>
        </p:nvSpPr>
        <p:spPr>
          <a:xfrm>
            <a:off x="381000" y="0"/>
            <a:ext cx="2286000" cy="1400175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  <a:normAutofit/>
            <a:scene3d>
              <a:camera prst="legacyPerspectiveFront">
                <a:rot lat="20520000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 eaLnBrk="0" hangingPunct="0"/>
            <a:r>
              <a:rPr lang="zh-CN" altLang="en-US" sz="3600"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  <a:tileRect/>
                </a:gradFill>
                <a:latin typeface="宋体" panose="02010600030101010101" pitchFamily="2" charset="-122"/>
                <a:ea typeface="宋体" panose="02010600030101010101" pitchFamily="2" charset="-122"/>
              </a:rPr>
              <a:t>拓展与延伸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 rev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文本框 36865"/>
          <p:cNvSpPr txBox="1"/>
          <p:nvPr/>
        </p:nvSpPr>
        <p:spPr>
          <a:xfrm>
            <a:off x="0" y="1524000"/>
            <a:ext cx="8686800" cy="13731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0" hangingPunct="0">
              <a:spcBef>
                <a:spcPct val="50000"/>
              </a:spcBef>
            </a:pPr>
            <a:r>
              <a:rPr lang="zh-CN" altLang="en-US" sz="2400">
                <a:latin typeface="Times New Roman" panose="02020603050405020304" pitchFamily="18" charset="0"/>
                <a:ea typeface="宋体" panose="02010600030101010101" pitchFamily="2" charset="-122"/>
              </a:rPr>
              <a:t>       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文章最后写道奥楚蔑洛夫“</a:t>
            </a:r>
            <a:r>
              <a:rPr lang="zh-CN" altLang="en-US" sz="2800" b="1">
                <a:solidFill>
                  <a:srgbClr val="FF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裹紧大衣，接着穿过市场的广场径自走了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”，请设想一下奥楚蔑洛夫离开广场后去了哪里？要求设计的情节符合人物的性格特征。</a:t>
            </a:r>
          </a:p>
        </p:txBody>
      </p:sp>
      <p:sp>
        <p:nvSpPr>
          <p:cNvPr id="36867" name="文本框 36866"/>
          <p:cNvSpPr txBox="1"/>
          <p:nvPr/>
        </p:nvSpPr>
        <p:spPr>
          <a:xfrm>
            <a:off x="0" y="3068638"/>
            <a:ext cx="8686800" cy="3378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0" hangingPunct="0">
              <a:spcBef>
                <a:spcPct val="50000"/>
              </a:spcBef>
            </a:pPr>
            <a:r>
              <a:rPr lang="zh-CN" altLang="en-US" sz="2400" b="1">
                <a:solidFill>
                  <a:srgbClr val="008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*</a:t>
            </a:r>
            <a:r>
              <a:rPr lang="zh-CN" altLang="en-US" sz="2400" b="1">
                <a:latin typeface="Times New Roman" panose="02020603050405020304" pitchFamily="18" charset="0"/>
                <a:ea typeface="宋体" panose="02010600030101010101" pitchFamily="2" charset="-122"/>
              </a:rPr>
              <a:t>继续去别的地方搜刮民脂民膏。</a:t>
            </a:r>
            <a:br>
              <a:rPr lang="zh-CN" altLang="en-US" sz="2400" b="1">
                <a:latin typeface="Times New Roman" panose="02020603050405020304" pitchFamily="18" charset="0"/>
                <a:ea typeface="宋体" panose="02010600030101010101" pitchFamily="2" charset="-122"/>
              </a:rPr>
            </a:br>
            <a:r>
              <a:rPr lang="zh-CN" altLang="en-US" sz="2400" b="1">
                <a:latin typeface="Times New Roman" panose="02020603050405020304" pitchFamily="18" charset="0"/>
                <a:ea typeface="宋体" panose="02010600030101010101" pitchFamily="2" charset="-122"/>
              </a:rPr>
              <a:t>*又遇见了一起类似狗咬人的案件，又做出了相同的处理，或者处理得更圆滑了。</a:t>
            </a:r>
            <a:br>
              <a:rPr lang="zh-CN" altLang="en-US" sz="2400" b="1">
                <a:latin typeface="Times New Roman" panose="02020603050405020304" pitchFamily="18" charset="0"/>
                <a:ea typeface="宋体" panose="02010600030101010101" pitchFamily="2" charset="-122"/>
              </a:rPr>
            </a:br>
            <a:r>
              <a:rPr lang="zh-CN" altLang="en-US" sz="2400" b="1">
                <a:latin typeface="Times New Roman" panose="02020603050405020304" pitchFamily="18" charset="0"/>
                <a:ea typeface="宋体" panose="02010600030101010101" pitchFamily="2" charset="-122"/>
              </a:rPr>
              <a:t>*去找普洛诃尔套近乎。</a:t>
            </a:r>
            <a:br>
              <a:rPr lang="zh-CN" altLang="en-US" sz="2400" b="1">
                <a:latin typeface="Times New Roman" panose="02020603050405020304" pitchFamily="18" charset="0"/>
                <a:ea typeface="宋体" panose="02010600030101010101" pitchFamily="2" charset="-122"/>
              </a:rPr>
            </a:br>
            <a:r>
              <a:rPr lang="zh-CN" altLang="en-US" sz="2400" b="1">
                <a:latin typeface="Times New Roman" panose="02020603050405020304" pitchFamily="18" charset="0"/>
                <a:ea typeface="宋体" panose="02010600030101010101" pitchFamily="2" charset="-122"/>
              </a:rPr>
              <a:t>*去将军家邀功请赏，在此之前到首饰店索要一些金银珠宝，一并送给将军。</a:t>
            </a:r>
            <a:br>
              <a:rPr lang="zh-CN" altLang="en-US" sz="2400" b="1">
                <a:latin typeface="Times New Roman" panose="02020603050405020304" pitchFamily="18" charset="0"/>
                <a:ea typeface="宋体" panose="02010600030101010101" pitchFamily="2" charset="-122"/>
              </a:rPr>
            </a:br>
            <a:r>
              <a:rPr lang="zh-CN" altLang="en-US" sz="2400" b="1">
                <a:latin typeface="Times New Roman" panose="02020603050405020304" pitchFamily="18" charset="0"/>
                <a:ea typeface="宋体" panose="02010600030101010101" pitchFamily="2" charset="-122"/>
              </a:rPr>
              <a:t>*“买”一只小狗送给将军的哥哥。</a:t>
            </a:r>
            <a:br>
              <a:rPr lang="zh-CN" altLang="en-US" sz="2400" b="1">
                <a:latin typeface="Times New Roman" panose="02020603050405020304" pitchFamily="18" charset="0"/>
                <a:ea typeface="宋体" panose="02010600030101010101" pitchFamily="2" charset="-122"/>
              </a:rPr>
            </a:br>
            <a:r>
              <a:rPr lang="zh-CN" altLang="en-US" sz="2400" b="1">
                <a:latin typeface="Times New Roman" panose="02020603050405020304" pitchFamily="18" charset="0"/>
                <a:ea typeface="宋体" panose="02010600030101010101" pitchFamily="2" charset="-122"/>
              </a:rPr>
              <a:t>* 去赫留金工作的首饰店寻点儿麻烦。</a:t>
            </a:r>
            <a:br>
              <a:rPr lang="zh-CN" altLang="en-US" sz="2400" b="1">
                <a:latin typeface="Times New Roman" panose="02020603050405020304" pitchFamily="18" charset="0"/>
                <a:ea typeface="宋体" panose="02010600030101010101" pitchFamily="2" charset="-122"/>
              </a:rPr>
            </a:br>
            <a:r>
              <a:rPr lang="zh-CN" altLang="en-US" sz="2400" b="1">
                <a:latin typeface="Times New Roman" panose="02020603050405020304" pitchFamily="18" charset="0"/>
                <a:ea typeface="宋体" panose="02010600030101010101" pitchFamily="2" charset="-122"/>
              </a:rPr>
              <a:t>*去纠集一批地痞流氓准备欧打赫留金。</a:t>
            </a:r>
          </a:p>
        </p:txBody>
      </p:sp>
      <p:sp>
        <p:nvSpPr>
          <p:cNvPr id="36869" name="矩形 36868"/>
          <p:cNvSpPr/>
          <p:nvPr/>
        </p:nvSpPr>
        <p:spPr>
          <a:xfrm>
            <a:off x="2743200" y="381000"/>
            <a:ext cx="34290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algn="ctr" eaLnBrk="0" hangingPunct="0"/>
            <a:r>
              <a:rPr lang="zh-CN" altLang="en-US" sz="3600">
                <a:solidFill>
                  <a:srgbClr val="FF0000"/>
                </a:solidFill>
                <a:effectLst>
                  <a:outerShdw dist="35921" dir="2699999" algn="ctr" rotWithShape="0">
                    <a:srgbClr val="C0C0C0"/>
                  </a:outerShdw>
                </a:effectLst>
                <a:latin typeface="华文新魏" panose="02010800040101010101" charset="-122"/>
                <a:ea typeface="华文新魏" panose="02010800040101010101" charset="-122"/>
              </a:rPr>
              <a:t>课堂练笔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  <p:bldP spid="3686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图片 32769" descr="4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71" name="文本框 32770"/>
          <p:cNvSpPr txBox="1"/>
          <p:nvPr/>
        </p:nvSpPr>
        <p:spPr>
          <a:xfrm>
            <a:off x="0" y="288925"/>
            <a:ext cx="8915400" cy="1555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0" hangingPunct="0">
              <a:spcBef>
                <a:spcPct val="50000"/>
              </a:spcBef>
            </a:pPr>
            <a:r>
              <a:rPr lang="zh-CN" altLang="en-US" sz="4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续写</a:t>
            </a:r>
            <a:r>
              <a:rPr lang="zh-CN" altLang="en-US" sz="4800" b="1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：奥楚蔑洛夫离开广场后发生的事，</a:t>
            </a:r>
            <a:r>
              <a:rPr lang="en-US" altLang="zh-CN" sz="4800" b="1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100</a:t>
            </a:r>
            <a:r>
              <a:rPr lang="zh-CN" altLang="en-US" sz="4800" b="1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字以上。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文本占位符 33793"/>
          <p:cNvSpPr>
            <a:spLocks noGrp="1"/>
          </p:cNvSpPr>
          <p:nvPr>
            <p:ph type="body" idx="1"/>
          </p:nvPr>
        </p:nvSpPr>
        <p:spPr>
          <a:xfrm>
            <a:off x="228600" y="333375"/>
            <a:ext cx="8664575" cy="6191250"/>
          </a:xfrm>
          <a:ln/>
        </p:spPr>
        <p:txBody>
          <a:bodyPr/>
          <a:lstStyle/>
          <a:p>
            <a:pPr>
              <a:spcBef>
                <a:spcPct val="0"/>
              </a:spcBef>
              <a:buClr>
                <a:srgbClr val="000000"/>
              </a:buClr>
              <a:buFont typeface="Wingdings" panose="05000000000000000000" pitchFamily="2" charset="2"/>
              <a:buNone/>
            </a:pPr>
            <a:r>
              <a:rPr lang="zh-CN" altLang="en-US" sz="2800"/>
              <a:t>          </a:t>
            </a:r>
            <a:r>
              <a:rPr lang="zh-CN" altLang="en-US" sz="2800" b="1">
                <a:solidFill>
                  <a:srgbClr val="0000CC"/>
                </a:solidFill>
              </a:rPr>
              <a:t>奥楚蔑洛夫处理完狗咬人事件后，满心欢喜地向前走，迎面走来将军的哥哥和他的随从。奥楚蔑洛夫急忙热情</a:t>
            </a:r>
            <a:r>
              <a:rPr lang="zh-CN" altLang="en-US" sz="2800" b="1">
                <a:solidFill>
                  <a:srgbClr val="FF0000"/>
                </a:solidFill>
              </a:rPr>
              <a:t>洋溢</a:t>
            </a:r>
            <a:r>
              <a:rPr lang="zh-CN" altLang="en-US" sz="2800" b="1">
                <a:solidFill>
                  <a:srgbClr val="0000CC"/>
                </a:solidFill>
              </a:rPr>
              <a:t>地迎上前去，弯了一个九十度的大躬，笑容可掬地说道：“乌拉吉米尔</a:t>
            </a:r>
            <a:r>
              <a:rPr lang="en-US" altLang="zh-CN" sz="2800" b="1">
                <a:solidFill>
                  <a:srgbClr val="0000CC"/>
                </a:solidFill>
              </a:rPr>
              <a:t>·</a:t>
            </a:r>
            <a:r>
              <a:rPr lang="zh-CN" altLang="en-US" sz="2800" b="1">
                <a:solidFill>
                  <a:srgbClr val="0000CC"/>
                </a:solidFill>
              </a:rPr>
              <a:t>伊凡尼奇先生，您是不是丢了一条狗？唉！这小家伙差点让人给糟踏了，赫留金那</a:t>
            </a:r>
            <a:r>
              <a:rPr lang="zh-CN" altLang="en-US" sz="2800" b="1">
                <a:solidFill>
                  <a:srgbClr val="FF0000"/>
                </a:solidFill>
              </a:rPr>
              <a:t>荒唐</a:t>
            </a:r>
            <a:r>
              <a:rPr lang="zh-CN" altLang="en-US" sz="2800" b="1">
                <a:solidFill>
                  <a:srgbClr val="0000CC"/>
                </a:solidFill>
              </a:rPr>
              <a:t>的家伙把烟卷戳到狗鼻子上去，幸亏您的狗</a:t>
            </a:r>
            <a:r>
              <a:rPr lang="zh-CN" altLang="en-US" sz="2800" b="1">
                <a:solidFill>
                  <a:srgbClr val="FF0000"/>
                </a:solidFill>
              </a:rPr>
              <a:t>伶俐</a:t>
            </a:r>
            <a:r>
              <a:rPr lang="zh-CN" altLang="en-US" sz="2800" b="1">
                <a:solidFill>
                  <a:srgbClr val="0000CC"/>
                </a:solidFill>
              </a:rPr>
              <a:t>，咬了他一口，可赫留金却说狗</a:t>
            </a:r>
            <a:r>
              <a:rPr lang="zh-CN" altLang="en-US" sz="2800" b="1">
                <a:solidFill>
                  <a:srgbClr val="FF0000"/>
                </a:solidFill>
              </a:rPr>
              <a:t>无缘无故</a:t>
            </a:r>
            <a:r>
              <a:rPr lang="zh-CN" altLang="en-US" sz="2800" b="1">
                <a:solidFill>
                  <a:srgbClr val="0000CC"/>
                </a:solidFill>
              </a:rPr>
              <a:t>咬他，要您赔偿他一笔钱，真是</a:t>
            </a:r>
            <a:r>
              <a:rPr lang="zh-CN" altLang="en-US" sz="2800" b="1">
                <a:solidFill>
                  <a:srgbClr val="FF0000"/>
                </a:solidFill>
              </a:rPr>
              <a:t>异想天开</a:t>
            </a:r>
            <a:r>
              <a:rPr lang="zh-CN" altLang="en-US" sz="2800" b="1">
                <a:solidFill>
                  <a:srgbClr val="0000CC"/>
                </a:solidFill>
              </a:rPr>
              <a:t>！是我训斥了他一顿。那混蛋只好溜了。那小狗已让您家厨师普洛诃尔领回去了。我也正想到您府上去，不想在这儿遇到您了</a:t>
            </a:r>
            <a:r>
              <a:rPr lang="en-US" altLang="zh-CN" sz="2800" b="1">
                <a:solidFill>
                  <a:srgbClr val="0000CC"/>
                </a:solidFill>
              </a:rPr>
              <a:t>……”</a:t>
            </a:r>
            <a:r>
              <a:rPr lang="zh-CN" altLang="en-US" sz="2800" b="1">
                <a:solidFill>
                  <a:srgbClr val="0000CC"/>
                </a:solidFill>
              </a:rPr>
              <a:t>伊凡尼奇闭着眼淡淡地说：“嗯，我知道了。”说罢，扬长而去。奥楚蔑洛夫满肚子的热望化为泡影，</a:t>
            </a:r>
            <a:r>
              <a:rPr lang="zh-CN" altLang="en-US" sz="2800" b="1">
                <a:solidFill>
                  <a:srgbClr val="FF0000"/>
                </a:solidFill>
              </a:rPr>
              <a:t>无精打采</a:t>
            </a:r>
            <a:r>
              <a:rPr lang="zh-CN" altLang="en-US" sz="2800" b="1">
                <a:solidFill>
                  <a:srgbClr val="0000CC"/>
                </a:solidFill>
              </a:rPr>
              <a:t>地呆立在冷风中</a:t>
            </a:r>
            <a:r>
              <a:rPr lang="en-US" altLang="zh-CN" sz="2800" b="1">
                <a:solidFill>
                  <a:srgbClr val="0000CC"/>
                </a:solidFill>
              </a:rPr>
              <a:t>…… </a:t>
            </a:r>
            <a:endParaRPr lang="en-US" altLang="zh-CN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8193"/>
          <p:cNvSpPr>
            <a:spLocks noGrp="1"/>
          </p:cNvSpPr>
          <p:nvPr>
            <p:ph type="title"/>
          </p:nvPr>
        </p:nvSpPr>
        <p:spPr>
          <a:ln/>
        </p:spPr>
        <p:txBody>
          <a:bodyPr anchor="b"/>
          <a:lstStyle/>
          <a:p>
            <a:endParaRPr lang="zh-CN" altLang="en-US" dirty="0"/>
          </a:p>
        </p:txBody>
      </p:sp>
      <p:sp>
        <p:nvSpPr>
          <p:cNvPr id="8195" name="文本占位符 8194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zh-CN" altLang="en-US" dirty="0"/>
          </a:p>
        </p:txBody>
      </p:sp>
      <p:pic>
        <p:nvPicPr>
          <p:cNvPr id="8196" name="图片 8195" descr="p0000102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advClick="0" advTm="8000"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9217" descr="bian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9" name="文本框 9218"/>
          <p:cNvSpPr txBox="1"/>
          <p:nvPr/>
        </p:nvSpPr>
        <p:spPr>
          <a:xfrm>
            <a:off x="0" y="4953000"/>
            <a:ext cx="8839200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>
              <a:spcBef>
                <a:spcPct val="50000"/>
              </a:spcBef>
            </a:pPr>
            <a:r>
              <a:rPr lang="zh-CN" altLang="en-US" sz="2400" dirty="0">
                <a:latin typeface="Times New Roman" panose="02020603050405020304" pitchFamily="18" charset="0"/>
                <a:ea typeface="宋体" panose="02010600030101010101" pitchFamily="2" charset="-122"/>
              </a:rPr>
              <a:t>      </a:t>
            </a:r>
            <a:r>
              <a:rPr lang="zh-CN" altLang="en-US" sz="32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变色龙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是自然界中一种奇特的动物，它的皮肤的颜色能随着四周的物体的颜色而改变。</a:t>
            </a:r>
          </a:p>
        </p:txBody>
      </p:sp>
      <p:sp>
        <p:nvSpPr>
          <p:cNvPr id="9220" name="矩形 9219"/>
          <p:cNvSpPr/>
          <p:nvPr/>
        </p:nvSpPr>
        <p:spPr>
          <a:xfrm>
            <a:off x="1692275" y="260350"/>
            <a:ext cx="3732213" cy="191611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normAutofit/>
          </a:bodyPr>
          <a:lstStyle/>
          <a:p>
            <a:pPr algn="ctr" eaLnBrk="0" hangingPunct="0"/>
            <a:r>
              <a:rPr lang="zh-CN" altLang="en-US" sz="6600">
                <a:ln w="9525" cap="flat" cmpd="sng">
                  <a:solidFill>
                    <a:srgbClr val="CC99FF"/>
                  </a:solidFill>
                  <a:prstDash val="solid"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>
                      <a:alpha val="78000"/>
                    </a:srgbClr>
                  </a:outerShdw>
                </a:effectLst>
                <a:latin typeface="华文行楷" panose="02010800040101010101" charset="-122"/>
                <a:ea typeface="华文行楷" panose="02010800040101010101" charset="-122"/>
              </a:rPr>
              <a:t>导入课文教学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文本框 10241"/>
          <p:cNvSpPr txBox="1"/>
          <p:nvPr/>
        </p:nvSpPr>
        <p:spPr>
          <a:xfrm>
            <a:off x="0" y="1905000"/>
            <a:ext cx="89154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>
              <a:spcBef>
                <a:spcPct val="50000"/>
              </a:spcBef>
            </a:pPr>
            <a:endParaRPr lang="zh-CN" altLang="en-US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243" name="文本框 10242"/>
          <p:cNvSpPr txBox="1"/>
          <p:nvPr/>
        </p:nvSpPr>
        <p:spPr>
          <a:xfrm>
            <a:off x="0" y="0"/>
            <a:ext cx="9144000" cy="2847975"/>
          </a:xfrm>
          <a:prstGeom prst="rect">
            <a:avLst/>
          </a:prstGeom>
          <a:noFill/>
          <a:ln w="9525" cap="flat" cmpd="sng">
            <a:solidFill>
              <a:srgbClr val="FF505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 lvl="0" eaLnBrk="1" hangingPunct="1">
              <a:spcBef>
                <a:spcPct val="50000"/>
              </a:spcBef>
            </a:pPr>
            <a:r>
              <a:rPr lang="zh-CN" altLang="en-US" sz="2400" dirty="0">
                <a:latin typeface="Times New Roman" panose="02020603050405020304" pitchFamily="18" charset="0"/>
                <a:ea typeface="宋体" panose="02010600030101010101" pitchFamily="2" charset="-122"/>
              </a:rPr>
              <a:t>            </a:t>
            </a:r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在我们的生活中，也有这样的人，他们善于见风使舵、媚上欺下、趋炎附势，很多人都瞧不起他们，说他们太势利。</a:t>
            </a:r>
            <a:r>
              <a:rPr lang="en-US" altLang="x-none" sz="3600" b="1">
                <a:latin typeface="Times New Roman" panose="02020603050405020304" pitchFamily="18" charset="0"/>
                <a:ea typeface="宋体" panose="02010600030101010101" pitchFamily="2" charset="-122"/>
              </a:rPr>
              <a:t>19</a:t>
            </a:r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世纪末俄国批判现实主义作家，短篇小说大师契诃夫就深刻地批判了这种人</a:t>
            </a:r>
            <a:r>
              <a:rPr lang="en-US" altLang="x-none" sz="3600" b="1">
                <a:latin typeface="Times New Roman" panose="02020603050405020304" pitchFamily="18" charset="0"/>
                <a:ea typeface="宋体" panose="02010600030101010101" pitchFamily="2" charset="-122"/>
              </a:rPr>
              <a:t>——</a:t>
            </a:r>
          </a:p>
        </p:txBody>
      </p:sp>
      <p:graphicFrame>
        <p:nvGraphicFramePr>
          <p:cNvPr id="10244" name="对象 10243"/>
          <p:cNvGraphicFramePr>
            <a:graphicFrameLocks noChangeAspect="1"/>
          </p:cNvGraphicFramePr>
          <p:nvPr/>
        </p:nvGraphicFramePr>
        <p:xfrm>
          <a:off x="250825" y="3068638"/>
          <a:ext cx="8893175" cy="3455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r:id="rId3" imgW="8839200" imgH="5080000" progId="Flash.Movie">
                  <p:embed/>
                </p:oleObj>
              </mc:Choice>
              <mc:Fallback>
                <p:oleObj r:id="rId3" imgW="8839200" imgH="5080000" progId="Flash.Movie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0825" y="3068638"/>
                        <a:ext cx="8893175" cy="34559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45" name="图片 10244" descr="男人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62788" y="4076700"/>
            <a:ext cx="2081212" cy="27813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3000" tmFilter="0, 0; .2, .5; .8, .5; 1, 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1500" autoRev="1" fill="hold"/>
                                        <p:tgtEl>
                                          <p:spTgt spid="102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文本框 11265"/>
          <p:cNvSpPr txBox="1"/>
          <p:nvPr/>
        </p:nvSpPr>
        <p:spPr>
          <a:xfrm>
            <a:off x="179388" y="2492375"/>
            <a:ext cx="8736012" cy="4244975"/>
          </a:xfrm>
          <a:prstGeom prst="rect">
            <a:avLst/>
          </a:prstGeom>
          <a:noFill/>
          <a:ln w="9525" cap="flat" cmpd="sng">
            <a:solidFill>
              <a:schemeClr val="accent2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 lvl="0" eaLnBrk="1" hangingPunct="1">
              <a:spcBef>
                <a:spcPct val="50000"/>
              </a:spcBef>
            </a:pPr>
            <a:r>
              <a:rPr lang="zh-CN" altLang="en-US" sz="2400" dirty="0">
                <a:latin typeface="Times New Roman" panose="02020603050405020304" pitchFamily="18" charset="0"/>
                <a:ea typeface="宋体" panose="02010600030101010101" pitchFamily="2" charset="-122"/>
              </a:rPr>
              <a:t>          </a:t>
            </a:r>
            <a:r>
              <a:rPr lang="zh-CN" altLang="en-US" sz="3200" b="1" dirty="0">
                <a:solidFill>
                  <a:srgbClr val="FF505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契诃夫</a:t>
            </a:r>
            <a:r>
              <a:rPr lang="en-US" altLang="x-none" sz="3200" b="1">
                <a:solidFill>
                  <a:srgbClr val="66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1860</a:t>
            </a:r>
            <a:r>
              <a:rPr lang="zh-CN" altLang="en-US" sz="3200" b="1" dirty="0">
                <a:solidFill>
                  <a:srgbClr val="66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年出生在俄国，是具有世界声誉的短篇小说大师，</a:t>
            </a:r>
            <a:r>
              <a:rPr lang="zh-CN" altLang="en-US" sz="3200" b="1" dirty="0">
                <a:solidFill>
                  <a:srgbClr val="FF505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与莫泊桑</a:t>
            </a:r>
            <a:r>
              <a:rPr lang="zh-CN" altLang="en-US" sz="3200" b="1" dirty="0">
                <a:solidFill>
                  <a:srgbClr val="66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zh-CN" altLang="en-US" sz="3200" b="1" dirty="0">
                <a:solidFill>
                  <a:srgbClr val="FF505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欧</a:t>
            </a:r>
            <a:r>
              <a:rPr lang="en-US" altLang="x-none" sz="3200" b="1">
                <a:solidFill>
                  <a:srgbClr val="FF505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r>
              <a:rPr lang="zh-CN" altLang="en-US" sz="3200" b="1" dirty="0">
                <a:solidFill>
                  <a:srgbClr val="FF505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亨利并称为世界三大短篇小说大师</a:t>
            </a:r>
            <a:r>
              <a:rPr lang="zh-CN" altLang="en-US" sz="3200" b="1" dirty="0">
                <a:solidFill>
                  <a:srgbClr val="66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。他</a:t>
            </a:r>
            <a:r>
              <a:rPr lang="en-US" altLang="x-none" sz="3200" b="1">
                <a:solidFill>
                  <a:srgbClr val="66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20</a:t>
            </a:r>
            <a:r>
              <a:rPr lang="zh-CN" altLang="en-US" sz="3200" b="1" dirty="0">
                <a:solidFill>
                  <a:srgbClr val="66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岁开始创作，一生写了七百多篇小说，代表作有</a:t>
            </a:r>
            <a:r>
              <a:rPr lang="en-US" altLang="x-none" sz="3200" b="1">
                <a:solidFill>
                  <a:srgbClr val="66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3200" b="1" dirty="0">
                <a:solidFill>
                  <a:srgbClr val="66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契诃夫小说选</a:t>
            </a:r>
            <a:r>
              <a:rPr lang="en-US" altLang="x-none" sz="3200" b="1">
                <a:solidFill>
                  <a:srgbClr val="66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3200" b="1" dirty="0">
                <a:solidFill>
                  <a:srgbClr val="66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</a:p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66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伟大的文学家高尔基赞扬他说：“只需</a:t>
            </a: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一个词</a:t>
            </a:r>
            <a:r>
              <a:rPr lang="zh-CN" altLang="en-US" sz="3200" b="1" dirty="0">
                <a:solidFill>
                  <a:srgbClr val="66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就创造一个形象，只需</a:t>
            </a: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一句话</a:t>
            </a:r>
            <a:r>
              <a:rPr lang="zh-CN" altLang="en-US" sz="3200" b="1" dirty="0">
                <a:solidFill>
                  <a:srgbClr val="66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就可以创作一个短篇故事，而且是绝妙的</a:t>
            </a: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短篇故事</a:t>
            </a:r>
            <a:r>
              <a:rPr lang="zh-CN" altLang="en-US" sz="3200" b="1" dirty="0">
                <a:solidFill>
                  <a:srgbClr val="66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。”</a:t>
            </a:r>
          </a:p>
        </p:txBody>
      </p:sp>
      <p:sp>
        <p:nvSpPr>
          <p:cNvPr id="11267" name="矩形 11266"/>
          <p:cNvSpPr/>
          <p:nvPr/>
        </p:nvSpPr>
        <p:spPr>
          <a:xfrm>
            <a:off x="1600200" y="381000"/>
            <a:ext cx="4191000" cy="3505200"/>
          </a:xfrm>
          <a:prstGeom prst="rect">
            <a:avLst/>
          </a:prstGeom>
        </p:spPr>
        <p:txBody>
          <a:bodyPr wrap="none" fromWordArt="1">
            <a:prstTxWarp prst="textDeflateInflate">
              <a:avLst>
                <a:gd name="adj" fmla="val 28028"/>
              </a:avLst>
            </a:prstTxWarp>
            <a:normAutofit/>
          </a:bodyPr>
          <a:lstStyle/>
          <a:p>
            <a:pPr algn="ctr" eaLnBrk="0" hangingPunct="0"/>
            <a:r>
              <a:rPr lang="zh-CN" altLang="en-US" sz="4400" b="1" i="1">
                <a:ln w="9525" cap="flat" cmpd="sng">
                  <a:solidFill>
                    <a:srgbClr val="CC99FF"/>
                  </a:solidFill>
                  <a:prstDash val="solid"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FFF200">
                        <a:alpha val="100000"/>
                      </a:srgbClr>
                    </a:gs>
                    <a:gs pos="45000">
                      <a:srgbClr val="FF7A00">
                        <a:alpha val="100000"/>
                      </a:srgbClr>
                    </a:gs>
                    <a:gs pos="70000">
                      <a:srgbClr val="FF0300">
                        <a:alpha val="100000"/>
                      </a:srgbClr>
                    </a:gs>
                    <a:gs pos="100000">
                      <a:srgbClr val="4D0808">
                        <a:alpha val="100000"/>
                      </a:srgbClr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/>
                  </a:outerShdw>
                </a:effectLst>
                <a:latin typeface="楷体_GB2312" charset="0"/>
                <a:ea typeface="楷体_GB2312" charset="0"/>
              </a:rPr>
              <a:t>作家简介</a:t>
            </a:r>
          </a:p>
        </p:txBody>
      </p:sp>
      <p:pic>
        <p:nvPicPr>
          <p:cNvPr id="11268" name="图片 11267" descr="契诃夫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9563" y="0"/>
            <a:ext cx="3227387" cy="26638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图片 13313" descr="445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4850" y="5427663"/>
            <a:ext cx="2089150" cy="14303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5" name="线形标注 2(带边框和强调线) 13314"/>
          <p:cNvSpPr/>
          <p:nvPr/>
        </p:nvSpPr>
        <p:spPr>
          <a:xfrm>
            <a:off x="971550" y="1341438"/>
            <a:ext cx="7777163" cy="1511300"/>
          </a:xfrm>
          <a:prstGeom prst="accentBorderCallout2">
            <a:avLst>
              <a:gd name="adj1" fmla="val 7565"/>
              <a:gd name="adj2" fmla="val -981"/>
              <a:gd name="adj3" fmla="val 7565"/>
              <a:gd name="adj4" fmla="val -6000"/>
              <a:gd name="adj5" fmla="val 133931"/>
              <a:gd name="adj6" fmla="val -11269"/>
            </a:avLst>
          </a:prstGeom>
          <a:gradFill rotWithShape="1">
            <a:gsLst>
              <a:gs pos="0">
                <a:schemeClr val="bg1"/>
              </a:gs>
              <a:gs pos="100000">
                <a:srgbClr val="FFCC66"/>
              </a:gs>
            </a:gsLst>
            <a:path path="shape">
              <a:fillToRect l="50000" t="50000" r="50000" b="50000"/>
            </a:path>
            <a:tileRect/>
          </a:gradFill>
          <a:ln w="38100" cap="flat" cmpd="sng">
            <a:solidFill>
              <a:srgbClr val="A5002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CC0000"/>
                </a:solidFill>
                <a:latin typeface="楷体_GB2312" pitchFamily="49" charset="-122"/>
                <a:ea typeface="楷体_GB2312" pitchFamily="49" charset="-122"/>
              </a:rPr>
              <a:t>    一、完成字词空白卷，多媒体显示，小组同桌间互判，组长统计分数。</a:t>
            </a:r>
            <a:endParaRPr lang="en-US" altLang="x-none" sz="36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3316" name="矩形 13315" descr="画布"/>
          <p:cNvSpPr/>
          <p:nvPr/>
        </p:nvSpPr>
        <p:spPr>
          <a:xfrm>
            <a:off x="0" y="0"/>
            <a:ext cx="2268538" cy="476250"/>
          </a:xfrm>
          <a:prstGeom prst="rect">
            <a:avLst/>
          </a:prstGeom>
          <a:blipFill rotWithShape="1">
            <a:blip r:embed="rId3"/>
          </a:blip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ctr" eaLnBrk="1" hangingPunct="1"/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 检查预习 </a:t>
            </a:r>
          </a:p>
        </p:txBody>
      </p:sp>
      <p:sp>
        <p:nvSpPr>
          <p:cNvPr id="13317" name="线形标注 2(带边框和强调线) 13316"/>
          <p:cNvSpPr/>
          <p:nvPr/>
        </p:nvSpPr>
        <p:spPr>
          <a:xfrm>
            <a:off x="900113" y="3429000"/>
            <a:ext cx="7777162" cy="1944688"/>
          </a:xfrm>
          <a:prstGeom prst="accentBorderCallout2">
            <a:avLst>
              <a:gd name="adj1" fmla="val 5880"/>
              <a:gd name="adj2" fmla="val -981"/>
              <a:gd name="adj3" fmla="val 5880"/>
              <a:gd name="adj4" fmla="val -6000"/>
              <a:gd name="adj5" fmla="val 104083"/>
              <a:gd name="adj6" fmla="val -11269"/>
            </a:avLst>
          </a:prstGeom>
          <a:gradFill rotWithShape="1">
            <a:gsLst>
              <a:gs pos="0">
                <a:schemeClr val="bg1"/>
              </a:gs>
              <a:gs pos="100000">
                <a:srgbClr val="FFCC66"/>
              </a:gs>
            </a:gsLst>
            <a:path path="shape">
              <a:fillToRect l="50000" t="50000" r="50000" b="50000"/>
            </a:path>
            <a:tileRect/>
          </a:gradFill>
          <a:ln w="38100" cap="flat" cmpd="sng">
            <a:solidFill>
              <a:srgbClr val="A5002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CC0000"/>
                </a:solidFill>
                <a:latin typeface="楷体_GB2312" pitchFamily="49" charset="-122"/>
                <a:ea typeface="楷体_GB2312" pitchFamily="49" charset="-122"/>
              </a:rPr>
              <a:t>    二、以主人公对（狗和人）案件审判态度的</a:t>
            </a:r>
            <a:r>
              <a:rPr lang="zh-CN" altLang="en-US" sz="4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变化</a:t>
            </a:r>
            <a:r>
              <a:rPr lang="zh-CN" altLang="en-US" sz="3600" b="1" dirty="0">
                <a:solidFill>
                  <a:srgbClr val="CC0000"/>
                </a:solidFill>
                <a:latin typeface="楷体_GB2312" pitchFamily="49" charset="-122"/>
                <a:ea typeface="楷体_GB2312" pitchFamily="49" charset="-122"/>
              </a:rPr>
              <a:t>为线索，梳理故事情节。完成故事情节知识树。</a:t>
            </a:r>
            <a:endParaRPr lang="en-US" altLang="x-none" sz="3600" b="1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animBg="1"/>
      <p:bldP spid="133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/>
          <p:nvPr/>
        </p:nvSpPr>
        <p:spPr>
          <a:xfrm>
            <a:off x="1143000" y="533400"/>
            <a:ext cx="681355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>
              <a:spcBef>
                <a:spcPct val="50000"/>
              </a:spcBef>
            </a:pPr>
            <a:r>
              <a:rPr lang="en-US" altLang="zh-CN" sz="4000" b="1">
                <a:latin typeface="Times New Roman" panose="02020603050405020304" pitchFamily="18" charset="0"/>
                <a:ea typeface="隶书" panose="02010509060101010101" pitchFamily="49" charset="-122"/>
              </a:rPr>
              <a:t>1</a:t>
            </a:r>
            <a:r>
              <a:rPr lang="zh-CN" altLang="en-US" sz="4000" b="1" dirty="0">
                <a:latin typeface="Times New Roman" panose="02020603050405020304" pitchFamily="18" charset="0"/>
                <a:ea typeface="隶书" panose="02010509060101010101" pitchFamily="49" charset="-122"/>
              </a:rPr>
              <a:t>、读准下列红色字的字音：</a:t>
            </a:r>
            <a:endParaRPr lang="zh-CN" altLang="en-US" sz="2800" b="1" u="sng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4339" name="Text Box 3"/>
          <p:cNvSpPr txBox="1"/>
          <p:nvPr/>
        </p:nvSpPr>
        <p:spPr>
          <a:xfrm>
            <a:off x="381000" y="1524000"/>
            <a:ext cx="915988" cy="4800600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lstStyle/>
          <a:p>
            <a:pPr lvl="0" eaLnBrk="1" hangingPunct="1">
              <a:spcBef>
                <a:spcPct val="50000"/>
              </a:spcBef>
            </a:pPr>
            <a:r>
              <a:rPr lang="zh-CN" altLang="en-US" sz="4800" b="1" dirty="0">
                <a:latin typeface="隶书" panose="02010509060101010101" pitchFamily="49" charset="-122"/>
                <a:ea typeface="隶书" panose="02010509060101010101" pitchFamily="49" charset="-122"/>
              </a:rPr>
              <a:t>检  查  预  习</a:t>
            </a:r>
            <a:endParaRPr lang="zh-CN" altLang="en-US" sz="4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4340" name="Text Box 4"/>
          <p:cNvSpPr txBox="1"/>
          <p:nvPr/>
        </p:nvSpPr>
        <p:spPr>
          <a:xfrm>
            <a:off x="1600200" y="2438400"/>
            <a:ext cx="1600200" cy="31130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effectLst>
                  <a:outerShdw blurRad="38100" dist="38100" dir="2700000">
                    <a:srgbClr val="FFFFFF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rPr>
              <a:t>醋</a:t>
            </a:r>
            <a:r>
              <a:rPr lang="zh-CN" altLang="en-US" sz="3600" b="1" dirty="0">
                <a:solidFill>
                  <a:srgbClr val="FF0066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rPr>
              <a:t>栗</a:t>
            </a:r>
          </a:p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effectLst>
                  <a:outerShdw blurRad="38100" dist="38100" dir="2700000">
                    <a:srgbClr val="FFFFFF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rPr>
              <a:t>米</a:t>
            </a:r>
            <a:r>
              <a:rPr lang="zh-CN" altLang="en-US" sz="3600" b="1" dirty="0">
                <a:solidFill>
                  <a:srgbClr val="FF0066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rPr>
              <a:t>粟</a:t>
            </a:r>
            <a:r>
              <a:rPr lang="zh-CN" altLang="en-US" sz="36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</a:t>
            </a:r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  </a:t>
            </a:r>
          </a:p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戳</a:t>
            </a:r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穿</a:t>
            </a:r>
          </a:p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杀</a:t>
            </a:r>
            <a:r>
              <a:rPr lang="zh-CN" altLang="en-US" sz="36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戮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4344" name="Text Box 8"/>
          <p:cNvSpPr txBox="1"/>
          <p:nvPr/>
        </p:nvSpPr>
        <p:spPr>
          <a:xfrm>
            <a:off x="2895600" y="2362200"/>
            <a:ext cx="14478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>
              <a:spcBef>
                <a:spcPct val="50000"/>
              </a:spcBef>
            </a:pPr>
            <a:r>
              <a:rPr lang="en-US" altLang="x-none" sz="4000" b="1" err="1">
                <a:latin typeface="Times New Roman" panose="02020603050405020304" pitchFamily="18" charset="0"/>
                <a:ea typeface="宋体" panose="02010600030101010101" pitchFamily="2" charset="-122"/>
              </a:rPr>
              <a:t>lì</a:t>
            </a:r>
            <a:endParaRPr lang="en-US" altLang="x-none" sz="40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4345" name="Text Box 9"/>
          <p:cNvSpPr txBox="1"/>
          <p:nvPr/>
        </p:nvSpPr>
        <p:spPr>
          <a:xfrm>
            <a:off x="2916238" y="3141663"/>
            <a:ext cx="8382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>
              <a:spcBef>
                <a:spcPct val="50000"/>
              </a:spcBef>
            </a:pPr>
            <a:r>
              <a:rPr lang="en-US" altLang="x-none" sz="4000" b="1" err="1">
                <a:latin typeface="Times New Roman" panose="02020603050405020304" pitchFamily="18" charset="0"/>
                <a:ea typeface="宋体" panose="02010600030101010101" pitchFamily="2" charset="-122"/>
              </a:rPr>
              <a:t>sù</a:t>
            </a:r>
            <a:endParaRPr lang="en-US" altLang="x-none" sz="40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4346" name="Text Box 10"/>
          <p:cNvSpPr txBox="1"/>
          <p:nvPr/>
        </p:nvSpPr>
        <p:spPr>
          <a:xfrm>
            <a:off x="2819400" y="4038600"/>
            <a:ext cx="16002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>
              <a:spcBef>
                <a:spcPct val="50000"/>
              </a:spcBef>
            </a:pPr>
            <a:r>
              <a:rPr lang="en-US" altLang="x-none" sz="3600" b="1" err="1">
                <a:latin typeface="Times New Roman" panose="02020603050405020304" pitchFamily="18" charset="0"/>
                <a:ea typeface="宋体" panose="02010600030101010101" pitchFamily="2" charset="-122"/>
              </a:rPr>
              <a:t>chuō</a:t>
            </a:r>
            <a:endParaRPr lang="en-US" altLang="x-none" sz="36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4347" name="Text Box 11"/>
          <p:cNvSpPr txBox="1"/>
          <p:nvPr/>
        </p:nvSpPr>
        <p:spPr>
          <a:xfrm>
            <a:off x="2819400" y="5029200"/>
            <a:ext cx="14478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>
              <a:spcBef>
                <a:spcPct val="50000"/>
              </a:spcBef>
            </a:pPr>
            <a:r>
              <a:rPr lang="en-US" altLang="x-none" sz="3600" b="1" err="1">
                <a:latin typeface="Times New Roman" panose="02020603050405020304" pitchFamily="18" charset="0"/>
                <a:ea typeface="宋体" panose="02010600030101010101" pitchFamily="2" charset="-122"/>
              </a:rPr>
              <a:t>lù</a:t>
            </a:r>
            <a:endParaRPr lang="en-US" altLang="x-none" sz="36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4" grpId="0"/>
      <p:bldP spid="14345" grpId="0"/>
      <p:bldP spid="14346" grpId="0"/>
      <p:bldP spid="1434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矩形 44033"/>
          <p:cNvSpPr/>
          <p:nvPr/>
        </p:nvSpPr>
        <p:spPr>
          <a:xfrm>
            <a:off x="179388" y="1225550"/>
            <a:ext cx="3708400" cy="309562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lvl="0" indent="269875" eaLnBrk="1" hangingPunct="1">
              <a:lnSpc>
                <a:spcPct val="145000"/>
              </a:lnSpc>
            </a:pPr>
            <a:r>
              <a:rPr lang="en-US" altLang="zh-CN" sz="3400" b="1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3400" b="1" dirty="0">
                <a:latin typeface="楷体_GB2312" pitchFamily="49" charset="-122"/>
                <a:ea typeface="楷体_GB2312" pitchFamily="49" charset="-122"/>
              </a:rPr>
              <a:t>、解释下列词语。</a:t>
            </a:r>
          </a:p>
          <a:p>
            <a:pPr lvl="0" indent="269875" eaLnBrk="1" hangingPunct="1">
              <a:lnSpc>
                <a:spcPct val="145000"/>
              </a:lnSpc>
            </a:pPr>
            <a:r>
              <a:rPr lang="zh-CN" altLang="en-US" sz="3400" b="1" dirty="0">
                <a:latin typeface="楷体_GB2312" pitchFamily="49" charset="-122"/>
                <a:ea typeface="楷体_GB2312" pitchFamily="49" charset="-122"/>
              </a:rPr>
              <a:t>无精打采：</a:t>
            </a:r>
          </a:p>
          <a:p>
            <a:pPr lvl="0" indent="269875" eaLnBrk="1" hangingPunct="1">
              <a:lnSpc>
                <a:spcPct val="145000"/>
              </a:lnSpc>
            </a:pPr>
            <a:r>
              <a:rPr lang="zh-CN" altLang="en-US" sz="3400" b="1" dirty="0">
                <a:latin typeface="楷体_GB2312" pitchFamily="49" charset="-122"/>
                <a:ea typeface="楷体_GB2312" pitchFamily="49" charset="-122"/>
              </a:rPr>
              <a:t>异想天开：</a:t>
            </a:r>
          </a:p>
          <a:p>
            <a:pPr lvl="0" indent="269875" eaLnBrk="1" hangingPunct="1">
              <a:lnSpc>
                <a:spcPct val="145000"/>
              </a:lnSpc>
            </a:pPr>
            <a:endParaRPr lang="zh-CN" altLang="en-US" sz="3400" b="1" dirty="0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44035" name="图片 44034" descr="12">
            <a:hlinkClick r:id="" action="ppaction://noaction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0288" y="6334125"/>
            <a:ext cx="1763712" cy="523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4036" name="矩形 44035"/>
          <p:cNvSpPr/>
          <p:nvPr/>
        </p:nvSpPr>
        <p:spPr>
          <a:xfrm>
            <a:off x="2484438" y="2205038"/>
            <a:ext cx="4424362" cy="609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/>
            <a:r>
              <a:rPr lang="zh-CN" altLang="en-US" sz="3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形容精神萎靡不振。</a:t>
            </a:r>
          </a:p>
        </p:txBody>
      </p:sp>
      <p:sp>
        <p:nvSpPr>
          <p:cNvPr id="44039" name="矩形 44038"/>
          <p:cNvSpPr/>
          <p:nvPr/>
        </p:nvSpPr>
        <p:spPr>
          <a:xfrm>
            <a:off x="2484438" y="2924175"/>
            <a:ext cx="6011862" cy="609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/>
            <a:r>
              <a:rPr lang="zh-CN" altLang="en-US" sz="3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形容想法离奇，难以实现。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4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6" grpId="0"/>
      <p:bldP spid="44039" grpId="0"/>
    </p:bldLst>
  </p:timing>
</p:sld>
</file>

<file path=ppt/theme/theme1.xml><?xml version="1.0" encoding="utf-8"?>
<a:theme xmlns:a="http://schemas.openxmlformats.org/drawingml/2006/main" name="Profile">
  <a:themeElements>
    <a:clrScheme name="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C"/>
      </a:accent5>
      <a:accent6>
        <a:srgbClr val="B70000"/>
      </a:accent6>
      <a:hlink>
        <a:srgbClr val="336699"/>
      </a:hlink>
      <a:folHlink>
        <a:srgbClr val="003366"/>
      </a:folHlink>
    </a:clrScheme>
    <a:fontScheme name="">
      <a:majorFont>
        <a:latin typeface="Verdana"/>
        <a:ea typeface="宋体"/>
        <a:cs typeface=""/>
      </a:majorFont>
      <a:minorFont>
        <a:latin typeface="Verdan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FFFFFF"/>
        </a:dk1>
        <a:lt1>
          <a:srgbClr val="800000"/>
        </a:lt1>
        <a:dk2>
          <a:srgbClr val="FFFFFF"/>
        </a:dk2>
        <a:lt2>
          <a:srgbClr val="A50021"/>
        </a:lt2>
        <a:accent1>
          <a:srgbClr val="FF9900"/>
        </a:accent1>
        <a:accent2>
          <a:srgbClr val="FF3300"/>
        </a:accent2>
        <a:accent3>
          <a:srgbClr val="C1AAAA"/>
        </a:accent3>
        <a:accent4>
          <a:srgbClr val="DCDCDC"/>
        </a:accent4>
        <a:accent5>
          <a:srgbClr val="FFCAAA"/>
        </a:accent5>
        <a:accent6>
          <a:srgbClr val="E52D00"/>
        </a:accent6>
        <a:hlink>
          <a:srgbClr val="FFFFCC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1072E"/>
        </a:lt1>
        <a:dk2>
          <a:srgbClr val="FFFFFF"/>
        </a:dk2>
        <a:lt2>
          <a:srgbClr val="3C001E"/>
        </a:lt2>
        <a:accent1>
          <a:srgbClr val="89A38F"/>
        </a:accent1>
        <a:accent2>
          <a:srgbClr val="666699"/>
        </a:accent2>
        <a:accent3>
          <a:srgbClr val="B3AAAC"/>
        </a:accent3>
        <a:accent4>
          <a:srgbClr val="DCDCDC"/>
        </a:accent4>
        <a:accent5>
          <a:srgbClr val="C4CEC6"/>
        </a:accent5>
        <a:accent6>
          <a:srgbClr val="5B5B89"/>
        </a:accent6>
        <a:hlink>
          <a:srgbClr val="8080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FFFFFF"/>
        </a:dk2>
        <a:lt2>
          <a:srgbClr val="333333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CDCDC"/>
        </a:accent4>
        <a:accent5>
          <a:srgbClr val="ADCAFF"/>
        </a:accent5>
        <a:accent6>
          <a:srgbClr val="B70000"/>
        </a:accent6>
        <a:hlink>
          <a:srgbClr val="666699"/>
        </a:hlink>
        <a:folHlink>
          <a:srgbClr val="66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330000"/>
        </a:lt1>
        <a:dk2>
          <a:srgbClr val="FFFFFF"/>
        </a:dk2>
        <a:lt2>
          <a:srgbClr val="4B3D1B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CDCDC"/>
        </a:accent4>
        <a:accent5>
          <a:srgbClr val="E2CAAA"/>
        </a:accent5>
        <a:accent6>
          <a:srgbClr val="B75B00"/>
        </a:accent6>
        <a:hlink>
          <a:srgbClr val="666699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3366"/>
        </a:lt1>
        <a:dk2>
          <a:srgbClr val="FFFFFF"/>
        </a:dk2>
        <a:lt2>
          <a:srgbClr val="006666"/>
        </a:lt2>
        <a:accent1>
          <a:srgbClr val="0099CC"/>
        </a:accent1>
        <a:accent2>
          <a:srgbClr val="6666FF"/>
        </a:accent2>
        <a:accent3>
          <a:srgbClr val="AAADB9"/>
        </a:accent3>
        <a:accent4>
          <a:srgbClr val="DCDCDC"/>
        </a:accent4>
        <a:accent5>
          <a:srgbClr val="AACAE2"/>
        </a:accent5>
        <a:accent6>
          <a:srgbClr val="5B5BE5"/>
        </a:accent6>
        <a:hlink>
          <a:srgbClr val="FFFF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6666"/>
        </a:lt1>
        <a:dk2>
          <a:srgbClr val="FFFFFF"/>
        </a:dk2>
        <a:lt2>
          <a:srgbClr val="003366"/>
        </a:lt2>
        <a:accent1>
          <a:srgbClr val="6699FF"/>
        </a:accent1>
        <a:accent2>
          <a:srgbClr val="00CCFF"/>
        </a:accent2>
        <a:accent3>
          <a:srgbClr val="AAB9B9"/>
        </a:accent3>
        <a:accent4>
          <a:srgbClr val="DCDCDC"/>
        </a:accent4>
        <a:accent5>
          <a:srgbClr val="B9CAFF"/>
        </a:accent5>
        <a:accent6>
          <a:srgbClr val="00B7E5"/>
        </a:accent6>
        <a:hlink>
          <a:srgbClr val="FFFFCC"/>
        </a:hlink>
        <a:folHlink>
          <a:srgbClr val="33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4"/>
        </a:accent3>
        <a:accent4>
          <a:srgbClr val="000000"/>
        </a:accent4>
        <a:accent5>
          <a:srgbClr val="FFE2AA"/>
        </a:accent5>
        <a:accent6>
          <a:srgbClr val="A3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336600"/>
        </a:lt1>
        <a:dk2>
          <a:srgbClr val="FFFFFF"/>
        </a:dk2>
        <a:lt2>
          <a:srgbClr val="598600"/>
        </a:lt2>
        <a:accent1>
          <a:srgbClr val="33CC33"/>
        </a:accent1>
        <a:accent2>
          <a:srgbClr val="99CC00"/>
        </a:accent2>
        <a:accent3>
          <a:srgbClr val="ADB9AA"/>
        </a:accent3>
        <a:accent4>
          <a:srgbClr val="DCDCDC"/>
        </a:accent4>
        <a:accent5>
          <a:srgbClr val="ADE2AD"/>
        </a:accent5>
        <a:accent6>
          <a:srgbClr val="89B700"/>
        </a:accent6>
        <a:hlink>
          <a:srgbClr val="FFCC00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C"/>
        </a:accent5>
        <a:accent6>
          <a:srgbClr val="B7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Profile</Template>
  <TotalTime>83</TotalTime>
  <Words>1497</Words>
  <Application>Microsoft Office PowerPoint</Application>
  <PresentationFormat>全屏显示(4:3)</PresentationFormat>
  <Paragraphs>123</Paragraphs>
  <Slides>24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7" baseType="lpstr">
      <vt:lpstr>黑体</vt:lpstr>
      <vt:lpstr>华文行楷</vt:lpstr>
      <vt:lpstr>华文新魏</vt:lpstr>
      <vt:lpstr>楷体_GB2312</vt:lpstr>
      <vt:lpstr>隶书</vt:lpstr>
      <vt:lpstr>宋体</vt:lpstr>
      <vt:lpstr>Arial</vt:lpstr>
      <vt:lpstr>Times New Roman</vt:lpstr>
      <vt:lpstr>Verdana</vt:lpstr>
      <vt:lpstr>Wingdings</vt:lpstr>
      <vt:lpstr>Profile</vt:lpstr>
      <vt:lpstr>默认设计模板</vt:lpstr>
      <vt:lpstr>Flash.Movie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               课堂小结</vt:lpstr>
      <vt:lpstr>PowerPoint 演示文稿</vt:lpstr>
      <vt:lpstr>课堂拓展（三选一）</vt:lpstr>
      <vt:lpstr>PowerPoint 演示文稿</vt:lpstr>
      <vt:lpstr>PowerPoint 演示文稿</vt:lpstr>
      <vt:lpstr>PowerPoint 演示文稿</vt:lpstr>
      <vt:lpstr>PowerPoint 演示文稿</vt:lpstr>
    </vt:vector>
  </TitlesOfParts>
  <Company>WWW.TYGHOST.COM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SkyUN.Org</dc:creator>
  <cp:lastModifiedBy>DiNeng</cp:lastModifiedBy>
  <cp:revision>675</cp:revision>
  <dcterms:created xsi:type="dcterms:W3CDTF">2010-11-20T13:02:28Z</dcterms:created>
  <dcterms:modified xsi:type="dcterms:W3CDTF">2017-02-20T04:11:03Z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2</vt:r8>
  </property>
  <property fmtid="{D5CDD505-2E9C-101B-9397-08002B2CF9AE}" pid="3" name="KSOProductBuildVer">
    <vt:lpwstr>2052-10.1.0.6028</vt:lpwstr>
  </property>
</Properties>
</file>