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61" r:id="rId4"/>
    <p:sldId id="256" r:id="rId5"/>
    <p:sldId id="273" r:id="rId6"/>
    <p:sldId id="492" r:id="rId7"/>
    <p:sldId id="493" r:id="rId8"/>
    <p:sldId id="283" r:id="rId9"/>
    <p:sldId id="289" r:id="rId10"/>
    <p:sldId id="290" r:id="rId11"/>
    <p:sldId id="291" r:id="rId12"/>
    <p:sldId id="292" r:id="rId13"/>
    <p:sldId id="293" r:id="rId14"/>
    <p:sldId id="494" r:id="rId15"/>
    <p:sldId id="497" r:id="rId16"/>
    <p:sldId id="501" r:id="rId17"/>
    <p:sldId id="502" r:id="rId18"/>
    <p:sldId id="503" r:id="rId19"/>
    <p:sldId id="504" r:id="rId20"/>
    <p:sldId id="505" r:id="rId21"/>
    <p:sldId id="506" r:id="rId22"/>
    <p:sldId id="507" r:id="rId23"/>
    <p:sldId id="508" r:id="rId24"/>
    <p:sldId id="509" r:id="rId25"/>
    <p:sldId id="510" r:id="rId26"/>
    <p:sldId id="511" r:id="rId27"/>
    <p:sldId id="512" r:id="rId28"/>
    <p:sldId id="513" r:id="rId29"/>
    <p:sldId id="340" r:id="rId30"/>
    <p:sldId id="514" r:id="rId31"/>
    <p:sldId id="515" r:id="rId32"/>
    <p:sldId id="342" r:id="rId33"/>
    <p:sldId id="348" r:id="rId34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8"/>
    <p:restoredTop sz="94708"/>
  </p:normalViewPr>
  <p:slideViewPr>
    <p:cSldViewPr showGuides="1">
      <p:cViewPr varScale="1">
        <p:scale>
          <a:sx n="72" d="100"/>
          <a:sy n="72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标题，文本与媒体剪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媒体占位符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wmf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GIF"/><Relationship Id="rId1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audio" Target="../media/audio4.wav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7" name="Rectangle 2"/>
          <p:cNvSpPr>
            <a:spLocks noGrp="1"/>
          </p:cNvSpPr>
          <p:nvPr>
            <p:ph type="body" sz="half" idx="1"/>
          </p:nvPr>
        </p:nvSpPr>
        <p:spPr>
          <a:xfrm>
            <a:off x="323850" y="549275"/>
            <a:ext cx="8458200" cy="4114800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2800" kern="1200" dirty="0"/>
              <a:t> </a:t>
            </a:r>
            <a:r>
              <a:rPr lang="zh-CN" altLang="en-US" sz="2800" b="1" kern="1200" dirty="0"/>
              <a:t>唐朝名臣魏征曰：</a:t>
            </a:r>
            <a:r>
              <a:rPr lang="zh-CN" altLang="en-US" sz="2800" b="1" kern="1200" dirty="0">
                <a:solidFill>
                  <a:srgbClr val="FF6600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800" b="1" kern="1200" dirty="0">
                <a:solidFill>
                  <a:srgbClr val="FF6600"/>
                </a:solidFill>
              </a:rPr>
              <a:t>以铜为镜，可以正衣冠；以史为镜，可以知兴亡；以人为镜，可以明得失。</a:t>
            </a:r>
            <a:r>
              <a:rPr lang="zh-CN" altLang="en-US" sz="2800" b="1" kern="1200" dirty="0">
                <a:solidFill>
                  <a:srgbClr val="FF6600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800" b="1" kern="1200" dirty="0"/>
              <a:t>历代君主要成就一番霸业，身边没有几位敢进谏言的大臣是不成的；而劝谏能否奏效，一要看做君王的是否</a:t>
            </a:r>
            <a:r>
              <a:rPr lang="zh-CN" altLang="en-US" sz="2800" b="1" kern="1200" dirty="0">
                <a:solidFill>
                  <a:srgbClr val="0066FF"/>
                </a:solidFill>
              </a:rPr>
              <a:t>贤明</a:t>
            </a:r>
            <a:r>
              <a:rPr lang="zh-CN" altLang="en-US" sz="2800" b="1" kern="1200" dirty="0"/>
              <a:t>，二要看谏者是否注意了</a:t>
            </a:r>
            <a:r>
              <a:rPr lang="zh-CN" altLang="en-US" sz="2800" b="1" kern="1200" dirty="0">
                <a:solidFill>
                  <a:srgbClr val="FF6600"/>
                </a:solidFill>
              </a:rPr>
              <a:t>进谏的艺术，</a:t>
            </a:r>
            <a:r>
              <a:rPr lang="zh-CN" altLang="en-US" sz="2800" b="1" kern="1200" dirty="0"/>
              <a:t>使</a:t>
            </a:r>
            <a:r>
              <a:rPr lang="zh-CN" altLang="en-US" sz="2800" b="1" kern="1200" dirty="0">
                <a:latin typeface="宋体" panose="02010600030101010101" pitchFamily="2" charset="-122"/>
              </a:rPr>
              <a:t>“</a:t>
            </a:r>
            <a:r>
              <a:rPr lang="zh-CN" altLang="en-US" sz="2800" b="1" kern="1200" dirty="0"/>
              <a:t>良药</a:t>
            </a:r>
            <a:r>
              <a:rPr lang="zh-CN" altLang="en-US" sz="2800" b="1" kern="1200" dirty="0">
                <a:latin typeface="宋体" panose="02010600030101010101" pitchFamily="2" charset="-122"/>
              </a:rPr>
              <a:t>”</a:t>
            </a:r>
            <a:r>
              <a:rPr lang="zh-CN" altLang="en-US" sz="2800" b="1" kern="1200" dirty="0"/>
              <a:t>既</a:t>
            </a:r>
            <a:r>
              <a:rPr lang="zh-CN" altLang="en-US" sz="2800" b="1" kern="1200" dirty="0">
                <a:latin typeface="宋体" panose="02010600030101010101" pitchFamily="2" charset="-122"/>
              </a:rPr>
              <a:t>“</a:t>
            </a:r>
            <a:r>
              <a:rPr lang="zh-CN" altLang="en-US" sz="2800" b="1" kern="1200" dirty="0"/>
              <a:t>爽于口</a:t>
            </a:r>
            <a:r>
              <a:rPr lang="zh-CN" altLang="en-US" sz="2800" b="1" kern="1200" dirty="0">
                <a:latin typeface="宋体" panose="02010600030101010101" pitchFamily="2" charset="-122"/>
              </a:rPr>
              <a:t>”</a:t>
            </a:r>
            <a:r>
              <a:rPr lang="zh-CN" altLang="en-US" sz="2800" b="1" kern="1200" dirty="0"/>
              <a:t>，又</a:t>
            </a:r>
            <a:r>
              <a:rPr lang="zh-CN" altLang="en-US" sz="2800" b="1" kern="1200" dirty="0">
                <a:latin typeface="宋体" panose="02010600030101010101" pitchFamily="2" charset="-122"/>
              </a:rPr>
              <a:t>“</a:t>
            </a:r>
            <a:r>
              <a:rPr lang="zh-CN" altLang="en-US" sz="2800" b="1" kern="1200" dirty="0"/>
              <a:t>利于病</a:t>
            </a:r>
            <a:r>
              <a:rPr lang="zh-CN" altLang="en-US" sz="2800" b="1" kern="1200" dirty="0">
                <a:latin typeface="宋体" panose="02010600030101010101" pitchFamily="2" charset="-122"/>
              </a:rPr>
              <a:t>”</a:t>
            </a:r>
            <a:r>
              <a:rPr lang="zh-CN" altLang="en-US" sz="2800" b="1" kern="1200" dirty="0"/>
              <a:t>。</a:t>
            </a:r>
            <a:endParaRPr lang="zh-CN" altLang="en-US" sz="2800" b="1" kern="1200" dirty="0"/>
          </a:p>
        </p:txBody>
      </p:sp>
      <p:sp>
        <p:nvSpPr>
          <p:cNvPr id="7171" name="Text Box 3"/>
          <p:cNvSpPr txBox="1"/>
          <p:nvPr/>
        </p:nvSpPr>
        <p:spPr>
          <a:xfrm>
            <a:off x="827088" y="3716338"/>
            <a:ext cx="3352800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20000"/>
              </a:spcBef>
              <a:buChar char="•"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战国时齐威王非常幸运遇到了这样一位贤臣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--——</a:t>
            </a:r>
            <a:r>
              <a:rPr lang="zh-CN" altLang="en-US" sz="3200" b="1" dirty="0">
                <a:solidFill>
                  <a:srgbClr val="0066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邹忌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356100" y="3429000"/>
          <a:ext cx="47879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6000750" imgH="3619500" progId="MSPhotoEd.3">
                  <p:embed/>
                </p:oleObj>
              </mc:Choice>
              <mc:Fallback>
                <p:oleObj name="" r:id="rId1" imgW="6000750" imgH="3619500" progId="MSPhotoEd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56100" y="3429000"/>
                        <a:ext cx="4787900" cy="342900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717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Rectangle 2"/>
          <p:cNvSpPr/>
          <p:nvPr/>
        </p:nvSpPr>
        <p:spPr>
          <a:xfrm>
            <a:off x="179388" y="188913"/>
            <a:ext cx="8964612" cy="5372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明日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，徐公来，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孰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视   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之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2800" b="1" u="sng" dirty="0">
                <a:solidFill>
                  <a:srgbClr val="00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自</a:t>
            </a:r>
            <a:r>
              <a:rPr lang="zh-CN" alt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以为</a:t>
            </a:r>
            <a:r>
              <a:rPr lang="zh-CN" altLang="en-US" sz="2800" b="1" u="sng" dirty="0">
                <a:solidFill>
                  <a:srgbClr val="0066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不如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；窥镜而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自视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又弗如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远甚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暮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寝 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而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思之，曰：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吾妻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之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美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我者， 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私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我也；妾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之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美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我者，畏我也；客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之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美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我者，欲有求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于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隶书" panose="02010509060101010101" pitchFamily="49" charset="-122"/>
              </a:rPr>
              <a:t>                       </a:t>
            </a:r>
            <a:endParaRPr lang="zh-CN" altLang="en-US" sz="3600" b="1" dirty="0"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我也。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39" name="Rectangle 3"/>
          <p:cNvSpPr/>
          <p:nvPr/>
        </p:nvSpPr>
        <p:spPr>
          <a:xfrm>
            <a:off x="0" y="765175"/>
            <a:ext cx="1255713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第二天</a:t>
            </a:r>
            <a:endParaRPr lang="zh-CN" altLang="en-US" sz="28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0" name="Rectangle 4"/>
          <p:cNvSpPr/>
          <p:nvPr/>
        </p:nvSpPr>
        <p:spPr>
          <a:xfrm>
            <a:off x="2124075" y="692150"/>
            <a:ext cx="1584325" cy="11874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通假字，</a:t>
            </a:r>
            <a:r>
              <a:rPr lang="zh-CN" altLang="en-US" sz="24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熟</a:t>
            </a:r>
            <a:r>
              <a:rPr lang="zh-CN" altLang="en-US" sz="24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，仔细</a:t>
            </a:r>
            <a:endParaRPr lang="zh-CN" altLang="en-US" sz="24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1" name="Rectangle 5"/>
          <p:cNvSpPr/>
          <p:nvPr/>
        </p:nvSpPr>
        <p:spPr>
          <a:xfrm>
            <a:off x="4787900" y="765175"/>
            <a:ext cx="2881313" cy="1216025"/>
          </a:xfrm>
          <a:prstGeom prst="rect">
            <a:avLst/>
          </a:prstGeom>
          <a:noFill/>
          <a:ln w="28575" cap="flat" cmpd="sng">
            <a:solidFill>
              <a:srgbClr val="FF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省略句。（邹忌）自以为不如（徐公）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以为：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认为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2" name="Rectangle 6"/>
          <p:cNvSpPr/>
          <p:nvPr/>
        </p:nvSpPr>
        <p:spPr>
          <a:xfrm>
            <a:off x="7704138" y="836613"/>
            <a:ext cx="1439862" cy="1004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视自</a:t>
            </a:r>
            <a:r>
              <a:rPr lang="en-US" altLang="zh-CN" sz="2400" b="1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endParaRPr lang="en-US" altLang="zh-CN" sz="2400" b="1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宾语前置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3" name="Rectangle 7"/>
          <p:cNvSpPr/>
          <p:nvPr/>
        </p:nvSpPr>
        <p:spPr>
          <a:xfrm>
            <a:off x="250825" y="2636838"/>
            <a:ext cx="1547813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甚远</a:t>
            </a:r>
            <a:r>
              <a:rPr lang="zh-CN" altLang="en-US" sz="24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太远了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4" name="Rectangle 8"/>
          <p:cNvSpPr/>
          <p:nvPr/>
        </p:nvSpPr>
        <p:spPr>
          <a:xfrm>
            <a:off x="2051050" y="2565400"/>
            <a:ext cx="1150938" cy="850900"/>
          </a:xfrm>
          <a:prstGeom prst="rect">
            <a:avLst/>
          </a:prstGeom>
          <a:noFill/>
          <a:ln w="28575" cap="flat" cmpd="sng">
            <a:solidFill>
              <a:srgbClr val="FF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在晚上。名→状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5" name="Rectangle 9"/>
          <p:cNvSpPr/>
          <p:nvPr/>
        </p:nvSpPr>
        <p:spPr>
          <a:xfrm>
            <a:off x="3276600" y="2565400"/>
            <a:ext cx="1944688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表顺接，两个动作相连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6" name="Rectangle 10"/>
          <p:cNvSpPr/>
          <p:nvPr/>
        </p:nvSpPr>
        <p:spPr>
          <a:xfrm>
            <a:off x="5364163" y="2636838"/>
            <a:ext cx="2879725" cy="850900"/>
          </a:xfrm>
          <a:prstGeom prst="rect">
            <a:avLst/>
          </a:prstGeom>
          <a:noFill/>
          <a:ln w="28575" cap="flat" cmpd="sng">
            <a:solidFill>
              <a:srgbClr val="FF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以</a:t>
            </a:r>
            <a:r>
              <a:rPr lang="en-US" altLang="zh-CN" sz="2400" b="1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为美。（认为</a:t>
            </a:r>
            <a:r>
              <a:rPr lang="en-US" altLang="zh-CN" sz="2400" b="1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美）意动用法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7" name="Rectangle 11"/>
          <p:cNvSpPr/>
          <p:nvPr/>
        </p:nvSpPr>
        <p:spPr>
          <a:xfrm>
            <a:off x="0" y="4076700"/>
            <a:ext cx="20224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偏爱，形→动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8" name="Rectangle 12"/>
          <p:cNvSpPr/>
          <p:nvPr/>
        </p:nvSpPr>
        <p:spPr>
          <a:xfrm>
            <a:off x="8388350" y="39338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9" name="Rectangle 13"/>
          <p:cNvSpPr/>
          <p:nvPr/>
        </p:nvSpPr>
        <p:spPr>
          <a:xfrm>
            <a:off x="684213" y="5305425"/>
            <a:ext cx="8459787" cy="155257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又过了一天，徐公来了，邹忌仔细地看他，自己觉得不如徐公漂亮；再照镜子看看自己，觉得自己远远不如徐公漂亮。晚上躺着想这件事，说：“我的妻子认为我漂亮，是偏爱我；妾认为我漂亮</a:t>
            </a:r>
            <a:r>
              <a:rPr lang="en-US" altLang="zh-CN" sz="240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是害怕我；客人认为我漂亮，是想有求于我。” </a:t>
            </a:r>
            <a:endParaRPr lang="zh-CN" altLang="en-US" sz="24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9950" name="Text Box 14"/>
          <p:cNvSpPr txBox="1"/>
          <p:nvPr/>
        </p:nvSpPr>
        <p:spPr>
          <a:xfrm>
            <a:off x="0" y="5373688"/>
            <a:ext cx="6985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folHlink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译文</a:t>
            </a:r>
            <a:r>
              <a:rPr lang="en-US" altLang="zh-CN" sz="3600" b="1">
                <a:solidFill>
                  <a:schemeClr val="folHlink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:</a:t>
            </a:r>
            <a:endParaRPr lang="en-US" altLang="zh-CN" sz="3600" b="1">
              <a:solidFill>
                <a:schemeClr val="folHlink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39951" name="Rectangle 15"/>
          <p:cNvSpPr>
            <a:spLocks noChangeArrowheads="1"/>
          </p:cNvSpPr>
          <p:nvPr/>
        </p:nvSpPr>
        <p:spPr bwMode="auto">
          <a:xfrm>
            <a:off x="2700338" y="3933825"/>
            <a:ext cx="3541713" cy="8842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66FF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之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：用在主谓间，取消句子独立性，不译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39952" name="Rectangle 16"/>
          <p:cNvSpPr/>
          <p:nvPr/>
        </p:nvSpPr>
        <p:spPr>
          <a:xfrm>
            <a:off x="3635375" y="765175"/>
            <a:ext cx="1223963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他，指徐公</a:t>
            </a:r>
            <a:endParaRPr lang="zh-CN" altLang="en-US" sz="24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6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39940" grpId="0"/>
      <p:bldP spid="39941" grpId="0" animBg="1"/>
      <p:bldP spid="39942" grpId="0"/>
      <p:bldP spid="39943" grpId="0"/>
      <p:bldP spid="39944" grpId="0" animBg="1"/>
      <p:bldP spid="39945" grpId="0"/>
      <p:bldP spid="39946" grpId="0" animBg="1"/>
      <p:bldP spid="39947" grpId="0"/>
      <p:bldP spid="39948" grpId="0"/>
      <p:bldP spid="39949" grpId="0" animBg="1"/>
      <p:bldP spid="39950" grpId="0"/>
      <p:bldP spid="39951" grpId="0"/>
      <p:bldP spid="399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Rectangle 2"/>
          <p:cNvSpPr/>
          <p:nvPr>
            <p:ph idx="1"/>
          </p:nvPr>
        </p:nvSpPr>
        <p:spPr>
          <a:xfrm>
            <a:off x="0" y="0"/>
            <a:ext cx="9144000" cy="4519613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2800" b="1" dirty="0"/>
              <a:t>于是入朝见威王，曰：“臣</a:t>
            </a:r>
            <a:r>
              <a:rPr lang="zh-CN" altLang="en-US" sz="2800" b="1" dirty="0">
                <a:solidFill>
                  <a:srgbClr val="FF0000"/>
                </a:solidFill>
              </a:rPr>
              <a:t>诚</a:t>
            </a:r>
            <a:r>
              <a:rPr lang="zh-CN" altLang="en-US" sz="2800" b="1" dirty="0"/>
              <a:t>知不如徐公美。臣</a:t>
            </a:r>
            <a:r>
              <a:rPr lang="zh-CN" altLang="en-US" sz="2800" b="1" dirty="0">
                <a:solidFill>
                  <a:srgbClr val="FF3300"/>
                </a:solidFill>
              </a:rPr>
              <a:t>之</a:t>
            </a:r>
            <a:r>
              <a:rPr lang="zh-CN" altLang="en-US" sz="2800" b="1" dirty="0"/>
              <a:t>妻私</a:t>
            </a:r>
            <a:endParaRPr lang="zh-CN" altLang="en-US" sz="2800" b="1" dirty="0"/>
          </a:p>
          <a:p>
            <a:pPr eaLnBrk="1" hangingPunct="1">
              <a:buNone/>
            </a:pPr>
            <a:endParaRPr lang="zh-CN" altLang="en-US" sz="2800" b="1" dirty="0"/>
          </a:p>
          <a:p>
            <a:pPr eaLnBrk="1" hangingPunct="1">
              <a:buNone/>
            </a:pPr>
            <a:r>
              <a:rPr lang="zh-CN" altLang="en-US" sz="2800" b="1" dirty="0"/>
              <a:t>臣，臣</a:t>
            </a:r>
            <a:r>
              <a:rPr lang="zh-CN" altLang="en-US" sz="2800" b="1" dirty="0">
                <a:solidFill>
                  <a:srgbClr val="FF3300"/>
                </a:solidFill>
              </a:rPr>
              <a:t>之</a:t>
            </a:r>
            <a:r>
              <a:rPr lang="zh-CN" altLang="en-US" sz="2800" b="1" dirty="0"/>
              <a:t>妾畏臣，臣</a:t>
            </a:r>
            <a:r>
              <a:rPr lang="zh-CN" altLang="en-US" sz="2800" b="1" dirty="0">
                <a:solidFill>
                  <a:srgbClr val="FF3300"/>
                </a:solidFill>
              </a:rPr>
              <a:t>之</a:t>
            </a:r>
            <a:r>
              <a:rPr lang="zh-CN" altLang="en-US" sz="2800" b="1" dirty="0"/>
              <a:t>客欲有求于臣，皆以美</a:t>
            </a:r>
            <a:r>
              <a:rPr lang="zh-CN" altLang="en-US" sz="2800" b="1" dirty="0">
                <a:solidFill>
                  <a:srgbClr val="FF0000"/>
                </a:solidFill>
              </a:rPr>
              <a:t>于</a:t>
            </a:r>
            <a:r>
              <a:rPr lang="zh-CN" altLang="en-US" sz="2800" b="1" dirty="0"/>
              <a:t>徐公。今</a:t>
            </a:r>
            <a:endParaRPr lang="zh-CN" altLang="en-US" sz="2800" b="1" dirty="0"/>
          </a:p>
          <a:p>
            <a:pPr eaLnBrk="1" hangingPunct="1">
              <a:buNone/>
            </a:pPr>
            <a:endParaRPr lang="zh-CN" altLang="en-US" sz="2800" b="1" dirty="0"/>
          </a:p>
          <a:p>
            <a:pPr eaLnBrk="1" hangingPunct="1">
              <a:buNone/>
            </a:pPr>
            <a:r>
              <a:rPr lang="zh-CN" altLang="en-US" sz="2800" b="1" dirty="0"/>
              <a:t>齐</a:t>
            </a:r>
            <a:r>
              <a:rPr lang="zh-CN" altLang="en-US" sz="2800" b="1" dirty="0">
                <a:solidFill>
                  <a:srgbClr val="FF0000"/>
                </a:solidFill>
              </a:rPr>
              <a:t>地方</a:t>
            </a:r>
            <a:r>
              <a:rPr lang="zh-CN" altLang="en-US" sz="2800" b="1" dirty="0"/>
              <a:t>千里，百二十城，宫妇</a:t>
            </a:r>
            <a:r>
              <a:rPr lang="zh-CN" altLang="en-US" sz="2800" b="1" dirty="0">
                <a:solidFill>
                  <a:srgbClr val="FF0000"/>
                </a:solidFill>
              </a:rPr>
              <a:t>左右莫</a:t>
            </a:r>
            <a:r>
              <a:rPr lang="zh-CN" altLang="en-US" sz="2800" b="1" dirty="0"/>
              <a:t>不私王，朝廷之臣</a:t>
            </a:r>
            <a:r>
              <a:rPr lang="zh-CN" altLang="en-US" sz="2800" b="1" dirty="0">
                <a:solidFill>
                  <a:srgbClr val="FF0000"/>
                </a:solidFill>
              </a:rPr>
              <a:t>莫</a:t>
            </a:r>
            <a:endParaRPr lang="zh-CN" altLang="en-US" sz="2800" b="1" dirty="0">
              <a:solidFill>
                <a:srgbClr val="FF0000"/>
              </a:solidFill>
            </a:endParaRPr>
          </a:p>
          <a:p>
            <a:pPr eaLnBrk="1" hangingPunct="1">
              <a:buNone/>
            </a:pPr>
            <a:endParaRPr lang="zh-CN" altLang="en-US" sz="2800" b="1" dirty="0">
              <a:solidFill>
                <a:srgbClr val="FF0000"/>
              </a:solidFill>
            </a:endParaRPr>
          </a:p>
          <a:p>
            <a:pPr eaLnBrk="1" hangingPunct="1">
              <a:buNone/>
            </a:pPr>
            <a:r>
              <a:rPr lang="zh-CN" altLang="en-US" sz="2800" b="1" dirty="0"/>
              <a:t>不畏王，四境之内莫不有求于王。由此观之，王</a:t>
            </a:r>
            <a:r>
              <a:rPr lang="zh-CN" altLang="en-US" sz="2800" b="1" dirty="0">
                <a:solidFill>
                  <a:srgbClr val="FF0000"/>
                </a:solidFill>
              </a:rPr>
              <a:t>之 </a:t>
            </a:r>
            <a:r>
              <a:rPr lang="zh-CN" altLang="en-US" sz="2800" b="1" dirty="0"/>
              <a:t>                   </a:t>
            </a:r>
            <a:r>
              <a:rPr lang="zh-CN" altLang="en-US" sz="2800" b="1" dirty="0">
                <a:solidFill>
                  <a:srgbClr val="FF0000"/>
                </a:solidFill>
              </a:rPr>
              <a:t>蔽</a:t>
            </a:r>
            <a:r>
              <a:rPr lang="zh-CN" altLang="en-US" sz="2800" b="1" dirty="0"/>
              <a:t>甚矣！”</a:t>
            </a:r>
            <a:endParaRPr lang="zh-CN" altLang="en-US" sz="2800" b="1" dirty="0"/>
          </a:p>
        </p:txBody>
      </p:sp>
      <p:sp>
        <p:nvSpPr>
          <p:cNvPr id="40963" name="Rectangle 3"/>
          <p:cNvSpPr/>
          <p:nvPr/>
        </p:nvSpPr>
        <p:spPr>
          <a:xfrm>
            <a:off x="4067175" y="476250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实在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64" name="Rectangle 4"/>
          <p:cNvSpPr/>
          <p:nvPr/>
        </p:nvSpPr>
        <p:spPr>
          <a:xfrm>
            <a:off x="179388" y="2636838"/>
            <a:ext cx="14097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土地方圆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65" name="Rectangle 5"/>
          <p:cNvSpPr/>
          <p:nvPr/>
        </p:nvSpPr>
        <p:spPr>
          <a:xfrm>
            <a:off x="3203575" y="2565400"/>
            <a:ext cx="23288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国君旁边的近臣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66" name="Rectangle 6"/>
          <p:cNvSpPr/>
          <p:nvPr/>
        </p:nvSpPr>
        <p:spPr>
          <a:xfrm>
            <a:off x="5651500" y="2492375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没有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67" name="Rectangle 7"/>
          <p:cNvSpPr/>
          <p:nvPr/>
        </p:nvSpPr>
        <p:spPr>
          <a:xfrm>
            <a:off x="0" y="3933825"/>
            <a:ext cx="2328863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因受蒙蔽而不明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68" name="Rectangle 8"/>
          <p:cNvSpPr/>
          <p:nvPr/>
        </p:nvSpPr>
        <p:spPr>
          <a:xfrm>
            <a:off x="7308850" y="1484313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比</a:t>
            </a:r>
            <a:endParaRPr lang="zh-CN" altLang="en-US" sz="24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69" name="Rectangle 9"/>
          <p:cNvSpPr/>
          <p:nvPr/>
        </p:nvSpPr>
        <p:spPr>
          <a:xfrm>
            <a:off x="395288" y="4452938"/>
            <a:ext cx="8532812" cy="240506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隶书" panose="02010509060101010101" pitchFamily="49" charset="-122"/>
              </a:rPr>
              <a:t>    </a:t>
            </a:r>
            <a:r>
              <a:rPr lang="zh-CN" altLang="en-US" sz="3200" dirty="0">
                <a:solidFill>
                  <a:schemeClr val="folHlink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译文</a:t>
            </a:r>
            <a:r>
              <a:rPr lang="en-US" altLang="zh-CN" sz="3200">
                <a:solidFill>
                  <a:schemeClr val="folHlink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:</a:t>
            </a:r>
            <a:r>
              <a:rPr lang="zh-CN" altLang="en-US" sz="24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于是邹忌上朝拜见齐威王，说：“我确实知道自己不如徐公漂亮。可是我妻子偏爱我，我的妾害怕我，我的客人想有求于我，他们都认为我比徐公漂亮。如今齐国有方圆千里的疆土，一百二十座城池，宫中的妃子、近臣没有谁不偏爱您，朝中的大臣没有谁不害怕您，全国范围内的人没有谁不有求于您：由此看来，大王您受蒙蔽很深啦！” </a:t>
            </a:r>
            <a:endParaRPr lang="zh-CN" altLang="en-US" sz="2400" b="1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1042988" y="1557338"/>
            <a:ext cx="561975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的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3276600" y="1484313"/>
            <a:ext cx="48895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的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7308850" y="476250"/>
            <a:ext cx="56038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的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73" name="Rectangle 13"/>
          <p:cNvSpPr/>
          <p:nvPr/>
        </p:nvSpPr>
        <p:spPr>
          <a:xfrm>
            <a:off x="5602288" y="3573463"/>
            <a:ext cx="354171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用在主谓间，取消句子独立性，不译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/>
      <p:bldP spid="40964" grpId="0"/>
      <p:bldP spid="40965" grpId="0"/>
      <p:bldP spid="40966" grpId="0"/>
      <p:bldP spid="40967" grpId="0"/>
      <p:bldP spid="40968" grpId="0"/>
      <p:bldP spid="40969" grpId="0" animBg="1"/>
      <p:bldP spid="40970" grpId="0"/>
      <p:bldP spid="40971" grpId="0"/>
      <p:bldP spid="40972" grpId="0"/>
      <p:bldP spid="409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Rectangle 2"/>
          <p:cNvSpPr/>
          <p:nvPr>
            <p:ph idx="1"/>
          </p:nvPr>
        </p:nvSpPr>
        <p:spPr>
          <a:xfrm>
            <a:off x="179388" y="333375"/>
            <a:ext cx="8640762" cy="6524625"/>
          </a:xfrm>
        </p:spPr>
        <p:txBody>
          <a:bodyPr vert="horz" wrap="square" lIns="91440" tIns="45720" rIns="91440" bIns="45720" anchor="t"/>
          <a:p>
            <a:pPr eaLnBrk="1" hangingPunct="1">
              <a:lnSpc>
                <a:spcPct val="80000"/>
              </a:lnSpc>
              <a:buNone/>
            </a:pPr>
            <a:r>
              <a:rPr lang="zh-CN" altLang="zh-CN" sz="2800" dirty="0"/>
              <a:t>    </a:t>
            </a:r>
            <a:r>
              <a:rPr lang="zh-CN" altLang="en-US" sz="2800" b="1" dirty="0"/>
              <a:t>王曰：“</a:t>
            </a:r>
            <a:r>
              <a:rPr lang="zh-CN" altLang="en-US" sz="2800" b="1" dirty="0">
                <a:solidFill>
                  <a:srgbClr val="FF0000"/>
                </a:solidFill>
              </a:rPr>
              <a:t>善</a:t>
            </a:r>
            <a:r>
              <a:rPr lang="zh-CN" altLang="en-US" sz="2800" b="1" dirty="0"/>
              <a:t>。”乃下令：“群臣吏民，能</a:t>
            </a:r>
            <a:r>
              <a:rPr lang="zh-CN" altLang="en-US" sz="2800" b="1" dirty="0">
                <a:solidFill>
                  <a:srgbClr val="FF0000"/>
                </a:solidFill>
              </a:rPr>
              <a:t>面   刺</a:t>
            </a:r>
            <a:r>
              <a:rPr lang="zh-CN" altLang="en-US" sz="2800" b="1" dirty="0"/>
              <a:t>寡人之</a:t>
            </a:r>
            <a:endParaRPr lang="zh-CN" altLang="en-US" sz="2800" b="1" dirty="0"/>
          </a:p>
          <a:p>
            <a:pPr eaLnBrk="1" hangingPunct="1">
              <a:lnSpc>
                <a:spcPct val="80000"/>
              </a:lnSpc>
            </a:pPr>
            <a:endParaRPr lang="zh-CN" altLang="en-US" sz="2800" b="1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b="1" dirty="0">
                <a:solidFill>
                  <a:srgbClr val="FF0000"/>
                </a:solidFill>
              </a:rPr>
              <a:t>过</a:t>
            </a:r>
            <a:r>
              <a:rPr lang="zh-CN" altLang="en-US" sz="2800" b="1" dirty="0"/>
              <a:t>者，受</a:t>
            </a:r>
            <a:r>
              <a:rPr lang="zh-CN" altLang="en-US" sz="2800" b="1" dirty="0">
                <a:solidFill>
                  <a:srgbClr val="FF0000"/>
                </a:solidFill>
              </a:rPr>
              <a:t>上</a:t>
            </a:r>
            <a:r>
              <a:rPr lang="zh-CN" altLang="en-US" sz="2800" b="1" dirty="0"/>
              <a:t>赏；上书谏寡人者，</a:t>
            </a:r>
            <a:r>
              <a:rPr lang="zh-CN" altLang="en-US" sz="2800" b="1" dirty="0">
                <a:solidFill>
                  <a:srgbClr val="FF0000"/>
                </a:solidFill>
              </a:rPr>
              <a:t>受</a:t>
            </a:r>
            <a:r>
              <a:rPr lang="zh-CN" altLang="en-US" sz="2800" b="1" dirty="0"/>
              <a:t>中赏；能</a:t>
            </a:r>
            <a:r>
              <a:rPr lang="zh-CN" altLang="en-US" sz="2800" b="1" u="sng" dirty="0">
                <a:solidFill>
                  <a:srgbClr val="FF0000"/>
                </a:solidFill>
              </a:rPr>
              <a:t>谤讥</a:t>
            </a:r>
            <a:r>
              <a:rPr lang="zh-CN" altLang="en-US" sz="2800" b="1" u="sng" dirty="0">
                <a:solidFill>
                  <a:srgbClr val="FF66FF"/>
                </a:solidFill>
              </a:rPr>
              <a:t>于</a:t>
            </a:r>
            <a:endParaRPr lang="zh-CN" altLang="en-US" sz="2800" b="1" u="sng" dirty="0">
              <a:solidFill>
                <a:srgbClr val="FF66FF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zh-CN" altLang="en-US" sz="2800" b="1" u="sng" dirty="0">
              <a:solidFill>
                <a:srgbClr val="FF66FF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b="1" u="sng" dirty="0">
                <a:solidFill>
                  <a:srgbClr val="FF66FF"/>
                </a:solidFill>
              </a:rPr>
              <a:t>市朝</a:t>
            </a:r>
            <a:r>
              <a:rPr lang="zh-CN" altLang="en-US" sz="2800" b="1" dirty="0"/>
              <a:t>，          </a:t>
            </a:r>
            <a:r>
              <a:rPr lang="zh-CN" altLang="en-US" sz="2800" b="1" dirty="0">
                <a:solidFill>
                  <a:srgbClr val="FF0000"/>
                </a:solidFill>
              </a:rPr>
              <a:t>闻</a:t>
            </a:r>
            <a:r>
              <a:rPr lang="zh-CN" altLang="en-US" sz="2800" b="1" dirty="0"/>
              <a:t>寡人之耳者，受下赏。”令初下，</a:t>
            </a:r>
            <a:endParaRPr lang="zh-CN" altLang="en-US" sz="2800" b="1" dirty="0"/>
          </a:p>
          <a:p>
            <a:pPr eaLnBrk="1" hangingPunct="1">
              <a:lnSpc>
                <a:spcPct val="80000"/>
              </a:lnSpc>
              <a:buNone/>
            </a:pPr>
            <a:endParaRPr lang="zh-CN" altLang="en-US" sz="2800" b="1" dirty="0"/>
          </a:p>
          <a:p>
            <a:pPr eaLnBrk="1" hangingPunct="1">
              <a:lnSpc>
                <a:spcPct val="80000"/>
              </a:lnSpc>
              <a:buNone/>
            </a:pPr>
            <a:endParaRPr lang="zh-CN" altLang="en-US" sz="2800" b="1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b="1" dirty="0"/>
              <a:t>群臣进谏，门庭若</a:t>
            </a:r>
            <a:r>
              <a:rPr lang="zh-CN" altLang="en-US" sz="2800" b="1" dirty="0">
                <a:solidFill>
                  <a:srgbClr val="FF0000"/>
                </a:solidFill>
              </a:rPr>
              <a:t>市</a:t>
            </a:r>
            <a:r>
              <a:rPr lang="zh-CN" altLang="en-US" sz="2800" b="1" dirty="0"/>
              <a:t>；数月之后，  </a:t>
            </a:r>
            <a:r>
              <a:rPr lang="zh-CN" altLang="en-US" sz="2800" b="1" dirty="0">
                <a:solidFill>
                  <a:srgbClr val="FF0000"/>
                </a:solidFill>
              </a:rPr>
              <a:t>时时</a:t>
            </a:r>
            <a:r>
              <a:rPr lang="zh-CN" altLang="en-US" sz="2800" b="1" dirty="0"/>
              <a:t>而</a:t>
            </a:r>
            <a:r>
              <a:rPr lang="zh-CN" altLang="en-US" sz="2800" b="1" dirty="0">
                <a:solidFill>
                  <a:srgbClr val="FF0000"/>
                </a:solidFill>
              </a:rPr>
              <a:t>间</a:t>
            </a:r>
            <a:r>
              <a:rPr lang="zh-CN" altLang="en-US" sz="2800" b="1" dirty="0"/>
              <a:t>进；</a:t>
            </a:r>
            <a:r>
              <a:rPr lang="zh-CN" altLang="en-US" sz="2800" b="1" dirty="0">
                <a:solidFill>
                  <a:srgbClr val="FF0000"/>
                </a:solidFill>
              </a:rPr>
              <a:t>期年</a:t>
            </a:r>
            <a:endParaRPr lang="zh-CN" altLang="en-US" sz="28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zh-CN" altLang="en-US" sz="28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zh-CN" altLang="en-US" sz="28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b="1" dirty="0"/>
              <a:t>之后，</a:t>
            </a:r>
            <a:r>
              <a:rPr lang="zh-CN" altLang="en-US" sz="2800" b="1" dirty="0">
                <a:solidFill>
                  <a:srgbClr val="FF0000"/>
                </a:solidFill>
              </a:rPr>
              <a:t>虽</a:t>
            </a:r>
            <a:r>
              <a:rPr lang="zh-CN" altLang="en-US" sz="2800" b="1" dirty="0"/>
              <a:t>欲言，无可进者。</a:t>
            </a:r>
            <a:endParaRPr lang="zh-CN" altLang="en-US" sz="2800" b="1" dirty="0"/>
          </a:p>
          <a:p>
            <a:pPr eaLnBrk="1" hangingPunct="1">
              <a:lnSpc>
                <a:spcPct val="80000"/>
              </a:lnSpc>
              <a:buNone/>
            </a:pPr>
            <a:endParaRPr lang="zh-CN" altLang="en-US" sz="2800" b="1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b="1" dirty="0"/>
              <a:t>    燕、赵、韩、魏闻</a:t>
            </a:r>
            <a:r>
              <a:rPr lang="zh-CN" altLang="en-US" sz="2800" b="1" dirty="0">
                <a:solidFill>
                  <a:srgbClr val="FF0000"/>
                </a:solidFill>
              </a:rPr>
              <a:t>之</a:t>
            </a:r>
            <a:r>
              <a:rPr lang="zh-CN" altLang="en-US" sz="2800" b="1" dirty="0"/>
              <a:t>，皆</a:t>
            </a:r>
            <a:r>
              <a:rPr lang="zh-CN" altLang="en-US" sz="2800" b="1" dirty="0">
                <a:solidFill>
                  <a:srgbClr val="FF0000"/>
                </a:solidFill>
              </a:rPr>
              <a:t>朝</a:t>
            </a:r>
            <a:r>
              <a:rPr lang="en-US" altLang="zh-CN" sz="2800" b="1" err="1">
                <a:solidFill>
                  <a:srgbClr val="FF0000"/>
                </a:solidFill>
              </a:rPr>
              <a:t>cháo</a:t>
            </a:r>
            <a:r>
              <a:rPr lang="zh-CN" altLang="en-US" sz="2800" b="1" dirty="0">
                <a:solidFill>
                  <a:srgbClr val="FF66FF"/>
                </a:solidFill>
              </a:rPr>
              <a:t>于</a:t>
            </a:r>
            <a:r>
              <a:rPr lang="zh-CN" altLang="en-US" sz="2800" b="1" dirty="0"/>
              <a:t>齐。此</a:t>
            </a:r>
            <a:r>
              <a:rPr lang="zh-CN" altLang="en-US" sz="2800" b="1" dirty="0">
                <a:solidFill>
                  <a:srgbClr val="FF0000"/>
                </a:solidFill>
              </a:rPr>
              <a:t>所谓</a:t>
            </a:r>
            <a:r>
              <a:rPr lang="zh-CN" altLang="en-US" sz="2800" b="1" dirty="0"/>
              <a:t>战胜</a:t>
            </a:r>
            <a:endParaRPr lang="zh-CN" altLang="en-US" sz="2800" b="1" dirty="0"/>
          </a:p>
          <a:p>
            <a:pPr eaLnBrk="1" hangingPunct="1">
              <a:lnSpc>
                <a:spcPct val="80000"/>
              </a:lnSpc>
            </a:pPr>
            <a:endParaRPr lang="zh-CN" altLang="en-US" sz="2800" b="1" dirty="0"/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2800" b="1" dirty="0"/>
              <a:t>于朝廷。</a:t>
            </a:r>
            <a:endParaRPr lang="zh-CN" altLang="en-US" sz="2800" b="1" dirty="0"/>
          </a:p>
        </p:txBody>
      </p:sp>
      <p:sp>
        <p:nvSpPr>
          <p:cNvPr id="41987" name="Rectangle 3"/>
          <p:cNvSpPr/>
          <p:nvPr/>
        </p:nvSpPr>
        <p:spPr>
          <a:xfrm>
            <a:off x="1331913" y="692150"/>
            <a:ext cx="110331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对，好</a:t>
            </a:r>
            <a:endParaRPr lang="zh-CN" altLang="en-US" sz="2400" b="1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88" name="Rectangle 4"/>
          <p:cNvSpPr/>
          <p:nvPr/>
        </p:nvSpPr>
        <p:spPr>
          <a:xfrm>
            <a:off x="4859338" y="765175"/>
            <a:ext cx="20224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当面。名→状</a:t>
            </a:r>
            <a:endParaRPr lang="zh-CN" altLang="en-US" sz="2400" b="1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89" name="Rectangle 5"/>
          <p:cNvSpPr/>
          <p:nvPr/>
        </p:nvSpPr>
        <p:spPr>
          <a:xfrm>
            <a:off x="7164388" y="692150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指责</a:t>
            </a:r>
            <a:endParaRPr lang="zh-CN" altLang="en-US" sz="2400" b="1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90" name="Rectangle 6"/>
          <p:cNvSpPr/>
          <p:nvPr/>
        </p:nvSpPr>
        <p:spPr>
          <a:xfrm>
            <a:off x="250825" y="1628775"/>
            <a:ext cx="1155700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过失</a:t>
            </a:r>
            <a:endParaRPr lang="zh-CN" altLang="en-US" sz="2400" b="1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91" name="Rectangle 7"/>
          <p:cNvSpPr/>
          <p:nvPr/>
        </p:nvSpPr>
        <p:spPr>
          <a:xfrm>
            <a:off x="1763713" y="1557338"/>
            <a:ext cx="110331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上等的</a:t>
            </a:r>
            <a:endParaRPr lang="zh-CN" altLang="en-US" sz="2400" b="1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92" name="Rectangle 8"/>
          <p:cNvSpPr/>
          <p:nvPr/>
        </p:nvSpPr>
        <p:spPr>
          <a:xfrm>
            <a:off x="7847013" y="1628775"/>
            <a:ext cx="1296987" cy="1581150"/>
          </a:xfrm>
          <a:prstGeom prst="rect">
            <a:avLst/>
          </a:prstGeom>
          <a:noFill/>
          <a:ln w="28575" cap="flat" cmpd="sng">
            <a:solidFill>
              <a:srgbClr val="99FF3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于市朝谤讥</a:t>
            </a:r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介词结构后置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93" name="Rectangle 9"/>
          <p:cNvSpPr/>
          <p:nvPr/>
        </p:nvSpPr>
        <p:spPr>
          <a:xfrm>
            <a:off x="2411413" y="2492375"/>
            <a:ext cx="17145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使</a:t>
            </a:r>
            <a:r>
              <a:rPr lang="en-US" altLang="zh-CN" sz="2400" b="1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听到。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94" name="Rectangle 10"/>
          <p:cNvSpPr/>
          <p:nvPr/>
        </p:nvSpPr>
        <p:spPr>
          <a:xfrm>
            <a:off x="7740650" y="3789363"/>
            <a:ext cx="110331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满一年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95" name="Rectangle 11"/>
          <p:cNvSpPr/>
          <p:nvPr/>
        </p:nvSpPr>
        <p:spPr>
          <a:xfrm>
            <a:off x="6588125" y="3860800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偶然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96" name="Rectangle 12"/>
          <p:cNvSpPr/>
          <p:nvPr/>
        </p:nvSpPr>
        <p:spPr>
          <a:xfrm>
            <a:off x="1042988" y="5013325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即使</a:t>
            </a:r>
            <a:endParaRPr lang="zh-CN" altLang="en-US" sz="24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97" name="Rectangle 13"/>
          <p:cNvSpPr/>
          <p:nvPr/>
        </p:nvSpPr>
        <p:spPr>
          <a:xfrm>
            <a:off x="2195513" y="5805488"/>
            <a:ext cx="1944687" cy="8223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齐王纳谏</a:t>
            </a:r>
            <a:r>
              <a:rPr lang="zh-CN" altLang="en-US" sz="24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这件事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98" name="Rectangle 14"/>
          <p:cNvSpPr/>
          <p:nvPr/>
        </p:nvSpPr>
        <p:spPr>
          <a:xfrm>
            <a:off x="7019925" y="5949950"/>
            <a:ext cx="110331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所说的</a:t>
            </a:r>
            <a:endParaRPr lang="zh-CN" altLang="en-US" sz="24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99" name="Rectangle 15"/>
          <p:cNvSpPr/>
          <p:nvPr/>
        </p:nvSpPr>
        <p:spPr>
          <a:xfrm>
            <a:off x="6732588" y="1557338"/>
            <a:ext cx="935037" cy="4572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议论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2000" name="Rectangle 16"/>
          <p:cNvSpPr/>
          <p:nvPr/>
        </p:nvSpPr>
        <p:spPr>
          <a:xfrm>
            <a:off x="0" y="2492375"/>
            <a:ext cx="23288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市朝，公共场合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2001" name="Rectangle 17"/>
          <p:cNvSpPr/>
          <p:nvPr/>
        </p:nvSpPr>
        <p:spPr>
          <a:xfrm>
            <a:off x="4356100" y="5876925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朝见</a:t>
            </a:r>
            <a:endParaRPr lang="zh-CN" altLang="en-US" sz="24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2002" name="Rectangle 18"/>
          <p:cNvSpPr/>
          <p:nvPr/>
        </p:nvSpPr>
        <p:spPr>
          <a:xfrm>
            <a:off x="5724525" y="5876925"/>
            <a:ext cx="4905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到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2003" name="Rectangle 19"/>
          <p:cNvSpPr/>
          <p:nvPr/>
        </p:nvSpPr>
        <p:spPr>
          <a:xfrm>
            <a:off x="2916238" y="3789363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集市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2004" name="Rectangle 20"/>
          <p:cNvSpPr/>
          <p:nvPr/>
        </p:nvSpPr>
        <p:spPr>
          <a:xfrm>
            <a:off x="4356100" y="3933825"/>
            <a:ext cx="2232025" cy="384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lnSpc>
                <a:spcPct val="80000"/>
              </a:lnSpc>
              <a:spcBef>
                <a:spcPct val="50000"/>
              </a:spcBef>
              <a:buClr>
                <a:schemeClr val="folHlink"/>
              </a:buClr>
              <a:buSzPct val="85000"/>
              <a:buFont typeface="Wingdings 2" panose="05020102010507070707" pitchFamily="18" charset="2"/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不时，有时候</a:t>
            </a:r>
            <a:endParaRPr lang="zh-CN" altLang="en-US" sz="24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5" name="Rectangle 21"/>
          <p:cNvSpPr/>
          <p:nvPr/>
        </p:nvSpPr>
        <p:spPr>
          <a:xfrm>
            <a:off x="5364163" y="1557338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授予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58" name="Rectangle 22">
            <a:hlinkClick r:id="" action="ppaction://noaction"/>
          </p:cNvPr>
          <p:cNvSpPr/>
          <p:nvPr/>
        </p:nvSpPr>
        <p:spPr>
          <a:xfrm>
            <a:off x="6781800" y="4724400"/>
            <a:ext cx="1676400" cy="60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89" grpId="0"/>
      <p:bldP spid="41990" grpId="0"/>
      <p:bldP spid="41991" grpId="0"/>
      <p:bldP spid="41992" grpId="0" animBg="1"/>
      <p:bldP spid="41993" grpId="0"/>
      <p:bldP spid="41994" grpId="0"/>
      <p:bldP spid="41995" grpId="0"/>
      <p:bldP spid="41996" grpId="0"/>
      <p:bldP spid="41997" grpId="0"/>
      <p:bldP spid="41998" grpId="0"/>
      <p:bldP spid="41999" grpId="0"/>
      <p:bldP spid="42000" grpId="0"/>
      <p:bldP spid="42001" grpId="0"/>
      <p:bldP spid="42002" grpId="0"/>
      <p:bldP spid="42003" grpId="0"/>
      <p:bldP spid="42004" grpId="0"/>
      <p:bldP spid="420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2098" name="文本占位符 132097"/>
          <p:cNvSpPr>
            <a:spLocks noGrp="1"/>
          </p:cNvSpPr>
          <p:nvPr>
            <p:ph type="body" idx="1"/>
          </p:nvPr>
        </p:nvSpPr>
        <p:spPr>
          <a:xfrm>
            <a:off x="179388" y="549275"/>
            <a:ext cx="8685212" cy="6048375"/>
          </a:xfrm>
        </p:spPr>
        <p:txBody>
          <a:bodyPr/>
          <a:p>
            <a:pPr>
              <a:lnSpc>
                <a:spcPct val="90000"/>
              </a:lnSpc>
            </a:pPr>
            <a:r>
              <a:rPr lang="en-US" altLang="zh-CN" sz="2800" b="1"/>
              <a:t>1</a:t>
            </a:r>
            <a:r>
              <a:rPr lang="zh-CN" altLang="en-US" sz="2800" b="1" dirty="0"/>
              <a:t>、面对妻、妾、客的不同程度的赞美，邹忌从“不自信”到“暮寝而思之”，反映出他怎样的品质</a:t>
            </a:r>
            <a:r>
              <a:rPr lang="en-US" altLang="zh-CN" sz="2800" b="1"/>
              <a:t>?</a:t>
            </a:r>
            <a:endParaRPr lang="en-US" altLang="zh-CN" sz="2800" b="1"/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71515"/>
                </a:solidFill>
              </a:rPr>
              <a:t>答：不盲目轻信，对别人的褒奖能理智判断、冷静思考，能正视自己。（围绕“有自知之明，善于思考”）</a:t>
            </a:r>
            <a:endParaRPr lang="zh-CN" altLang="en-US" sz="2800" b="1" dirty="0">
              <a:solidFill>
                <a:srgbClr val="F71515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 b="1"/>
              <a:t>2</a:t>
            </a:r>
            <a:r>
              <a:rPr lang="zh-CN" altLang="en-US" sz="2800" b="1" dirty="0"/>
              <a:t>、针对邹忌“我孰与城北徐公美？”的问题，妻、妾、客的回答有什么异同？试结合具体的语句分析说明不同在哪里？</a:t>
            </a:r>
            <a:endParaRPr lang="zh-CN" altLang="en-US" sz="2800" b="1" dirty="0"/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71515"/>
                </a:solidFill>
              </a:rPr>
              <a:t>答：相同点：赞扬邹忌比徐公美；</a:t>
            </a:r>
            <a:endParaRPr lang="zh-CN" altLang="en-US" sz="2800" b="1" dirty="0">
              <a:solidFill>
                <a:srgbClr val="F71515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rgbClr val="F71515"/>
                </a:solidFill>
              </a:rPr>
              <a:t>           不同点：妻子热情赞扬邹忌，反映了妻的偏爱</a:t>
            </a:r>
            <a:r>
              <a:rPr lang="zh-CN" altLang="en-US" sz="2800" b="1" dirty="0">
                <a:solidFill>
                  <a:srgbClr val="3333CC"/>
                </a:solidFill>
              </a:rPr>
              <a:t>（如“君美甚，徐公何能及君也！”）；</a:t>
            </a:r>
            <a:r>
              <a:rPr lang="zh-CN" altLang="en-US" sz="2800" b="1" dirty="0">
                <a:solidFill>
                  <a:srgbClr val="F71515"/>
                </a:solidFill>
              </a:rPr>
              <a:t>妾在家中的地位卑微，因为怕，回答比较敷衍</a:t>
            </a:r>
            <a:r>
              <a:rPr lang="zh-CN" altLang="en-US" sz="2800" b="1" dirty="0">
                <a:solidFill>
                  <a:srgbClr val="3333CC"/>
                </a:solidFill>
              </a:rPr>
              <a:t>（如“徐公何能及君也”）；</a:t>
            </a:r>
            <a:r>
              <a:rPr lang="zh-CN" altLang="en-US" sz="2800" b="1" dirty="0">
                <a:solidFill>
                  <a:srgbClr val="F71515"/>
                </a:solidFill>
              </a:rPr>
              <a:t>客因为他的主要目的是有事相求，所以回答用了一个陈述句，比妾的反问句，语气更轻</a:t>
            </a:r>
            <a:r>
              <a:rPr lang="zh-CN" altLang="en-US" sz="2800" b="1" dirty="0">
                <a:solidFill>
                  <a:srgbClr val="3333CC"/>
                </a:solidFill>
              </a:rPr>
              <a:t>（如：“徐公不若君之美也”）</a:t>
            </a:r>
            <a:endParaRPr lang="zh-CN" altLang="en-US" sz="28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98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98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charRg st="46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2098">
                                            <p:txEl>
                                              <p:charRg st="46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098">
                                            <p:txEl>
                                              <p:charRg st="46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charRg st="94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098">
                                            <p:txEl>
                                              <p:charRg st="94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098">
                                            <p:txEl>
                                              <p:charRg st="94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charRg st="148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2098">
                                            <p:txEl>
                                              <p:charRg st="148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2098">
                                            <p:txEl>
                                              <p:charRg st="148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charRg st="164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2098">
                                            <p:txEl>
                                              <p:charRg st="164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2098">
                                            <p:txEl>
                                              <p:charRg st="164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5170" name="文本占位符 135169"/>
          <p:cNvSpPr>
            <a:spLocks noGrp="1"/>
          </p:cNvSpPr>
          <p:nvPr>
            <p:ph type="body" idx="1"/>
          </p:nvPr>
        </p:nvSpPr>
        <p:spPr>
          <a:xfrm>
            <a:off x="0" y="404813"/>
            <a:ext cx="9144000" cy="6192837"/>
          </a:xfrm>
        </p:spPr>
        <p:txBody>
          <a:bodyPr/>
          <a:p>
            <a:pPr>
              <a:lnSpc>
                <a:spcPct val="90000"/>
              </a:lnSpc>
            </a:pPr>
            <a:r>
              <a:rPr lang="en-US" altLang="zh-CN" sz="2800" b="1"/>
              <a:t>3</a:t>
            </a:r>
            <a:r>
              <a:rPr lang="zh-CN" altLang="en-US" sz="2800" b="1" dirty="0"/>
              <a:t>、邹忌认为“王之蔽甚矣”的原因是什么？请用自己的话简要概括。 </a:t>
            </a:r>
            <a:endParaRPr lang="zh-CN" altLang="en-US" sz="2800" b="1" dirty="0"/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71515"/>
                </a:solidFill>
              </a:rPr>
              <a:t>答：因为齐王身边的人阿谀奉承（私王、畏王、有求于王），不可能听到真实的情况。</a:t>
            </a:r>
            <a:endParaRPr lang="zh-CN" altLang="en-US" sz="2800" b="1" dirty="0">
              <a:solidFill>
                <a:srgbClr val="F71515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 b="1"/>
              <a:t>4</a:t>
            </a:r>
            <a:r>
              <a:rPr lang="zh-CN" altLang="en-US" sz="2800" b="1" dirty="0"/>
              <a:t>、邹忌是怎样说服齐王的</a:t>
            </a:r>
            <a:r>
              <a:rPr lang="en-US" altLang="zh-CN" sz="2800" b="1"/>
              <a:t>? </a:t>
            </a:r>
            <a:endParaRPr lang="en-US" altLang="zh-CN" sz="2800" b="1"/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71515"/>
                </a:solidFill>
              </a:rPr>
              <a:t>答：一是以切身经历设喻</a:t>
            </a:r>
            <a:r>
              <a:rPr lang="en-US" altLang="zh-CN" sz="2800" b="1">
                <a:solidFill>
                  <a:srgbClr val="F71515"/>
                </a:solidFill>
              </a:rPr>
              <a:t>,</a:t>
            </a:r>
            <a:r>
              <a:rPr lang="zh-CN" altLang="en-US" sz="2800" b="1" dirty="0">
                <a:solidFill>
                  <a:srgbClr val="F71515"/>
                </a:solidFill>
              </a:rPr>
              <a:t>指出妻</a:t>
            </a:r>
            <a:r>
              <a:rPr lang="en-US" altLang="zh-CN" sz="2800" b="1">
                <a:solidFill>
                  <a:srgbClr val="F71515"/>
                </a:solidFill>
              </a:rPr>
              <a:t>,</a:t>
            </a:r>
            <a:r>
              <a:rPr lang="zh-CN" altLang="en-US" sz="2800" b="1" dirty="0">
                <a:solidFill>
                  <a:srgbClr val="F71515"/>
                </a:solidFill>
              </a:rPr>
              <a:t>妾</a:t>
            </a:r>
            <a:r>
              <a:rPr lang="en-US" altLang="zh-CN" sz="2800" b="1">
                <a:solidFill>
                  <a:srgbClr val="F71515"/>
                </a:solidFill>
              </a:rPr>
              <a:t>,</a:t>
            </a:r>
            <a:r>
              <a:rPr lang="zh-CN" altLang="en-US" sz="2800" b="1" dirty="0">
                <a:solidFill>
                  <a:srgbClr val="F71515"/>
                </a:solidFill>
              </a:rPr>
              <a:t>客美我的不同原因是私臣</a:t>
            </a:r>
            <a:r>
              <a:rPr lang="en-US" altLang="zh-CN" sz="2800" b="1">
                <a:solidFill>
                  <a:srgbClr val="F71515"/>
                </a:solidFill>
              </a:rPr>
              <a:t>,</a:t>
            </a:r>
            <a:r>
              <a:rPr lang="zh-CN" altLang="en-US" sz="2800" b="1" dirty="0">
                <a:solidFill>
                  <a:srgbClr val="F71515"/>
                </a:solidFill>
              </a:rPr>
              <a:t>畏臣</a:t>
            </a:r>
            <a:r>
              <a:rPr lang="en-US" altLang="zh-CN" sz="2800" b="1">
                <a:solidFill>
                  <a:srgbClr val="F71515"/>
                </a:solidFill>
              </a:rPr>
              <a:t>,</a:t>
            </a:r>
            <a:r>
              <a:rPr lang="zh-CN" altLang="en-US" sz="2800" b="1" dirty="0">
                <a:solidFill>
                  <a:srgbClr val="F71515"/>
                </a:solidFill>
              </a:rPr>
              <a:t>有求于臣</a:t>
            </a:r>
            <a:r>
              <a:rPr lang="en-US" altLang="zh-CN" sz="2800" b="1">
                <a:solidFill>
                  <a:srgbClr val="F71515"/>
                </a:solidFill>
              </a:rPr>
              <a:t>.  </a:t>
            </a:r>
            <a:r>
              <a:rPr lang="zh-CN" altLang="en-US" sz="2800" b="1" dirty="0">
                <a:solidFill>
                  <a:srgbClr val="F71515"/>
                </a:solidFill>
              </a:rPr>
              <a:t>二是把家事同国事类比</a:t>
            </a:r>
            <a:r>
              <a:rPr lang="en-US" altLang="zh-CN" sz="2800" b="1">
                <a:solidFill>
                  <a:srgbClr val="F71515"/>
                </a:solidFill>
              </a:rPr>
              <a:t>.</a:t>
            </a:r>
            <a:r>
              <a:rPr lang="zh-CN" altLang="en-US" sz="2800" b="1" dirty="0">
                <a:solidFill>
                  <a:srgbClr val="F71515"/>
                </a:solidFill>
              </a:rPr>
              <a:t>拿齐王的地位同自己做比较</a:t>
            </a:r>
            <a:r>
              <a:rPr lang="en-US" altLang="zh-CN" sz="2800" b="1">
                <a:solidFill>
                  <a:srgbClr val="F71515"/>
                </a:solidFill>
              </a:rPr>
              <a:t>,</a:t>
            </a:r>
            <a:r>
              <a:rPr lang="zh-CN" altLang="en-US" sz="2800" b="1" dirty="0">
                <a:solidFill>
                  <a:srgbClr val="F71515"/>
                </a:solidFill>
              </a:rPr>
              <a:t>指出”宫妇左右</a:t>
            </a:r>
            <a:r>
              <a:rPr lang="en-US" altLang="zh-CN" sz="2800" b="1">
                <a:solidFill>
                  <a:srgbClr val="F71515"/>
                </a:solidFill>
              </a:rPr>
              <a:t>……</a:t>
            </a:r>
            <a:r>
              <a:rPr lang="zh-CN" altLang="en-US" sz="2800" b="1" dirty="0">
                <a:solidFill>
                  <a:srgbClr val="F71515"/>
                </a:solidFill>
              </a:rPr>
              <a:t>有求于王”  最后得出”王之蔽甚矣”的结论，使齐王接受纳谏</a:t>
            </a:r>
            <a:r>
              <a:rPr lang="en-US" altLang="zh-CN" sz="2800" b="1">
                <a:solidFill>
                  <a:srgbClr val="F71515"/>
                </a:solidFill>
              </a:rPr>
              <a:t>.)</a:t>
            </a:r>
            <a:endParaRPr lang="en-US" altLang="zh-CN" sz="2800" b="1">
              <a:solidFill>
                <a:srgbClr val="F71515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 b="1"/>
              <a:t>5</a:t>
            </a:r>
            <a:r>
              <a:rPr lang="zh-CN" altLang="en-US" sz="2800" b="1" dirty="0"/>
              <a:t>、“今齐地方千里，百二十城，宫妇左右莫不私王，朝廷之臣莫不畏王，四境之内莫不有求于王。由此观之，王之蔽甚矣。”在表达上的有什么作用？</a:t>
            </a:r>
            <a:endParaRPr lang="zh-CN" altLang="en-US" sz="2800" b="1" dirty="0"/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71515"/>
                </a:solidFill>
              </a:rPr>
              <a:t>答：使用排比句，营造了一种步步逼近的语势，一环扣一环，给人以无可辩驳的感觉，有力地论证了中心论点。（从语势与论证关系上谈即可）</a:t>
            </a:r>
            <a:r>
              <a:rPr lang="zh-CN" altLang="en-US" sz="2800" dirty="0">
                <a:solidFill>
                  <a:srgbClr val="F71515"/>
                </a:solidFill>
              </a:rPr>
              <a:t> </a:t>
            </a:r>
            <a:endParaRPr lang="zh-CN" altLang="en-US" sz="2800" dirty="0">
              <a:solidFill>
                <a:srgbClr val="F7151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0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0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>
                                            <p:txEl>
                                              <p:charRg st="33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0">
                                            <p:txEl>
                                              <p:charRg st="33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5170">
                                            <p:txEl>
                                              <p:charRg st="33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>
                                            <p:txEl>
                                              <p:charRg st="72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5170">
                                            <p:txEl>
                                              <p:charRg st="72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5170">
                                            <p:txEl>
                                              <p:charRg st="72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>
                                            <p:txEl>
                                              <p:charRg st="87" end="1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5170">
                                            <p:txEl>
                                              <p:charRg st="87" end="19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5170">
                                            <p:txEl>
                                              <p:charRg st="87" end="19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>
                                            <p:txEl>
                                              <p:charRg st="192" end="2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5170">
                                            <p:txEl>
                                              <p:charRg st="192" end="2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5170">
                                            <p:txEl>
                                              <p:charRg st="192" end="2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>
                                            <p:txEl>
                                              <p:charRg st="260" end="3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5170">
                                            <p:txEl>
                                              <p:charRg st="260" end="3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5170">
                                            <p:txEl>
                                              <p:charRg st="260" end="3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9266" name="文本占位符 139265"/>
          <p:cNvSpPr>
            <a:spLocks noGrp="1"/>
          </p:cNvSpPr>
          <p:nvPr>
            <p:ph type="body" idx="1"/>
          </p:nvPr>
        </p:nvSpPr>
        <p:spPr>
          <a:xfrm>
            <a:off x="250825" y="1052513"/>
            <a:ext cx="8540750" cy="5256212"/>
          </a:xfrm>
        </p:spPr>
        <p:txBody>
          <a:bodyPr/>
          <a:p>
            <a:r>
              <a:rPr lang="zh-CN" altLang="en-US" b="1" dirty="0"/>
              <a:t> </a:t>
            </a:r>
            <a:r>
              <a:rPr lang="en-US" altLang="zh-CN" b="1"/>
              <a:t>6</a:t>
            </a:r>
            <a:r>
              <a:rPr lang="zh-CN" altLang="en-US" b="1" dirty="0"/>
              <a:t>、“王曰‘善’。”请你结合文意品析“善”字的表达作用。 </a:t>
            </a:r>
            <a:endParaRPr lang="zh-CN" altLang="en-US" b="1" dirty="0"/>
          </a:p>
          <a:p>
            <a:r>
              <a:rPr lang="zh-CN" altLang="en-US" b="1" dirty="0">
                <a:solidFill>
                  <a:srgbClr val="F71515"/>
                </a:solidFill>
              </a:rPr>
              <a:t>答：一是说明邹忌艺术的进谏</a:t>
            </a:r>
            <a:r>
              <a:rPr lang="en-US" altLang="zh-CN" b="1">
                <a:solidFill>
                  <a:srgbClr val="F71515"/>
                </a:solidFill>
              </a:rPr>
              <a:t>,</a:t>
            </a:r>
            <a:r>
              <a:rPr lang="zh-CN" altLang="en-US" b="1" dirty="0">
                <a:solidFill>
                  <a:srgbClr val="F71515"/>
                </a:solidFill>
              </a:rPr>
              <a:t>起到了良好的效果</a:t>
            </a:r>
            <a:r>
              <a:rPr lang="en-US" altLang="zh-CN" b="1">
                <a:solidFill>
                  <a:srgbClr val="F71515"/>
                </a:solidFill>
              </a:rPr>
              <a:t>. </a:t>
            </a:r>
            <a:r>
              <a:rPr lang="zh-CN" altLang="en-US" b="1" dirty="0">
                <a:solidFill>
                  <a:srgbClr val="F71515"/>
                </a:solidFill>
              </a:rPr>
              <a:t>二是说明齐威王善于纳谏</a:t>
            </a:r>
            <a:endParaRPr lang="zh-CN" altLang="en-US" b="1" dirty="0">
              <a:solidFill>
                <a:srgbClr val="F71515"/>
              </a:solidFill>
            </a:endParaRPr>
          </a:p>
          <a:p>
            <a:r>
              <a:rPr lang="zh-CN" altLang="en-US" b="1" dirty="0"/>
              <a:t> </a:t>
            </a:r>
            <a:r>
              <a:rPr lang="en-US" altLang="zh-CN" b="1"/>
              <a:t>7</a:t>
            </a:r>
            <a:r>
              <a:rPr lang="zh-CN" altLang="en-US" b="1" dirty="0"/>
              <a:t>、齐威王下令后，进谏者由“门庭若市”到“时时而渐进”，再到“无可进者”，这种变化说明了什么？</a:t>
            </a:r>
            <a:br>
              <a:rPr lang="zh-CN" altLang="en-US" b="1" dirty="0"/>
            </a:br>
            <a:r>
              <a:rPr lang="zh-CN" altLang="en-US" b="1" dirty="0"/>
              <a:t> </a:t>
            </a:r>
            <a:r>
              <a:rPr lang="zh-CN" altLang="en-US" b="1" dirty="0">
                <a:solidFill>
                  <a:srgbClr val="F71515"/>
                </a:solidFill>
              </a:rPr>
              <a:t> 答：齐王纳谏后，朝政的弊端越来越少。（或齐王纳谏后，需要改进的地方越来越少。  ）</a:t>
            </a:r>
            <a:endParaRPr lang="zh-CN" altLang="en-US" b="1" dirty="0">
              <a:solidFill>
                <a:srgbClr val="F7151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266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266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charRg st="31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9266">
                                            <p:txEl>
                                              <p:charRg st="31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9266">
                                            <p:txEl>
                                              <p:charRg st="31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charRg st="67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9266">
                                            <p:txEl>
                                              <p:charRg st="67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9266">
                                            <p:txEl>
                                              <p:charRg st="67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0290" name="文本占位符 140289"/>
          <p:cNvSpPr>
            <a:spLocks noGrp="1"/>
          </p:cNvSpPr>
          <p:nvPr>
            <p:ph type="body" idx="1"/>
          </p:nvPr>
        </p:nvSpPr>
        <p:spPr>
          <a:xfrm>
            <a:off x="250825" y="1052513"/>
            <a:ext cx="8713788" cy="5256212"/>
          </a:xfrm>
        </p:spPr>
        <p:txBody>
          <a:bodyPr/>
          <a:p>
            <a:pPr>
              <a:lnSpc>
                <a:spcPct val="80000"/>
              </a:lnSpc>
            </a:pPr>
            <a:r>
              <a:rPr lang="en-US" altLang="zh-CN" sz="2800" b="1"/>
              <a:t>8</a:t>
            </a:r>
            <a:r>
              <a:rPr lang="zh-CN" altLang="en-US" sz="2800" b="1" dirty="0"/>
              <a:t>、“此所谓战胜于朝廷”中的“此”指代什么？“战胜于朝廷”的意思是什么？</a:t>
            </a:r>
            <a:endParaRPr lang="zh-CN" altLang="en-US" sz="2800" b="1" dirty="0"/>
          </a:p>
          <a:p>
            <a:pPr>
              <a:lnSpc>
                <a:spcPct val="80000"/>
              </a:lnSpc>
            </a:pPr>
            <a:r>
              <a:rPr lang="zh-CN" altLang="en-US" sz="2800" b="1" dirty="0">
                <a:solidFill>
                  <a:srgbClr val="F71515"/>
                </a:solidFill>
              </a:rPr>
              <a:t>答：“此”指代“燕、赵、韩、魏闻之，皆朝于齐”这种情况。“战胜于朝廷”是指内政修明，不必用兵就能使别的国家畏服。</a:t>
            </a:r>
            <a:br>
              <a:rPr lang="zh-CN" altLang="en-US" sz="2800" b="1" dirty="0"/>
            </a:br>
            <a:r>
              <a:rPr lang="en-US" altLang="zh-CN" sz="2800" b="1"/>
              <a:t>9</a:t>
            </a:r>
            <a:r>
              <a:rPr lang="zh-CN" altLang="en-US" sz="2800" b="1" dirty="0"/>
              <a:t>、俗话说：“良药苦口利于病，忠言逆耳利于行”。本文中的邹忌的忠言并不逆耳，齐威王痛快地接受了你怎样看待这一问题？</a:t>
            </a:r>
            <a:endParaRPr lang="zh-CN" altLang="en-US" sz="2800" b="1" dirty="0"/>
          </a:p>
          <a:p>
            <a:pPr>
              <a:lnSpc>
                <a:spcPct val="80000"/>
              </a:lnSpc>
            </a:pPr>
            <a:r>
              <a:rPr lang="zh-CN" altLang="en-US" sz="2800" b="1" dirty="0">
                <a:solidFill>
                  <a:srgbClr val="F71515"/>
                </a:solidFill>
              </a:rPr>
              <a:t>答：劝诫别人要看对象，有人适合听顺耳之言，有人则非逆耳之言不起作用，但在多数情况下，我们一定要讲究劝诫方式。既然是给别人提建议或意见，又希望被别人接受，最好选择一种让人愉快的方式，因而忠言未必逆耳。</a:t>
            </a:r>
            <a:endParaRPr lang="zh-CN" altLang="en-US" sz="2800" b="1" dirty="0">
              <a:solidFill>
                <a:srgbClr val="F7151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290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290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charRg st="37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0290">
                                            <p:txEl>
                                              <p:charRg st="37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0290">
                                            <p:txEl>
                                              <p:charRg st="37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charRg st="152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0290">
                                            <p:txEl>
                                              <p:charRg st="152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0290">
                                            <p:txEl>
                                              <p:charRg st="152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1314" name="文本占位符 141313"/>
          <p:cNvSpPr>
            <a:spLocks noGrp="1"/>
          </p:cNvSpPr>
          <p:nvPr>
            <p:ph type="body" idx="1"/>
          </p:nvPr>
        </p:nvSpPr>
        <p:spPr>
          <a:xfrm>
            <a:off x="323850" y="404813"/>
            <a:ext cx="8569325" cy="6264275"/>
          </a:xfrm>
        </p:spPr>
        <p:txBody>
          <a:bodyPr/>
          <a:p>
            <a:pPr>
              <a:lnSpc>
                <a:spcPct val="90000"/>
              </a:lnSpc>
            </a:pPr>
            <a:r>
              <a:rPr lang="zh-CN" altLang="en-US" sz="2800" b="1" dirty="0"/>
              <a:t> </a:t>
            </a:r>
            <a:r>
              <a:rPr lang="en-US" altLang="zh-CN" sz="2800" b="1"/>
              <a:t>10</a:t>
            </a:r>
            <a:r>
              <a:rPr lang="zh-CN" altLang="en-US" sz="2800" b="1" dirty="0"/>
              <a:t>、请简要分析文中两个人物的形象特点。</a:t>
            </a:r>
            <a:endParaRPr lang="zh-CN" altLang="en-US" sz="2800" b="1" dirty="0"/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71515"/>
                </a:solidFill>
              </a:rPr>
              <a:t>答：</a:t>
            </a:r>
            <a:r>
              <a:rPr lang="en-US" altLang="zh-CN" sz="2800" b="1">
                <a:solidFill>
                  <a:srgbClr val="F71515"/>
                </a:solidFill>
              </a:rPr>
              <a:t>A</a:t>
            </a:r>
            <a:r>
              <a:rPr lang="zh-CN" altLang="en-US" sz="2800" b="1" dirty="0">
                <a:solidFill>
                  <a:srgbClr val="F71515"/>
                </a:solidFill>
              </a:rPr>
              <a:t>邹忌：（</a:t>
            </a:r>
            <a:r>
              <a:rPr lang="en-US" altLang="zh-CN" sz="2800" b="1">
                <a:solidFill>
                  <a:srgbClr val="F71515"/>
                </a:solidFill>
              </a:rPr>
              <a:t>1</a:t>
            </a:r>
            <a:r>
              <a:rPr lang="zh-CN" altLang="en-US" sz="2800" b="1" dirty="0">
                <a:solidFill>
                  <a:srgbClr val="F71515"/>
                </a:solidFill>
              </a:rPr>
              <a:t>）能保持清醒的头脑，发现问题并分析思索；（</a:t>
            </a:r>
            <a:r>
              <a:rPr lang="en-US" altLang="zh-CN" sz="2800" b="1">
                <a:solidFill>
                  <a:srgbClr val="F71515"/>
                </a:solidFill>
              </a:rPr>
              <a:t>2</a:t>
            </a:r>
            <a:r>
              <a:rPr lang="zh-CN" altLang="en-US" sz="2800" b="1" dirty="0">
                <a:solidFill>
                  <a:srgbClr val="F71515"/>
                </a:solidFill>
              </a:rPr>
              <a:t>）在政治上有除弊革新的责任感，敢于坚持真理；（</a:t>
            </a:r>
            <a:r>
              <a:rPr lang="en-US" altLang="zh-CN" sz="2800" b="1">
                <a:solidFill>
                  <a:srgbClr val="F71515"/>
                </a:solidFill>
              </a:rPr>
              <a:t>3</a:t>
            </a:r>
            <a:r>
              <a:rPr lang="zh-CN" altLang="en-US" sz="2800" b="1" dirty="0">
                <a:solidFill>
                  <a:srgbClr val="F71515"/>
                </a:solidFill>
              </a:rPr>
              <a:t>）有善于运用能启发人、使人容易接受的方式，摆事实，讲道理，说服对方。       </a:t>
            </a:r>
            <a:endParaRPr lang="zh-CN" altLang="en-US" sz="2800" b="1" dirty="0">
              <a:solidFill>
                <a:srgbClr val="F71515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 b="1">
                <a:solidFill>
                  <a:srgbClr val="F71515"/>
                </a:solidFill>
              </a:rPr>
              <a:t>B</a:t>
            </a:r>
            <a:r>
              <a:rPr lang="zh-CN" altLang="en-US" sz="2800" b="1" dirty="0">
                <a:solidFill>
                  <a:srgbClr val="F71515"/>
                </a:solidFill>
              </a:rPr>
              <a:t>、齐威王：心胸宽阔，气度宏大，知错能改的贤明君主。有革除弊端、改良政治的迫切愿望和巨大的决心。</a:t>
            </a:r>
            <a:endParaRPr lang="zh-CN" altLang="en-US" sz="2800" b="1" dirty="0">
              <a:solidFill>
                <a:srgbClr val="F71515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 b="1"/>
              <a:t>11</a:t>
            </a:r>
            <a:r>
              <a:rPr lang="zh-CN" altLang="en-US" sz="2800" b="1" dirty="0"/>
              <a:t>、本文在刻画人物形象上采取了哪些方法？运用这些方法有什么好处？ </a:t>
            </a:r>
            <a:endParaRPr lang="zh-CN" altLang="en-US" sz="2800" b="1" dirty="0"/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71515"/>
                </a:solidFill>
              </a:rPr>
              <a:t>答：（</a:t>
            </a:r>
            <a:r>
              <a:rPr lang="en-US" altLang="zh-CN" sz="2800" b="1">
                <a:solidFill>
                  <a:srgbClr val="F71515"/>
                </a:solidFill>
              </a:rPr>
              <a:t>1</a:t>
            </a:r>
            <a:r>
              <a:rPr lang="zh-CN" altLang="en-US" sz="2800" b="1" dirty="0">
                <a:solidFill>
                  <a:srgbClr val="F71515"/>
                </a:solidFill>
              </a:rPr>
              <a:t>）细节描写、对话描写、心理描写。 ：（</a:t>
            </a:r>
            <a:r>
              <a:rPr lang="en-US" altLang="zh-CN" sz="2800" b="1">
                <a:solidFill>
                  <a:srgbClr val="F71515"/>
                </a:solidFill>
              </a:rPr>
              <a:t>2</a:t>
            </a:r>
            <a:r>
              <a:rPr lang="zh-CN" altLang="en-US" sz="2800" b="1" dirty="0">
                <a:solidFill>
                  <a:srgbClr val="F71515"/>
                </a:solidFill>
              </a:rPr>
              <a:t>）有力地表现了人物的内心世界和性格特点。</a:t>
            </a:r>
            <a:endParaRPr lang="zh-CN" altLang="en-US" sz="2800" b="1" dirty="0">
              <a:solidFill>
                <a:srgbClr val="F7151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1314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1314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charRg st="22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1314">
                                            <p:txEl>
                                              <p:charRg st="22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1314">
                                            <p:txEl>
                                              <p:charRg st="22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charRg st="118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1314">
                                            <p:txEl>
                                              <p:charRg st="118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1314">
                                            <p:txEl>
                                              <p:charRg st="118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charRg st="167" end="2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1314">
                                            <p:txEl>
                                              <p:charRg st="167" end="20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1314">
                                            <p:txEl>
                                              <p:charRg st="167" end="20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charRg st="202" end="2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1314">
                                            <p:txEl>
                                              <p:charRg st="202" end="2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1314">
                                            <p:txEl>
                                              <p:charRg st="202" end="2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2338" name="文本占位符 142337"/>
          <p:cNvSpPr>
            <a:spLocks noGrp="1"/>
          </p:cNvSpPr>
          <p:nvPr>
            <p:ph type="body" idx="1"/>
          </p:nvPr>
        </p:nvSpPr>
        <p:spPr>
          <a:xfrm>
            <a:off x="250825" y="1052513"/>
            <a:ext cx="8540750" cy="5256212"/>
          </a:xfrm>
        </p:spPr>
        <p:txBody>
          <a:bodyPr/>
          <a:p>
            <a:endParaRPr lang="zh-CN" altLang="en-US" b="1" dirty="0"/>
          </a:p>
          <a:p>
            <a:r>
              <a:rPr lang="en-US" altLang="zh-CN" b="1"/>
              <a:t>12</a:t>
            </a:r>
            <a:r>
              <a:rPr lang="zh-CN" altLang="en-US" b="1" dirty="0"/>
              <a:t>、臣子劝谏君主是有一定的进谏艺术的是，你认为邹忌讽谏齐王获得成功的原因是什么？从中你受到什么启发？</a:t>
            </a:r>
            <a:endParaRPr lang="zh-CN" altLang="en-US" b="1" dirty="0"/>
          </a:p>
          <a:p>
            <a:r>
              <a:rPr lang="zh-CN" altLang="en-US" b="1" dirty="0">
                <a:solidFill>
                  <a:srgbClr val="F71515"/>
                </a:solidFill>
              </a:rPr>
              <a:t>答：（</a:t>
            </a:r>
            <a:r>
              <a:rPr lang="en-US" altLang="zh-CN" b="1">
                <a:solidFill>
                  <a:srgbClr val="F71515"/>
                </a:solidFill>
              </a:rPr>
              <a:t>1</a:t>
            </a:r>
            <a:r>
              <a:rPr lang="zh-CN" altLang="en-US" b="1" dirty="0">
                <a:solidFill>
                  <a:srgbClr val="F71515"/>
                </a:solidFill>
              </a:rPr>
              <a:t>）巧妙设喻，委婉劝谏，使齐王从中受到启发后明白了事理，愉快地接受了他的劝谏。（</a:t>
            </a:r>
            <a:r>
              <a:rPr lang="en-US" altLang="zh-CN" b="1">
                <a:solidFill>
                  <a:srgbClr val="F71515"/>
                </a:solidFill>
              </a:rPr>
              <a:t>2</a:t>
            </a:r>
            <a:r>
              <a:rPr lang="zh-CN" altLang="en-US" b="1" dirty="0">
                <a:solidFill>
                  <a:srgbClr val="F71515"/>
                </a:solidFill>
              </a:rPr>
              <a:t>）启示：在人际交往中，要尊重对方，语言要委婉，方法要得当。</a:t>
            </a:r>
            <a:endParaRPr lang="zh-CN" altLang="en-US" b="1" dirty="0">
              <a:solidFill>
                <a:srgbClr val="F7151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>
                                            <p:txEl>
                                              <p:charRg st="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38">
                                            <p:txEl>
                                              <p:charRg st="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38">
                                            <p:txEl>
                                              <p:charRg st="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>
                                            <p:txEl>
                                              <p:charRg st="53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2338">
                                            <p:txEl>
                                              <p:charRg st="53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2338">
                                            <p:txEl>
                                              <p:charRg st="53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62" name="图片 143361" descr="9acdddec5461f4ce2e2e210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63" name="文本占位符 143362"/>
          <p:cNvSpPr>
            <a:spLocks noGrp="1"/>
          </p:cNvSpPr>
          <p:nvPr>
            <p:ph type="body" idx="1"/>
          </p:nvPr>
        </p:nvSpPr>
        <p:spPr>
          <a:xfrm>
            <a:off x="2124075" y="549275"/>
            <a:ext cx="5903913" cy="4525963"/>
          </a:xfrm>
        </p:spPr>
        <p:txBody>
          <a:bodyPr/>
          <a:p>
            <a:endParaRPr lang="zh-CN" altLang="en-US" sz="4000" b="1" dirty="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邹忌采用什么样的</a:t>
            </a:r>
            <a:r>
              <a:rPr lang="zh-CN" altLang="en-US" sz="4000" b="1" dirty="0">
                <a:solidFill>
                  <a:srgbClr val="F71515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方法</a:t>
            </a:r>
            <a:r>
              <a:rPr lang="zh-CN" altLang="en-US" sz="40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来劝说齐威王？</a:t>
            </a:r>
            <a:endParaRPr lang="zh-CN" altLang="en-US" sz="4000" b="1" dirty="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设喻说理，类比推理。</a:t>
            </a:r>
            <a:endParaRPr lang="zh-CN" altLang="en-US" sz="4000" b="1" dirty="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charRg st="1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43363">
                                            <p:txEl>
                                              <p:charRg st="1" end="19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charRg st="19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43363">
                                            <p:txEl>
                                              <p:charRg st="19" end="3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1" name="Picture 2" descr="9acdddec5461f4ce2e2e210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WordArt 3"/>
          <p:cNvSpPr>
            <a:spLocks noChangeArrowheads="1" noChangeShapeType="1"/>
          </p:cNvSpPr>
          <p:nvPr/>
        </p:nvSpPr>
        <p:spPr bwMode="auto">
          <a:xfrm>
            <a:off x="2268538" y="620713"/>
            <a:ext cx="5688012" cy="1211262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Flat1" dir="r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0" normalizeH="0" baseline="0" noProof="0">
                <a:ln w="9525">
                  <a:round/>
                </a:ln>
                <a:gradFill rotWithShape="0"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1"/>
                </a:gradFill>
                <a:effectLst/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邹忌讽齐王纳谏</a:t>
            </a:r>
            <a:endParaRPr kumimoji="0" lang="zh-CN" altLang="en-US" sz="7200" b="0" i="0" u="none" strike="noStrike" kern="1200" cap="none" spc="0" normalizeH="0" baseline="0" noProof="0">
              <a:ln w="9525">
                <a:round/>
              </a:ln>
              <a:gradFill rotWithShape="0">
                <a:gsLst>
                  <a:gs pos="0">
                    <a:srgbClr val="3399FF"/>
                  </a:gs>
                  <a:gs pos="16000">
                    <a:srgbClr val="00CCCC"/>
                  </a:gs>
                  <a:gs pos="47000">
                    <a:srgbClr val="9999FF"/>
                  </a:gs>
                  <a:gs pos="60001">
                    <a:srgbClr val="2E6792"/>
                  </a:gs>
                  <a:gs pos="71001">
                    <a:srgbClr val="3333CC"/>
                  </a:gs>
                  <a:gs pos="81000">
                    <a:srgbClr val="1170FF"/>
                  </a:gs>
                  <a:gs pos="100000">
                    <a:srgbClr val="006699"/>
                  </a:gs>
                </a:gsLst>
                <a:lin ang="5400000" scaled="1"/>
              </a:gradFill>
              <a:effectLst/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84213" y="1341438"/>
            <a:ext cx="1098550" cy="3830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6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《</a:t>
            </a:r>
            <a:r>
              <a:rPr kumimoji="0" lang="zh-CN" altLang="en-US" sz="6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战国策</a:t>
            </a:r>
            <a:r>
              <a:rPr kumimoji="0" lang="en-US" sz="6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》</a:t>
            </a:r>
            <a:endParaRPr kumimoji="0" lang="en-US" sz="6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华文行楷" panose="02010800040101010101" pitchFamily="2" charset="-122"/>
              <a:cs typeface="+mn-cs"/>
            </a:endParaRPr>
          </a:p>
        </p:txBody>
      </p:sp>
      <p:sp>
        <p:nvSpPr>
          <p:cNvPr id="2054" name="Text Box 5"/>
          <p:cNvSpPr txBox="1"/>
          <p:nvPr/>
        </p:nvSpPr>
        <p:spPr>
          <a:xfrm>
            <a:off x="2608263" y="2786063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50" name="Control 6"/>
          <p:cNvPicPr/>
          <p:nvPr/>
        </p:nvPicPr>
        <p:blipFill>
          <a:blip r:embed="rId2"/>
          <a:stretch>
            <a:fillRect/>
          </a:stretch>
        </p:blipFill>
        <p:spPr>
          <a:xfrm>
            <a:off x="3505200" y="1905000"/>
            <a:ext cx="5562600" cy="403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Line 2"/>
          <p:cNvSpPr/>
          <p:nvPr/>
        </p:nvSpPr>
        <p:spPr>
          <a:xfrm>
            <a:off x="1835150" y="5445125"/>
            <a:ext cx="5688013" cy="0"/>
          </a:xfrm>
          <a:prstGeom prst="line">
            <a:avLst/>
          </a:prstGeom>
          <a:ln w="76200" cap="flat" cmpd="sng">
            <a:solidFill>
              <a:srgbClr val="0000FF"/>
            </a:solidFill>
            <a:prstDash val="dashDot"/>
            <a:headEnd type="none" w="med" len="med"/>
            <a:tailEnd type="triangle" w="med" len="med"/>
          </a:ln>
        </p:spPr>
      </p:sp>
      <p:sp>
        <p:nvSpPr>
          <p:cNvPr id="53251" name="Line 3"/>
          <p:cNvSpPr/>
          <p:nvPr/>
        </p:nvSpPr>
        <p:spPr>
          <a:xfrm flipV="1">
            <a:off x="1692275" y="4652963"/>
            <a:ext cx="5761038" cy="0"/>
          </a:xfrm>
          <a:prstGeom prst="line">
            <a:avLst/>
          </a:prstGeom>
          <a:ln w="76200" cap="flat" cmpd="sng">
            <a:solidFill>
              <a:srgbClr val="0000FF"/>
            </a:solidFill>
            <a:prstDash val="dashDot"/>
            <a:headEnd type="none" w="med" len="med"/>
            <a:tailEnd type="triangle" w="med" len="med"/>
          </a:ln>
        </p:spPr>
      </p:sp>
      <p:sp>
        <p:nvSpPr>
          <p:cNvPr id="53252" name="Text Box 4"/>
          <p:cNvSpPr txBox="1">
            <a:spLocks noGrp="1" noChangeArrowheads="1"/>
          </p:cNvSpPr>
          <p:nvPr>
            <p:ph sz="quarter" idx="4294967295"/>
          </p:nvPr>
        </p:nvSpPr>
        <p:spPr>
          <a:xfrm>
            <a:off x="468313" y="908050"/>
            <a:ext cx="2590800" cy="290988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邹忌进谏</a:t>
            </a:r>
            <a:endParaRPr kumimoji="0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53" name="Text Box 5"/>
          <p:cNvSpPr txBox="1">
            <a:spLocks noGrp="1" noChangeArrowheads="1"/>
          </p:cNvSpPr>
          <p:nvPr>
            <p:ph sz="quarter" idx="4294967295"/>
          </p:nvPr>
        </p:nvSpPr>
        <p:spPr>
          <a:xfrm>
            <a:off x="0" y="1916113"/>
            <a:ext cx="3810000" cy="10080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妻→私我</a:t>
            </a:r>
            <a:endParaRPr kumimoji="0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4390" name="Text Box 6"/>
          <p:cNvSpPr txBox="1"/>
          <p:nvPr/>
        </p:nvSpPr>
        <p:spPr>
          <a:xfrm>
            <a:off x="1095375" y="30686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250825" y="2852738"/>
            <a:ext cx="3167063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妾→畏我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4392" name="Text Box 8"/>
          <p:cNvSpPr txBox="1"/>
          <p:nvPr/>
        </p:nvSpPr>
        <p:spPr>
          <a:xfrm>
            <a:off x="1023938" y="450850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539750" y="3716338"/>
            <a:ext cx="252095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客→求我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4394" name="Text Box 10"/>
          <p:cNvSpPr txBox="1"/>
          <p:nvPr/>
        </p:nvSpPr>
        <p:spPr>
          <a:xfrm>
            <a:off x="6064250" y="62071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3259" name="Text Box 11"/>
          <p:cNvSpPr txBox="1">
            <a:spLocks noGrp="1" noChangeArrowheads="1"/>
          </p:cNvSpPr>
          <p:nvPr>
            <p:ph sz="quarter" idx="4294967295"/>
          </p:nvPr>
        </p:nvSpPr>
        <p:spPr>
          <a:xfrm>
            <a:off x="6227763" y="836613"/>
            <a:ext cx="2301875" cy="290988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齐王纳谏</a:t>
            </a:r>
            <a:endParaRPr kumimoji="0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60" name="Text Box 12"/>
          <p:cNvSpPr txBox="1">
            <a:spLocks noGrp="1" noChangeArrowheads="1"/>
          </p:cNvSpPr>
          <p:nvPr>
            <p:ph sz="quarter" idx="4294967295"/>
          </p:nvPr>
        </p:nvSpPr>
        <p:spPr>
          <a:xfrm>
            <a:off x="4716463" y="1196975"/>
            <a:ext cx="4427538" cy="12620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            宫妇左右→私王</a:t>
            </a:r>
            <a:endParaRPr kumimoji="0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4397" name="Text Box 13"/>
          <p:cNvSpPr txBox="1"/>
          <p:nvPr/>
        </p:nvSpPr>
        <p:spPr>
          <a:xfrm>
            <a:off x="6351588" y="278130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4398" name="Text Box 14"/>
          <p:cNvSpPr txBox="1"/>
          <p:nvPr/>
        </p:nvSpPr>
        <p:spPr>
          <a:xfrm>
            <a:off x="6208713" y="26368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4787900" y="2781300"/>
            <a:ext cx="489585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朝廷大臣→畏王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4400" name="Text Box 16"/>
          <p:cNvSpPr txBox="1"/>
          <p:nvPr/>
        </p:nvSpPr>
        <p:spPr>
          <a:xfrm>
            <a:off x="6927850" y="43640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4787900" y="3573463"/>
            <a:ext cx="41148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四境之内→求王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66" name="Text Box 18"/>
          <p:cNvSpPr txBox="1">
            <a:spLocks noChangeArrowheads="1"/>
          </p:cNvSpPr>
          <p:nvPr/>
        </p:nvSpPr>
        <p:spPr bwMode="auto">
          <a:xfrm>
            <a:off x="3779838" y="2349500"/>
            <a:ext cx="2303463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三比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67" name="Text Box 19"/>
          <p:cNvSpPr txBox="1">
            <a:spLocks noChangeArrowheads="1"/>
          </p:cNvSpPr>
          <p:nvPr/>
        </p:nvSpPr>
        <p:spPr bwMode="auto">
          <a:xfrm>
            <a:off x="3779838" y="3429000"/>
            <a:ext cx="122555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三赏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68" name="Text Box 20"/>
          <p:cNvSpPr txBox="1">
            <a:spLocks noChangeArrowheads="1"/>
          </p:cNvSpPr>
          <p:nvPr/>
        </p:nvSpPr>
        <p:spPr bwMode="auto">
          <a:xfrm>
            <a:off x="3779838" y="4581525"/>
            <a:ext cx="1350963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三变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69" name="Line 21"/>
          <p:cNvSpPr/>
          <p:nvPr/>
        </p:nvSpPr>
        <p:spPr>
          <a:xfrm>
            <a:off x="4356100" y="1844675"/>
            <a:ext cx="0" cy="64770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3270" name="Text Box 22"/>
          <p:cNvSpPr txBox="1">
            <a:spLocks noChangeArrowheads="1"/>
          </p:cNvSpPr>
          <p:nvPr/>
        </p:nvSpPr>
        <p:spPr bwMode="auto">
          <a:xfrm>
            <a:off x="3779838" y="1196975"/>
            <a:ext cx="1277938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三思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71" name="Line 23"/>
          <p:cNvSpPr/>
          <p:nvPr/>
        </p:nvSpPr>
        <p:spPr>
          <a:xfrm>
            <a:off x="4356100" y="2997200"/>
            <a:ext cx="0" cy="64770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3272" name="Line 24"/>
          <p:cNvSpPr/>
          <p:nvPr/>
        </p:nvSpPr>
        <p:spPr>
          <a:xfrm>
            <a:off x="4356100" y="4076700"/>
            <a:ext cx="0" cy="576263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3273" name="Text Box 2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987675" y="188913"/>
            <a:ext cx="4103688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三问、三答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74" name="Line 26"/>
          <p:cNvSpPr/>
          <p:nvPr/>
        </p:nvSpPr>
        <p:spPr>
          <a:xfrm>
            <a:off x="4356100" y="765175"/>
            <a:ext cx="0" cy="64770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44411" name="Text Box 27"/>
          <p:cNvSpPr txBox="1"/>
          <p:nvPr/>
        </p:nvSpPr>
        <p:spPr>
          <a:xfrm>
            <a:off x="3832225" y="6092825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3276" name="Text Box 28"/>
          <p:cNvSpPr txBox="1">
            <a:spLocks noChangeArrowheads="1"/>
          </p:cNvSpPr>
          <p:nvPr/>
        </p:nvSpPr>
        <p:spPr bwMode="auto">
          <a:xfrm>
            <a:off x="3132138" y="5805488"/>
            <a:ext cx="3529013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战胜于朝廷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77" name="Text Box 29"/>
          <p:cNvSpPr txBox="1">
            <a:spLocks noChangeArrowheads="1"/>
          </p:cNvSpPr>
          <p:nvPr/>
        </p:nvSpPr>
        <p:spPr bwMode="auto">
          <a:xfrm>
            <a:off x="755650" y="4292600"/>
            <a:ext cx="6477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小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78" name="Text Box 30"/>
          <p:cNvSpPr txBox="1">
            <a:spLocks noChangeArrowheads="1"/>
          </p:cNvSpPr>
          <p:nvPr/>
        </p:nvSpPr>
        <p:spPr bwMode="auto">
          <a:xfrm>
            <a:off x="7812088" y="4292600"/>
            <a:ext cx="72072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大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79" name="Text Box 31"/>
          <p:cNvSpPr txBox="1">
            <a:spLocks noChangeArrowheads="1"/>
          </p:cNvSpPr>
          <p:nvPr/>
        </p:nvSpPr>
        <p:spPr bwMode="auto">
          <a:xfrm>
            <a:off x="539750" y="5013325"/>
            <a:ext cx="1223963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家事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80" name="Text Box 32"/>
          <p:cNvSpPr txBox="1">
            <a:spLocks noChangeArrowheads="1"/>
          </p:cNvSpPr>
          <p:nvPr/>
        </p:nvSpPr>
        <p:spPr bwMode="auto">
          <a:xfrm>
            <a:off x="7667625" y="5013325"/>
            <a:ext cx="147637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国事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3281" name="Line 33"/>
          <p:cNvSpPr/>
          <p:nvPr/>
        </p:nvSpPr>
        <p:spPr>
          <a:xfrm>
            <a:off x="4356100" y="5229225"/>
            <a:ext cx="0" cy="576263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pic>
        <p:nvPicPr>
          <p:cNvPr id="53282" name="Picture 34" descr="天使7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663" y="5300663"/>
            <a:ext cx="1655762" cy="13795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5327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3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2" dur="500"/>
                                        <p:tgtEl>
                                          <p:spTgt spid="53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3" dur="500"/>
                                        <p:tgtEl>
                                          <p:spTgt spid="5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4" dur="500"/>
                                        <p:tgtEl>
                                          <p:spTgt spid="53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9" dur="1000"/>
                                        <p:tgtEl>
                                          <p:spTgt spid="5327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53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/>
      <p:bldP spid="53255" grpId="0"/>
      <p:bldP spid="53257" grpId="0"/>
      <p:bldP spid="53260" grpId="0"/>
      <p:bldP spid="53263" grpId="0"/>
      <p:bldP spid="53265" grpId="0"/>
      <p:bldP spid="53266" grpId="0"/>
      <p:bldP spid="53267" grpId="0"/>
      <p:bldP spid="53268" grpId="0"/>
      <p:bldP spid="53270" grpId="0"/>
      <p:bldP spid="53277" grpId="0"/>
      <p:bldP spid="53279" grpId="0"/>
      <p:bldP spid="532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5410" name="Picture 2" descr="9acdddec5461f4ce2e2e210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5411" name="WordArt 3"/>
          <p:cNvSpPr/>
          <p:nvPr/>
        </p:nvSpPr>
        <p:spPr>
          <a:xfrm>
            <a:off x="323850" y="908050"/>
            <a:ext cx="1692275" cy="4178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整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齐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美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2124075" y="836613"/>
            <a:ext cx="5976938" cy="2895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（</a:t>
            </a: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）邹忌有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三问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：</a:t>
            </a:r>
            <a:endParaRPr kumimoji="0" 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问其妻：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我孰与成北徐公美？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”</a:t>
            </a:r>
            <a:endParaRPr kumimoji="0" 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问其妾：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吾孰与徐公美？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”</a:t>
            </a:r>
            <a:endParaRPr kumimoji="0" 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问其客：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吾与徐公孰美？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”</a:t>
            </a: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</a:t>
            </a:r>
            <a:endParaRPr kumimoji="0" 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0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0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1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60">
                                            <p:txEl>
                                              <p:charRg st="1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660">
                                            <p:txEl>
                                              <p:charRg st="1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26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60">
                                            <p:txEl>
                                              <p:charRg st="26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660">
                                            <p:txEl>
                                              <p:charRg st="26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4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660">
                                            <p:txEl>
                                              <p:charRg st="4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660">
                                            <p:txEl>
                                              <p:charRg st="4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6434" name="Picture 2" descr="9acdddec5461f4ce2e2e210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2124075" y="765175"/>
            <a:ext cx="6553200" cy="46640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（</a:t>
            </a: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2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）其妻、妾、客先后有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三答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君美甚，徐公何能及君也！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/>
                <a:ea typeface="黑体" panose="02010609060101010101" pitchFamily="2" charset="-122"/>
                <a:cs typeface="+mn-cs"/>
              </a:rPr>
              <a:t>”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徐公何能及君也！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/>
                <a:ea typeface="黑体" panose="02010609060101010101" pitchFamily="2" charset="-122"/>
                <a:cs typeface="+mn-cs"/>
              </a:rPr>
              <a:t>”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徐公不若君之美也。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/>
                <a:ea typeface="黑体" panose="02010609060101010101" pitchFamily="2" charset="-122"/>
                <a:cs typeface="+mn-cs"/>
              </a:rPr>
              <a:t>”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6436" name="WordArt 4"/>
          <p:cNvSpPr/>
          <p:nvPr/>
        </p:nvSpPr>
        <p:spPr>
          <a:xfrm>
            <a:off x="323850" y="908050"/>
            <a:ext cx="1692275" cy="4178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整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齐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美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7168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15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15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15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15" end="3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15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3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" fill="hold"/>
                                        <p:tgtEl>
                                          <p:spTgt spid="71683">
                                            <p:txEl>
                                              <p:charRg st="30" end="4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4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" fill="hold"/>
                                        <p:tgtEl>
                                          <p:spTgt spid="71683">
                                            <p:txEl>
                                              <p:charRg st="41" end="5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7458" name="Picture 2" descr="9acdddec5461f4ce2e2e210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2195513" y="836613"/>
            <a:ext cx="6192838" cy="46640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（</a:t>
            </a: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3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）邹忌解蔽，当晚有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三思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吾妻之美我者，私我也；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妾之美我者，畏我也；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客之美我者，欲有求于我也。 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7460" name="WordArt 4"/>
          <p:cNvSpPr/>
          <p:nvPr/>
        </p:nvSpPr>
        <p:spPr>
          <a:xfrm>
            <a:off x="323850" y="908050"/>
            <a:ext cx="1692275" cy="4178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整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齐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美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72707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charRg st="15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72707">
                                            <p:txEl>
                                              <p:charRg st="15" end="2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charRg st="27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72707">
                                            <p:txEl>
                                              <p:charRg st="27" end="38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charRg st="38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72707">
                                            <p:txEl>
                                              <p:charRg st="38" end="5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8482" name="Picture 2" descr="9acdddec5461f4ce2e2e210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3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051050" y="692150"/>
            <a:ext cx="6553200" cy="7620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（</a:t>
            </a:r>
            <a:r>
              <a:rPr kumimoji="0" 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4</a:t>
            </a:r>
            <a:r>
              <a:rPr kumimoji="0" 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）邹忌入朝见威王，有</a:t>
            </a:r>
            <a:r>
              <a:rPr kumimoji="0" lang="zh-CN" sz="40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三比</a:t>
            </a:r>
            <a:r>
              <a:rPr kumimoji="0" 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：</a:t>
            </a:r>
            <a:endParaRPr kumimoji="0" 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2124075" y="1557338"/>
            <a:ext cx="1727200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臣之妻私臣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2124075" y="2636838"/>
            <a:ext cx="1828800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臣之妾畏臣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1979613" y="3860800"/>
            <a:ext cx="2376488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臣之客欲有求于臣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5580063" y="1484313"/>
            <a:ext cx="3048000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宫妇左右莫不私王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5580063" y="2781300"/>
            <a:ext cx="2754313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朝廷之臣莫不畏王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5508625" y="3933825"/>
            <a:ext cx="3276600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四境之内莫不有求于王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1331913" y="5876925"/>
            <a:ext cx="8529638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结论：由此观之，王之蔽甚矣！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3739" name="AutoShape 11"/>
          <p:cNvSpPr/>
          <p:nvPr/>
        </p:nvSpPr>
        <p:spPr>
          <a:xfrm>
            <a:off x="4140200" y="2060575"/>
            <a:ext cx="1460500" cy="352425"/>
          </a:xfrm>
          <a:prstGeom prst="rightArrow">
            <a:avLst>
              <a:gd name="adj1" fmla="val 50000"/>
              <a:gd name="adj2" fmla="val 103603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3740" name="AutoShape 12"/>
          <p:cNvSpPr/>
          <p:nvPr/>
        </p:nvSpPr>
        <p:spPr>
          <a:xfrm>
            <a:off x="4140200" y="3068638"/>
            <a:ext cx="1460500" cy="352425"/>
          </a:xfrm>
          <a:prstGeom prst="rightArrow">
            <a:avLst>
              <a:gd name="adj1" fmla="val 50000"/>
              <a:gd name="adj2" fmla="val 103603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3741" name="AutoShape 13"/>
          <p:cNvSpPr/>
          <p:nvPr/>
        </p:nvSpPr>
        <p:spPr>
          <a:xfrm flipV="1">
            <a:off x="4211638" y="4076700"/>
            <a:ext cx="1289050" cy="352425"/>
          </a:xfrm>
          <a:prstGeom prst="rightArrow">
            <a:avLst>
              <a:gd name="adj1" fmla="val 50000"/>
              <a:gd name="adj2" fmla="val 91441"/>
            </a:avLst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3742" name="Line 14"/>
          <p:cNvSpPr/>
          <p:nvPr/>
        </p:nvSpPr>
        <p:spPr>
          <a:xfrm>
            <a:off x="3132138" y="5157788"/>
            <a:ext cx="1439862" cy="576262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3743" name="Line 15"/>
          <p:cNvSpPr/>
          <p:nvPr/>
        </p:nvSpPr>
        <p:spPr>
          <a:xfrm flipH="1">
            <a:off x="4716463" y="5157788"/>
            <a:ext cx="1295400" cy="60960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48496" name="WordArt 16"/>
          <p:cNvSpPr/>
          <p:nvPr/>
        </p:nvSpPr>
        <p:spPr>
          <a:xfrm>
            <a:off x="323850" y="908050"/>
            <a:ext cx="1692275" cy="4178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整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齐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美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  <p:bldP spid="73732" grpId="0"/>
      <p:bldP spid="73733" grpId="0"/>
      <p:bldP spid="73734" grpId="0"/>
      <p:bldP spid="73735" grpId="0"/>
      <p:bldP spid="73736" grpId="0"/>
      <p:bldP spid="73737" grpId="0"/>
      <p:bldP spid="73738" grpId="0"/>
      <p:bldP spid="73739" grpId="0" animBg="1"/>
      <p:bldP spid="73740" grpId="0" animBg="1"/>
      <p:bldP spid="737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9506" name="Picture 2" descr="9acdddec5461f4ce2e2e210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2124075" y="692150"/>
            <a:ext cx="6264275" cy="46640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(5)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齐王纳谏，下令有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三赏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：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能面刺寡人之过者 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上赏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能上书谏寡人者   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中赏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能谤讥于市朝闻于寡人之耳者             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下赏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9508" name="WordArt 4"/>
          <p:cNvSpPr/>
          <p:nvPr/>
        </p:nvSpPr>
        <p:spPr>
          <a:xfrm>
            <a:off x="323850" y="908050"/>
            <a:ext cx="1692275" cy="4178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整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齐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美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7475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charRg st="15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74755">
                                            <p:txEl>
                                              <p:charRg st="15" end="2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charRg st="27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74755">
                                            <p:txEl>
                                              <p:charRg st="27" end="4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charRg st="40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74755">
                                            <p:txEl>
                                              <p:charRg st="40" end="69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0530" name="Picture 2" descr="9acdddec5461f4ce2e2e210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905000" y="1052513"/>
            <a:ext cx="7239000" cy="3444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（</a:t>
            </a: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6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）纳谏之后，齐国有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三变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：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初        门庭若市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数月          间进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期年         无可进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50532" name="WordArt 4"/>
          <p:cNvSpPr/>
          <p:nvPr/>
        </p:nvSpPr>
        <p:spPr>
          <a:xfrm>
            <a:off x="323850" y="908050"/>
            <a:ext cx="1692275" cy="4178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整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齐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美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75779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charRg st="15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75779">
                                            <p:txEl>
                                              <p:charRg st="15" end="3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charRg st="32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75779">
                                            <p:txEl>
                                              <p:charRg st="32" end="48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charRg st="48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75779">
                                            <p:txEl>
                                              <p:charRg st="48" end="6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1554" name="Picture 2" descr="9acdddec5461f4ce2e2e210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1555" name="WordArt 3"/>
          <p:cNvSpPr/>
          <p:nvPr/>
        </p:nvSpPr>
        <p:spPr>
          <a:xfrm>
            <a:off x="323850" y="908050"/>
            <a:ext cx="1692275" cy="4178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哲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理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000082">
                        <a:alpha val="100000"/>
                      </a:srgbClr>
                    </a:gs>
                    <a:gs pos="30000">
                      <a:srgbClr val="66008F">
                        <a:alpha val="100000"/>
                      </a:srgbClr>
                    </a:gs>
                    <a:gs pos="64999">
                      <a:srgbClr val="BA0066">
                        <a:alpha val="100000"/>
                      </a:srgbClr>
                    </a:gs>
                    <a:gs pos="89999">
                      <a:srgbClr val="FF0000">
                        <a:alpha val="100000"/>
                      </a:srgbClr>
                    </a:gs>
                    <a:gs pos="100000">
                      <a:srgbClr val="FF8200">
                        <a:alpha val="100000"/>
                      </a:srgbClr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美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000082">
                      <a:alpha val="100000"/>
                    </a:srgbClr>
                  </a:gs>
                  <a:gs pos="30000">
                    <a:srgbClr val="66008F">
                      <a:alpha val="100000"/>
                    </a:srgbClr>
                  </a:gs>
                  <a:gs pos="64999">
                    <a:srgbClr val="BA0066">
                      <a:alpha val="100000"/>
                    </a:srgbClr>
                  </a:gs>
                  <a:gs pos="89999">
                    <a:srgbClr val="FF0000">
                      <a:alpha val="100000"/>
                    </a:srgbClr>
                  </a:gs>
                  <a:gs pos="100000">
                    <a:srgbClr val="FF8200">
                      <a:alpha val="100000"/>
                    </a:srgbClr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2268538" y="981075"/>
            <a:ext cx="6069013" cy="4111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rPr>
              <a:t>       邹忌以自己与徐公比美这件日常生活中的小事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rPr>
              <a:t>设喻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rPr>
              <a:t>，由已及君，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rPr>
              <a:t>以小见大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rPr>
              <a:t>，由家事到国事，道理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rPr>
              <a:t>由浅入深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rPr>
              <a:t>，具有极强的说服力。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隶书" panose="020105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7885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4" name="Rectangle 2"/>
          <p:cNvSpPr>
            <a:spLocks noGrp="1"/>
          </p:cNvSpPr>
          <p:nvPr>
            <p:ph type="title"/>
          </p:nvPr>
        </p:nvSpPr>
        <p:spPr>
          <a:xfrm>
            <a:off x="468313" y="896938"/>
            <a:ext cx="8424862" cy="4979987"/>
          </a:xfrm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4800" b="1" dirty="0"/>
              <a:t>邹忌：是一位足智多谋、娴于辞令、的谋士。</a:t>
            </a:r>
            <a:br>
              <a:rPr lang="zh-CN" altLang="en-US" sz="4800" b="1" dirty="0"/>
            </a:br>
            <a:br>
              <a:rPr lang="zh-CN" altLang="en-US" sz="4800" b="1" dirty="0"/>
            </a:br>
            <a:r>
              <a:rPr lang="zh-CN" altLang="en-US" sz="4800" b="1" dirty="0"/>
              <a:t>齐威王：是一位从谏如流的有魄力的开明君主。</a:t>
            </a:r>
            <a:endParaRPr lang="zh-CN" altLang="en-US" sz="4800" b="1" dirty="0"/>
          </a:p>
        </p:txBody>
      </p:sp>
      <p:sp>
        <p:nvSpPr>
          <p:cNvPr id="87043" name="Text Box 3"/>
          <p:cNvSpPr txBox="1"/>
          <p:nvPr/>
        </p:nvSpPr>
        <p:spPr>
          <a:xfrm>
            <a:off x="179388" y="350838"/>
            <a:ext cx="4897437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chemeClr val="accent2"/>
                </a:solidFill>
                <a:latin typeface="Times New Roman" panose="02020603050405020304" pitchFamily="18" charset="0"/>
                <a:ea typeface="幼圆" panose="02010509060101010101" pitchFamily="49" charset="-122"/>
              </a:rPr>
              <a:t>总结人物形象：</a:t>
            </a:r>
            <a:endParaRPr lang="zh-CN" altLang="en-US" sz="4800" b="1" dirty="0">
              <a:solidFill>
                <a:schemeClr val="accent2"/>
              </a:solidFill>
              <a:latin typeface="Times New Roman" panose="02020603050405020304" pitchFamily="18" charset="0"/>
              <a:ea typeface="幼圆" panose="02010509060101010101" pitchFamily="49" charset="-122"/>
            </a:endParaRPr>
          </a:p>
        </p:txBody>
      </p:sp>
      <p:pic>
        <p:nvPicPr>
          <p:cNvPr id="87044" name="Picture 4" descr="li12p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990600"/>
            <a:ext cx="285750" cy="5619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2578" name="Rectangle 2"/>
          <p:cNvSpPr>
            <a:spLocks noGrp="1"/>
          </p:cNvSpPr>
          <p:nvPr>
            <p:ph type="title"/>
          </p:nvPr>
        </p:nvSpPr>
        <p:spPr>
          <a:xfrm>
            <a:off x="-395287" y="549275"/>
            <a:ext cx="7199312" cy="1143000"/>
          </a:xfrm>
        </p:spPr>
        <p:txBody>
          <a:bodyPr vert="horz" wrap="square" lIns="91440" tIns="45720" rIns="91440" bIns="45720" anchor="ctr"/>
          <a:p>
            <a:pPr lvl="0" eaLnBrk="1" hangingPunct="1"/>
            <a:r>
              <a:rPr lang="zh-CN" altLang="en-US" dirty="0">
                <a:ea typeface="华文行楷" panose="02010800040101010101" pitchFamily="2" charset="-122"/>
              </a:rPr>
              <a:t> 邹忌的讽谏为什么能成功</a:t>
            </a:r>
            <a:endParaRPr lang="zh-CN" altLang="en-US" dirty="0">
              <a:ea typeface="华文行楷" panose="02010800040101010101" pitchFamily="2" charset="-122"/>
            </a:endParaRPr>
          </a:p>
        </p:txBody>
      </p:sp>
      <p:sp>
        <p:nvSpPr>
          <p:cNvPr id="93187" name="Rectangle 3"/>
          <p:cNvSpPr>
            <a:spLocks noGrp="1"/>
          </p:cNvSpPr>
          <p:nvPr>
            <p:ph type="body"/>
          </p:nvPr>
        </p:nvSpPr>
        <p:spPr>
          <a:xfrm>
            <a:off x="457200" y="1628775"/>
            <a:ext cx="8229600" cy="4497388"/>
          </a:xfrm>
        </p:spPr>
        <p:txBody>
          <a:bodyPr vert="horz" wrap="square" lIns="91440" tIns="45720" rIns="91440" bIns="45720" anchor="t"/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1400" dirty="0"/>
              <a:t> </a:t>
            </a:r>
            <a:endParaRPr lang="zh-CN" altLang="en-US" sz="1400" dirty="0"/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18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zh-CN" altLang="en-US" sz="2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多谋忠臣                                       贤明君主</a:t>
            </a:r>
            <a:endParaRPr lang="zh-CN" altLang="en-US" sz="28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24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头脑冷静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                             有智慧</a:t>
            </a:r>
            <a:endParaRPr lang="zh-CN" altLang="en-US" sz="2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目光敏锐                                       有气度</a:t>
            </a:r>
            <a:endParaRPr lang="zh-CN" altLang="en-US" sz="2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18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有自知之明</a:t>
            </a:r>
            <a:r>
              <a:rPr lang="zh-CN" altLang="en-US" sz="24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说 </a:t>
            </a:r>
            <a:r>
              <a:rPr lang="zh-CN" altLang="en-US" sz="24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        </a:t>
            </a: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听  </a:t>
            </a:r>
            <a:r>
              <a:rPr lang="zh-CN" altLang="en-US" sz="24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有魄力</a:t>
            </a:r>
            <a:endParaRPr lang="zh-CN" altLang="en-US" sz="2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善于观察分析事理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           从谏如流</a:t>
            </a:r>
            <a:endParaRPr lang="zh-CN" altLang="en-US" sz="2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endParaRPr lang="zh-CN" altLang="en-US" sz="2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1800" dirty="0"/>
              <a:t>  </a:t>
            </a:r>
            <a:endParaRPr lang="zh-CN" altLang="en-US" sz="1800" dirty="0"/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1400" dirty="0"/>
              <a:t>         </a:t>
            </a:r>
            <a:r>
              <a:rPr lang="zh-CN" altLang="en-US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邹 忌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                                  </a:t>
            </a:r>
            <a:r>
              <a:rPr lang="zh-CN" altLang="en-US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齐威王</a:t>
            </a:r>
            <a:endParaRPr lang="zh-CN" altLang="en-US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1400" dirty="0"/>
              <a:t>                         </a:t>
            </a:r>
            <a:endParaRPr lang="zh-CN" altLang="en-US" sz="1400" dirty="0"/>
          </a:p>
        </p:txBody>
      </p:sp>
      <p:sp>
        <p:nvSpPr>
          <p:cNvPr id="152580" name="AutoShape 4"/>
          <p:cNvSpPr/>
          <p:nvPr/>
        </p:nvSpPr>
        <p:spPr>
          <a:xfrm>
            <a:off x="539750" y="908050"/>
            <a:ext cx="71438" cy="73025"/>
          </a:xfrm>
          <a:prstGeom prst="cloudCallout">
            <a:avLst>
              <a:gd name="adj1" fmla="val -43750"/>
              <a:gd name="adj2" fmla="val 70000"/>
            </a:avLst>
          </a:prstGeom>
          <a:noFill/>
          <a:ln w="9525">
            <a:noFill/>
          </a:ln>
        </p:spPr>
        <p:txBody>
          <a:bodyPr/>
          <a:p>
            <a:pPr lvl="0" algn="ctr" eaLnBrk="0" hangingPunct="0">
              <a:spcBef>
                <a:spcPct val="50000"/>
              </a:spcBef>
            </a:pPr>
            <a:endParaRPr lang="zh-CN" altLang="en-US" sz="32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2581" name="AutoShape 5"/>
          <p:cNvSpPr/>
          <p:nvPr/>
        </p:nvSpPr>
        <p:spPr>
          <a:xfrm>
            <a:off x="1187450" y="4365625"/>
            <a:ext cx="71438" cy="863600"/>
          </a:xfrm>
          <a:prstGeom prst="upArrow">
            <a:avLst>
              <a:gd name="adj1" fmla="val 50000"/>
              <a:gd name="adj2" fmla="val 302220"/>
            </a:avLst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2582" name="AutoShape 6"/>
          <p:cNvSpPr/>
          <p:nvPr/>
        </p:nvSpPr>
        <p:spPr>
          <a:xfrm>
            <a:off x="6300788" y="4149725"/>
            <a:ext cx="71437" cy="863600"/>
          </a:xfrm>
          <a:prstGeom prst="upArrow">
            <a:avLst>
              <a:gd name="adj1" fmla="val 50000"/>
              <a:gd name="adj2" fmla="val 302224"/>
            </a:avLst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2583" name="AutoShape 7"/>
          <p:cNvSpPr/>
          <p:nvPr/>
        </p:nvSpPr>
        <p:spPr>
          <a:xfrm>
            <a:off x="1187450" y="4292600"/>
            <a:ext cx="71438" cy="865188"/>
          </a:xfrm>
          <a:prstGeom prst="upArrow">
            <a:avLst>
              <a:gd name="adj1" fmla="val 50000"/>
              <a:gd name="adj2" fmla="val 302775"/>
            </a:avLst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2584" name="Line 8"/>
          <p:cNvSpPr/>
          <p:nvPr/>
        </p:nvSpPr>
        <p:spPr>
          <a:xfrm>
            <a:off x="1403350" y="4292600"/>
            <a:ext cx="0" cy="936625"/>
          </a:xfrm>
          <a:prstGeom prst="line">
            <a:avLst/>
          </a:prstGeom>
          <a:ln w="9525">
            <a:noFill/>
          </a:ln>
        </p:spPr>
      </p:sp>
      <p:sp>
        <p:nvSpPr>
          <p:cNvPr id="152585" name="AutoShape 9"/>
          <p:cNvSpPr/>
          <p:nvPr/>
        </p:nvSpPr>
        <p:spPr>
          <a:xfrm>
            <a:off x="1331913" y="4437063"/>
            <a:ext cx="144462" cy="936625"/>
          </a:xfrm>
          <a:prstGeom prst="upArrow">
            <a:avLst>
              <a:gd name="adj1" fmla="val 50000"/>
              <a:gd name="adj2" fmla="val 162088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2586" name="AutoShape 10"/>
          <p:cNvSpPr/>
          <p:nvPr/>
        </p:nvSpPr>
        <p:spPr>
          <a:xfrm>
            <a:off x="6372225" y="4365625"/>
            <a:ext cx="144463" cy="865188"/>
          </a:xfrm>
          <a:prstGeom prst="upArrow">
            <a:avLst>
              <a:gd name="adj1" fmla="val 50000"/>
              <a:gd name="adj2" fmla="val 149724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2587" name="WordArt 11"/>
          <p:cNvSpPr/>
          <p:nvPr/>
        </p:nvSpPr>
        <p:spPr>
          <a:xfrm>
            <a:off x="3276600" y="2060575"/>
            <a:ext cx="1439863" cy="1728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000" b="1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FF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善</a:t>
            </a:r>
            <a:endParaRPr lang="zh-CN" altLang="en-US" sz="4000" b="1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00FF00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3196" name="WordArt 12"/>
          <p:cNvSpPr>
            <a:spLocks noChangeArrowheads="1" noChangeShapeType="1"/>
          </p:cNvSpPr>
          <p:nvPr/>
        </p:nvSpPr>
        <p:spPr bwMode="auto">
          <a:xfrm>
            <a:off x="6443663" y="0"/>
            <a:ext cx="1008062" cy="2420938"/>
          </a:xfrm>
          <a:prstGeom prst="rect">
            <a:avLst/>
          </a:prstGeom>
        </p:spPr>
        <p:txBody>
          <a:bodyPr wrap="none" numCol="1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 w="9525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?</a:t>
            </a:r>
            <a:endParaRPr kumimoji="0" lang="zh-CN" altLang="en-US" sz="3600" b="0" i="0" u="none" strike="noStrike" kern="1200" cap="none" spc="0" normalizeH="0" baseline="0" noProof="0">
              <a:ln w="9525"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2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93187">
                                            <p:txEl>
                                              <p:charRg st="2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56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93187">
                                            <p:txEl>
                                              <p:charRg st="56" end="1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110" end="1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93187">
                                            <p:txEl>
                                              <p:charRg st="110" end="1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161" end="2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93187">
                                            <p:txEl>
                                              <p:charRg st="161" end="20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charRg st="206" end="2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93187">
                                            <p:txEl>
                                              <p:charRg st="206" end="2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52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JSK16-1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-671512"/>
            <a:ext cx="9144000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195513" y="2420938"/>
            <a:ext cx="6629400" cy="25003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比干：挖心           商纣王：暴君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屈原：投江           楚怀王：昏君魏征：死谏           唐太宗：明君</a:t>
            </a:r>
            <a:r>
              <a:rPr kumimoji="0" lang="zh-CN" altLang="en-US" sz="6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</a:t>
            </a:r>
            <a:endParaRPr kumimoji="0" lang="zh-CN" altLang="en-US" sz="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Line 4"/>
          <p:cNvSpPr/>
          <p:nvPr/>
        </p:nvSpPr>
        <p:spPr>
          <a:xfrm>
            <a:off x="4643438" y="2852738"/>
            <a:ext cx="10668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triangle" w="med" len="med"/>
            <a:tailEnd type="triangle" w="med" len="med"/>
          </a:ln>
        </p:spPr>
      </p:sp>
      <p:sp>
        <p:nvSpPr>
          <p:cNvPr id="6149" name="Line 5"/>
          <p:cNvSpPr/>
          <p:nvPr/>
        </p:nvSpPr>
        <p:spPr>
          <a:xfrm>
            <a:off x="4643438" y="3644900"/>
            <a:ext cx="106680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headEnd type="triangle" w="med" len="med"/>
            <a:tailEnd type="triangle" w="med" len="med"/>
          </a:ln>
        </p:spPr>
      </p:sp>
      <p:sp>
        <p:nvSpPr>
          <p:cNvPr id="6150" name="Line 6"/>
          <p:cNvSpPr/>
          <p:nvPr/>
        </p:nvSpPr>
        <p:spPr>
          <a:xfrm>
            <a:off x="4643438" y="4581525"/>
            <a:ext cx="106680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headEnd type="triangle" w="med" len="med"/>
            <a:tailEnd type="triangle" w="med" len="med"/>
          </a:ln>
        </p:spPr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755650" y="765175"/>
            <a:ext cx="684213" cy="3387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历史上的谏臣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5128" name="Rectangle 8"/>
          <p:cNvSpPr/>
          <p:nvPr/>
        </p:nvSpPr>
        <p:spPr>
          <a:xfrm>
            <a:off x="2195513" y="0"/>
            <a:ext cx="6480175" cy="2227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封建社会，皇权威威，不可侵犯，有多少谋臣良相因批龙鳞、逆圣听而惨遭杀身之祸</a:t>
            </a:r>
            <a:r>
              <a:rPr lang="en-US" altLang="zh-CN" sz="2800" b="1">
                <a:solidFill>
                  <a:srgbClr val="0000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——</a:t>
            </a:r>
            <a:r>
              <a:rPr lang="zh-CN" altLang="en-US" sz="2800" b="1" dirty="0">
                <a:solidFill>
                  <a:srgbClr val="00009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伍子胥赐剑自刎，比干剖腹挖心，屈子放逐，司马迁蒙宫刑之辱，都是千古奇冤！</a:t>
            </a:r>
            <a:endParaRPr lang="zh-CN" altLang="en-US" sz="2800" b="1" dirty="0">
              <a:solidFill>
                <a:srgbClr val="000099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  <p:bldP spid="5127" grpId="0"/>
      <p:bldP spid="512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02" name="Picture 2" descr="JSK16-0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03" name="Rectangle 3"/>
          <p:cNvSpPr/>
          <p:nvPr/>
        </p:nvSpPr>
        <p:spPr>
          <a:xfrm>
            <a:off x="179388" y="692150"/>
            <a:ext cx="861853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Times New Roman" panose="02020603050405020304" pitchFamily="18" charset="0"/>
                <a:ea typeface="隶书" panose="02010509060101010101" pitchFamily="49" charset="-122"/>
              </a:rPr>
              <a:t>邹忌进谏的方式对我们今天的人际交往有什么启示？</a:t>
            </a:r>
            <a:endParaRPr lang="zh-CN" altLang="en-US" sz="2800" b="1" dirty="0"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9090" name="Picture 2" descr="JSK16-0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63" name="Rectangle 3"/>
          <p:cNvSpPr/>
          <p:nvPr/>
        </p:nvSpPr>
        <p:spPr>
          <a:xfrm>
            <a:off x="323850" y="0"/>
            <a:ext cx="8496300" cy="6186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A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、一个人在受蒙蔽的情况下，是不能正确认识自己和客观事物的。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tx2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B</a:t>
            </a:r>
            <a:r>
              <a:rPr lang="zh-CN" altLang="en-US" sz="3200" b="1" dirty="0">
                <a:solidFill>
                  <a:schemeClr val="tx2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、一个人，即使是普通公民，也应当积极向有关部门或上级领导指出意见和合理化建议，所谓“国家兴亡，匹夫有责”。</a:t>
            </a:r>
            <a:endParaRPr lang="zh-CN" altLang="en-US" sz="3200" b="1" dirty="0">
              <a:solidFill>
                <a:schemeClr val="tx2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C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、提出批评建议时，要考虑方式方法，选择恰当的语言、语气，抓住恰当的时机，便于别人采纳， 提高建议效果。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隶书" panose="02010509060101010101" pitchFamily="49" charset="-122"/>
              </a:rPr>
              <a:t>D</a:t>
            </a:r>
            <a:r>
              <a:rPr lang="zh-CN" altLang="en-US" sz="3200" b="1" dirty="0">
                <a:latin typeface="Times New Roman" panose="02020603050405020304" pitchFamily="18" charset="0"/>
                <a:ea typeface="隶书" panose="02010509060101010101" pitchFamily="49" charset="-122"/>
              </a:rPr>
              <a:t>、作为领导者，应保持清醒的头脑，防止被表面现象迷惑，要广泛听取批评意见，及时发现和纠正自己的缺点错误。</a:t>
            </a:r>
            <a:endParaRPr lang="zh-CN" altLang="en-US" sz="3200" b="1" dirty="0"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10" name="Rectangle 2"/>
          <p:cNvSpPr/>
          <p:nvPr/>
        </p:nvSpPr>
        <p:spPr>
          <a:xfrm>
            <a:off x="179388" y="836613"/>
            <a:ext cx="85693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、出自本文的一个 成语是：</a:t>
            </a:r>
            <a:r>
              <a:rPr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</a:t>
            </a:r>
            <a:endParaRPr lang="en-US" altLang="zh-CN" sz="3200" b="1">
              <a:solidFill>
                <a:srgbClr val="00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x-none" sz="3200" b="1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</a:t>
            </a:r>
            <a:r>
              <a:rPr lang="zh-CN" altLang="en-US" sz="32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请写出它的反义成语：</a:t>
            </a:r>
            <a:r>
              <a:rPr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</a:t>
            </a:r>
            <a:endParaRPr lang="en-US" altLang="zh-CN" sz="3200" b="1">
              <a:solidFill>
                <a:srgbClr val="00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4211" name="Rectangle 3"/>
          <p:cNvSpPr/>
          <p:nvPr/>
        </p:nvSpPr>
        <p:spPr>
          <a:xfrm>
            <a:off x="304800" y="2133600"/>
            <a:ext cx="79613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、邹忌进谏的方式与诸葛亮有什么不同？</a:t>
            </a:r>
            <a:endParaRPr lang="zh-CN" altLang="en-US" sz="2800" b="1" dirty="0">
              <a:solidFill>
                <a:srgbClr val="00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5292725" y="1341438"/>
            <a:ext cx="161290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门可罗雀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5580063" y="765175"/>
            <a:ext cx="161290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门庭若市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228600" y="3733800"/>
            <a:ext cx="9429750" cy="946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邹忌：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以家事喻国事，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婉言进谏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；口头进谏，以理服人；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诸葛亮：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直接提出建议，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直言进谏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；书面进谏，以情感人。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9" grpId="0"/>
      <p:bldP spid="98311" grpId="0"/>
      <p:bldP spid="983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Text Box 2"/>
          <p:cNvSpPr txBox="1"/>
          <p:nvPr/>
        </p:nvSpPr>
        <p:spPr>
          <a:xfrm>
            <a:off x="539750" y="2060575"/>
            <a:ext cx="62484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6600" b="1" i="1" dirty="0">
                <a:solidFill>
                  <a:srgbClr val="00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邹忌讽齐王纳谏</a:t>
            </a:r>
            <a:endParaRPr lang="zh-CN" altLang="en-US" sz="6600" b="1" i="1" dirty="0">
              <a:solidFill>
                <a:srgbClr val="000066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34819" name="Text Box 3"/>
          <p:cNvSpPr txBox="1"/>
          <p:nvPr/>
        </p:nvSpPr>
        <p:spPr>
          <a:xfrm>
            <a:off x="4500563" y="3500438"/>
            <a:ext cx="25971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00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《</a:t>
            </a:r>
            <a:r>
              <a:rPr lang="zh-CN" altLang="en-US" sz="2800" dirty="0">
                <a:solidFill>
                  <a:srgbClr val="00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战国策</a:t>
            </a:r>
            <a:r>
              <a:rPr lang="en-US" altLang="zh-CN" sz="2800">
                <a:solidFill>
                  <a:srgbClr val="00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》</a:t>
            </a:r>
            <a:endParaRPr lang="en-US" altLang="zh-CN" sz="2800">
              <a:solidFill>
                <a:srgbClr val="000066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34820" name="AutoShape 4"/>
          <p:cNvSpPr/>
          <p:nvPr/>
        </p:nvSpPr>
        <p:spPr>
          <a:xfrm>
            <a:off x="1476375" y="836613"/>
            <a:ext cx="2879725" cy="1447800"/>
          </a:xfrm>
          <a:prstGeom prst="downArrowCallout">
            <a:avLst>
              <a:gd name="adj1" fmla="val 25230"/>
              <a:gd name="adj2" fmla="val 29365"/>
              <a:gd name="adj3" fmla="val 15458"/>
              <a:gd name="adj4" fmla="val 66667"/>
            </a:avLst>
          </a:prstGeom>
          <a:noFill/>
          <a:ln w="9525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1" name="Text Box 5"/>
          <p:cNvSpPr txBox="1"/>
          <p:nvPr/>
        </p:nvSpPr>
        <p:spPr>
          <a:xfrm>
            <a:off x="1403350" y="765175"/>
            <a:ext cx="30575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99FF33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     </a:t>
            </a:r>
            <a:r>
              <a:rPr lang="zh-CN" altLang="en-US" sz="3200" b="1" dirty="0">
                <a:solidFill>
                  <a:srgbClr val="99FF33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用含蓄的话暗示或劝告。</a:t>
            </a:r>
            <a:endParaRPr lang="zh-CN" altLang="en-US" sz="3200" b="1" dirty="0">
              <a:solidFill>
                <a:srgbClr val="99FF33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34822" name="Line 6"/>
          <p:cNvSpPr/>
          <p:nvPr/>
        </p:nvSpPr>
        <p:spPr>
          <a:xfrm>
            <a:off x="2411413" y="2997200"/>
            <a:ext cx="762000" cy="0"/>
          </a:xfrm>
          <a:prstGeom prst="line">
            <a:avLst/>
          </a:prstGeom>
          <a:ln w="28575" cap="flat" cmpd="sng">
            <a:solidFill>
              <a:srgbClr val="99FF33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4823" name="Line 7"/>
          <p:cNvSpPr/>
          <p:nvPr/>
        </p:nvSpPr>
        <p:spPr>
          <a:xfrm>
            <a:off x="5795963" y="2997200"/>
            <a:ext cx="762000" cy="0"/>
          </a:xfrm>
          <a:prstGeom prst="line">
            <a:avLst/>
          </a:prstGeom>
          <a:ln w="28575" cap="flat" cmpd="sng">
            <a:solidFill>
              <a:srgbClr val="99FF33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4824" name="AutoShape 8"/>
          <p:cNvSpPr/>
          <p:nvPr/>
        </p:nvSpPr>
        <p:spPr>
          <a:xfrm>
            <a:off x="4427538" y="836613"/>
            <a:ext cx="3529012" cy="1447800"/>
          </a:xfrm>
          <a:prstGeom prst="downArrowCallout">
            <a:avLst>
              <a:gd name="adj1" fmla="val 30919"/>
              <a:gd name="adj2" fmla="val 35986"/>
              <a:gd name="adj3" fmla="val 15458"/>
              <a:gd name="adj4" fmla="val 66667"/>
            </a:avLst>
          </a:prstGeom>
          <a:noFill/>
          <a:ln w="9525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5" name="Text Box 9"/>
          <p:cNvSpPr txBox="1"/>
          <p:nvPr/>
        </p:nvSpPr>
        <p:spPr>
          <a:xfrm>
            <a:off x="4500563" y="836613"/>
            <a:ext cx="3419475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99FF33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规劝君主、尊长或朋友，使改正错误。</a:t>
            </a:r>
            <a:endParaRPr lang="zh-CN" altLang="en-US" sz="2800" b="1" dirty="0">
              <a:solidFill>
                <a:srgbClr val="99FF33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30730" name="Oval 10"/>
          <p:cNvSpPr/>
          <p:nvPr/>
        </p:nvSpPr>
        <p:spPr>
          <a:xfrm>
            <a:off x="0" y="0"/>
            <a:ext cx="2627313" cy="90805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1" name="Text Box 11"/>
          <p:cNvSpPr txBox="1"/>
          <p:nvPr/>
        </p:nvSpPr>
        <p:spPr>
          <a:xfrm>
            <a:off x="539750" y="0"/>
            <a:ext cx="1728788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zh-CN" altLang="en-US" sz="48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解题</a:t>
            </a:r>
            <a:endParaRPr lang="zh-CN" altLang="en-US" sz="4800" dirty="0">
              <a:solidFill>
                <a:srgbClr val="FF33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755650" y="3141663"/>
            <a:ext cx="5905500" cy="215900"/>
            <a:chOff x="0" y="0"/>
            <a:chExt cx="2688" cy="144"/>
          </a:xfrm>
        </p:grpSpPr>
        <p:sp>
          <p:nvSpPr>
            <p:cNvPr id="30737" name="Line 13"/>
            <p:cNvSpPr/>
            <p:nvPr/>
          </p:nvSpPr>
          <p:spPr>
            <a:xfrm>
              <a:off x="0" y="0"/>
              <a:ext cx="2016" cy="0"/>
            </a:xfrm>
            <a:prstGeom prst="line">
              <a:avLst/>
            </a:prstGeom>
            <a:ln w="5715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738" name="Line 14"/>
            <p:cNvSpPr/>
            <p:nvPr/>
          </p:nvSpPr>
          <p:spPr>
            <a:xfrm>
              <a:off x="1248" y="144"/>
              <a:ext cx="1440" cy="0"/>
            </a:xfrm>
            <a:prstGeom prst="line">
              <a:avLst/>
            </a:prstGeom>
            <a:ln w="5715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34831" name="Text Box 15"/>
          <p:cNvSpPr txBox="1"/>
          <p:nvPr/>
        </p:nvSpPr>
        <p:spPr>
          <a:xfrm>
            <a:off x="3203575" y="4365625"/>
            <a:ext cx="1447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99FF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兼语句</a:t>
            </a:r>
            <a:endParaRPr lang="zh-CN" altLang="en-US" sz="3200" dirty="0">
              <a:solidFill>
                <a:srgbClr val="99FF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34" name="AutoShape 16"/>
          <p:cNvSpPr/>
          <p:nvPr/>
        </p:nvSpPr>
        <p:spPr>
          <a:xfrm>
            <a:off x="4572000" y="4149725"/>
            <a:ext cx="215900" cy="1008063"/>
          </a:xfrm>
          <a:prstGeom prst="leftBrace">
            <a:avLst>
              <a:gd name="adj1" fmla="val 38909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4716463" y="4149725"/>
            <a:ext cx="1963738" cy="1004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9FF33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邹忌进谏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99FF33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9FF33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齐王纳谏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827088" y="5157788"/>
            <a:ext cx="5773738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99FF33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讽</a:t>
            </a: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：婉言规劝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99FF33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谏</a:t>
            </a: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rPr>
              <a:t>： 直言规劝  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/>
      <p:bldP spid="34820" grpId="0" animBg="1"/>
      <p:bldP spid="34821" grpId="0"/>
      <p:bldP spid="34824" grpId="0" animBg="1"/>
      <p:bldP spid="34825" grpId="0"/>
      <p:bldP spid="34831" grpId="0"/>
      <p:bldP spid="34833" grpId="0"/>
      <p:bldP spid="348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2000"/>
          </a:xfrm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5600" dirty="0">
                <a:solidFill>
                  <a:srgbClr val="A50021"/>
                </a:solidFill>
                <a:ea typeface="隶书" panose="02010509060101010101" pitchFamily="49" charset="-122"/>
              </a:rPr>
              <a:t>邹忌</a:t>
            </a:r>
            <a:endParaRPr lang="zh-CN" altLang="en-US" sz="5600" dirty="0">
              <a:solidFill>
                <a:srgbClr val="A50021"/>
              </a:solidFill>
              <a:ea typeface="隶书" panose="02010509060101010101" pitchFamily="49" charset="-122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xfrm>
            <a:off x="301625" y="1371600"/>
            <a:ext cx="8540750" cy="5181600"/>
          </a:xfrm>
        </p:spPr>
        <p:txBody>
          <a:bodyPr vert="horz" wrap="square" lIns="91440" tIns="45720" rIns="91440" bIns="45720" anchor="t"/>
          <a:p>
            <a:pPr eaLnBrk="1" hangingPunct="1">
              <a:lnSpc>
                <a:spcPct val="80000"/>
              </a:lnSpc>
            </a:pPr>
            <a:endParaRPr lang="zh-CN" altLang="en-US" sz="1800" dirty="0"/>
          </a:p>
          <a:p>
            <a:pPr eaLnBrk="1" hangingPunct="1"/>
            <a:r>
              <a:rPr lang="zh-CN" altLang="en-US" sz="1800" dirty="0"/>
              <a:t>       </a:t>
            </a:r>
            <a:r>
              <a:rPr lang="zh-CN" altLang="en-US" sz="2800" dirty="0">
                <a:ea typeface="方正姚体" panose="02010601030101010101" pitchFamily="2" charset="-122"/>
              </a:rPr>
              <a:t>邹忌，齐国的谋臣，历事桓公、威王、宣王三朝，以敢于进谏和善辩著称。据史载，一次邹忌听齐威王弹琴，他就藉谈论弹琴，阐述治国安民之道，齐威王听后，大为赞赏，封他为齐相。而当时的淳于髡不服，就用隐语向邹忌提出了关于修身、处世、安民、用贤、治国五个难题，邹忌都能对答如流。辩论结束后，淳于髡对他的仆人说，看来这个人破格重用的日子不会远了。时过一年，威王果然封邹忌为成侯。邹忌不仅是一个能言善辩的雄辩家，而且是一个有远见的政治家。</a:t>
            </a:r>
            <a:endParaRPr lang="zh-CN" altLang="en-US" sz="2800" dirty="0">
              <a:ea typeface="方正姚体" panose="02010601030101010101" pitchFamily="2" charset="-122"/>
            </a:endParaRPr>
          </a:p>
        </p:txBody>
      </p:sp>
      <p:pic>
        <p:nvPicPr>
          <p:cNvPr id="33796" name="Picture 4" descr="Aqua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27012" y="-227012"/>
            <a:ext cx="950912" cy="950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7" name="Picture 5" descr="Aqua0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500" y="5905500"/>
            <a:ext cx="952500" cy="952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8" name="Picture 6" descr="Aqua10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27012" y="-227012"/>
            <a:ext cx="950912" cy="950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9" name="Picture 7" descr="li12p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6248400"/>
            <a:ext cx="5619750" cy="285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blinds/>
    <p:sndAc>
      <p:stSnd>
        <p:snd r:embed="rId5" name="click_13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1" end="2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5">
                                            <p:txEl>
                                              <p:charRg st="1" end="2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40750" cy="990600"/>
          </a:xfrm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5600" dirty="0">
                <a:solidFill>
                  <a:srgbClr val="A50021"/>
                </a:solidFill>
                <a:ea typeface="隶书" panose="02010509060101010101" pitchFamily="49" charset="-122"/>
              </a:rPr>
              <a:t>齐威王</a:t>
            </a:r>
            <a:endParaRPr lang="zh-CN" altLang="en-US" sz="5600" dirty="0">
              <a:solidFill>
                <a:srgbClr val="A50021"/>
              </a:solidFill>
              <a:ea typeface="隶书" panose="02010509060101010101" pitchFamily="49" charset="-122"/>
            </a:endParaRPr>
          </a:p>
        </p:txBody>
      </p:sp>
      <p:sp>
        <p:nvSpPr>
          <p:cNvPr id="24579" name="Rectangle 3"/>
          <p:cNvSpPr>
            <a:spLocks noGrp="1"/>
          </p:cNvSpPr>
          <p:nvPr>
            <p:ph idx="1"/>
          </p:nvPr>
        </p:nvSpPr>
        <p:spPr>
          <a:xfrm>
            <a:off x="301625" y="1371600"/>
            <a:ext cx="8540750" cy="4727575"/>
          </a:xfrm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</a:pPr>
            <a:endParaRPr lang="zh-CN" altLang="zh-CN" sz="2800" dirty="0"/>
          </a:p>
          <a:p>
            <a:pPr eaLnBrk="1" hangingPunct="1">
              <a:lnSpc>
                <a:spcPct val="90000"/>
              </a:lnSpc>
            </a:pPr>
            <a:r>
              <a:rPr lang="zh-CN" altLang="zh-CN" sz="2800" dirty="0"/>
              <a:t>    </a:t>
            </a:r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齐威王，是一个很有作为的君王，据史载，他继位之初，好为淫乐，不理政事，结果</a:t>
            </a:r>
            <a:r>
              <a:rPr lang="zh-CN" altLang="en-US" dirty="0">
                <a:ea typeface="方正姚体" panose="02010601030101010101" pitchFamily="2" charset="-122"/>
              </a:rPr>
              <a:t>“</a:t>
            </a:r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百官荒废，诸侯并侵，国且危亡，在于旦暮</a:t>
            </a:r>
            <a:r>
              <a:rPr lang="zh-CN" altLang="en-US" dirty="0">
                <a:ea typeface="方正姚体" panose="02010601030101010101" pitchFamily="2" charset="-122"/>
              </a:rPr>
              <a:t>”</a:t>
            </a:r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。齐威王爱隐语，谋士淳于髡乃以隐语进谏曰：</a:t>
            </a:r>
            <a:r>
              <a:rPr lang="zh-CN" altLang="en-US" dirty="0">
                <a:ea typeface="方正姚体" panose="02010601030101010101" pitchFamily="2" charset="-122"/>
              </a:rPr>
              <a:t>“</a:t>
            </a:r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国中有大鸟，止于王庭，三年不飞不鸣，王知此鸟何也</a:t>
            </a:r>
            <a:r>
              <a:rPr lang="en-US" altLang="zh-CN">
                <a:latin typeface="方正姚体" panose="02010601030101010101" pitchFamily="2" charset="-122"/>
                <a:ea typeface="方正姚体" panose="02010601030101010101" pitchFamily="2" charset="-122"/>
              </a:rPr>
              <a:t>?</a:t>
            </a:r>
            <a:r>
              <a:rPr lang="en-US" altLang="zh-CN">
                <a:ea typeface="方正姚体" panose="02010601030101010101" pitchFamily="2" charset="-122"/>
              </a:rPr>
              <a:t>”</a:t>
            </a:r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齐威工听后顿悟曰：</a:t>
            </a:r>
            <a:r>
              <a:rPr lang="zh-CN" altLang="en-US" dirty="0">
                <a:ea typeface="方正姚体" panose="02010601030101010101" pitchFamily="2" charset="-122"/>
              </a:rPr>
              <a:t>“</a:t>
            </a:r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此鸟不飞则已，一飞冲天；不鸣则已，一鸣惊人。</a:t>
            </a:r>
            <a:r>
              <a:rPr lang="zh-CN" altLang="en-US" dirty="0">
                <a:ea typeface="方正姚体" panose="02010601030101010101" pitchFamily="2" charset="-122"/>
              </a:rPr>
              <a:t>”</a:t>
            </a:r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从此后，齐威王励精图治，修明政治，齐国大治。</a:t>
            </a:r>
            <a:endParaRPr lang="zh-CN" altLang="en-US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eaLnBrk="1" hangingPunct="1">
              <a:lnSpc>
                <a:spcPct val="90000"/>
              </a:lnSpc>
            </a:pPr>
            <a:endParaRPr lang="zh-CN" altLang="zh-CN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34820" name="Picture 4" descr="Aqua10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943600"/>
            <a:ext cx="990600" cy="990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1" name="Picture 5" descr="Aqua0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500" y="5905500"/>
            <a:ext cx="952500" cy="952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2" name="Picture 6" descr="li12p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5715000"/>
            <a:ext cx="5619750" cy="285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circle/>
    <p:sndAc>
      <p:stSnd>
        <p:snd r:embed="rId5" name="click_13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1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4579">
                                            <p:txEl>
                                              <p:charRg st="1" end="1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Picture 2" descr="9acdddec5461f4ce2e2e210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268538" y="981075"/>
            <a:ext cx="6191250" cy="4781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昳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　　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窥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 　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sng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间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进      </a:t>
            </a:r>
            <a:r>
              <a:rPr kumimoji="0" lang="zh-CN" altLang="en-US" sz="4400" b="1" i="0" u="sng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期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年   　　　      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sng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谤讥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  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sng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朝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服衣冠　　     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皆</a:t>
            </a:r>
            <a:r>
              <a:rPr kumimoji="0" lang="zh-CN" altLang="en-US" sz="4400" b="1" i="0" u="sng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朝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于齐         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611188" y="1268413"/>
            <a:ext cx="865188" cy="3749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读准字音</a:t>
            </a:r>
            <a:endParaRPr kumimoji="0" lang="zh-CN" altLang="en-US" sz="6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</p:txBody>
      </p:sp>
      <p:sp>
        <p:nvSpPr>
          <p:cNvPr id="29701" name="Text Box 5"/>
          <p:cNvSpPr txBox="1"/>
          <p:nvPr/>
        </p:nvSpPr>
        <p:spPr>
          <a:xfrm>
            <a:off x="2411413" y="4076700"/>
            <a:ext cx="7696200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    　</a:t>
            </a:r>
            <a:endParaRPr lang="zh-CN" altLang="en-US" sz="40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　　</a:t>
            </a:r>
            <a:endParaRPr lang="zh-CN" altLang="en-US" sz="40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　</a:t>
            </a:r>
            <a:endParaRPr lang="zh-CN" altLang="en-US" sz="40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708400" y="981075"/>
            <a:ext cx="118110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y</a:t>
            </a: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隶书" panose="02010509060101010101" pitchFamily="49" charset="-122"/>
                <a:cs typeface="+mn-cs"/>
              </a:rPr>
              <a:t>ì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　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6372225" y="981075"/>
            <a:ext cx="1027113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kuī</a:t>
            </a: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3492500" y="1989138"/>
            <a:ext cx="1338263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ji</a:t>
            </a: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隶书" panose="02010509060101010101" pitchFamily="49" charset="-122"/>
                <a:cs typeface="+mn-cs"/>
              </a:rPr>
              <a:t>à</a:t>
            </a: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n</a:t>
            </a: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6443663" y="1989138"/>
            <a:ext cx="746125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jī</a:t>
            </a: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3924300" y="3068638"/>
            <a:ext cx="2181225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b</a:t>
            </a: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隶书" panose="02010509060101010101" pitchFamily="49" charset="-122"/>
                <a:cs typeface="+mn-cs"/>
              </a:rPr>
              <a:t>à</a:t>
            </a: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ng jī</a:t>
            </a: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5076825" y="4005263"/>
            <a:ext cx="130810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zhāo</a:t>
            </a: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5148263" y="5013325"/>
            <a:ext cx="1338263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ch</a:t>
            </a: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/>
                <a:ea typeface="隶书" panose="02010509060101010101" pitchFamily="49" charset="-122"/>
                <a:cs typeface="+mn-cs"/>
              </a:rPr>
              <a:t>á</a:t>
            </a: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o</a:t>
            </a: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pic>
        <p:nvPicPr>
          <p:cNvPr id="33805" name="Picture 13">
            <a:hlinkClick r:id="" action="ppaction://media"/>
          </p:cNvPr>
          <p:cNvPicPr>
            <a:picLocks noRot="1" noChangeAspect="1"/>
          </p:cNvPicPr>
          <p:nvPr>
            <a:wavAudioFile r:embed="rId2" name="Windows XP 通知.wav"/>
          </p:nvPr>
        </p:nvPicPr>
        <p:blipFill>
          <a:blip r:embed="rId3"/>
          <a:stretch>
            <a:fillRect/>
          </a:stretch>
        </p:blipFill>
        <p:spPr>
          <a:xfrm>
            <a:off x="8172450" y="60213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110" fill="hold"/>
                                        <p:tgtEl>
                                          <p:spTgt spid="338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805"/>
                </p:tgtEl>
              </p:cMediaNode>
            </p:audio>
          </p:childTnLst>
        </p:cTn>
      </p:par>
    </p:tnLst>
    <p:bldLst>
      <p:bldP spid="33795" grpId="0"/>
      <p:bldP spid="33798" grpId="0"/>
      <p:bldP spid="33799" grpId="0"/>
      <p:bldP spid="33800" grpId="0"/>
      <p:bldP spid="33801" grpId="0"/>
      <p:bldP spid="33802" grpId="0"/>
      <p:bldP spid="33803" grpId="0"/>
      <p:bldP spid="338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"/>
          <p:cNvSpPr/>
          <p:nvPr/>
        </p:nvSpPr>
        <p:spPr>
          <a:xfrm>
            <a:off x="0" y="404813"/>
            <a:ext cx="8893175" cy="3084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邹忌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修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八尺有余，而形貌</a:t>
            </a:r>
            <a:r>
              <a:rPr lang="zh-CN" altLang="en-US" sz="2800" b="1" dirty="0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昳丽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朝  服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衣冠，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窥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镜   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谓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其妻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曰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我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孰与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城北徐公美？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其妻曰：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君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美甚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徐公何能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及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君也！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891" name="Rectangle 3"/>
          <p:cNvSpPr/>
          <p:nvPr/>
        </p:nvSpPr>
        <p:spPr>
          <a:xfrm>
            <a:off x="684213" y="908050"/>
            <a:ext cx="161290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28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长，身高</a:t>
            </a:r>
            <a:endParaRPr lang="zh-CN" altLang="en-US" sz="2800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892" name="Rectangle 4"/>
          <p:cNvSpPr/>
          <p:nvPr/>
        </p:nvSpPr>
        <p:spPr>
          <a:xfrm>
            <a:off x="5003800" y="908050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早晨</a:t>
            </a:r>
            <a:endParaRPr lang="zh-CN" altLang="en-US" sz="2400" b="1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893" name="Rectangle 5"/>
          <p:cNvSpPr/>
          <p:nvPr/>
        </p:nvSpPr>
        <p:spPr>
          <a:xfrm>
            <a:off x="5795963" y="836613"/>
            <a:ext cx="1152525" cy="850900"/>
          </a:xfrm>
          <a:prstGeom prst="rect">
            <a:avLst/>
          </a:prstGeom>
          <a:noFill/>
          <a:ln w="28575" cap="flat" cmpd="sng">
            <a:solidFill>
              <a:srgbClr val="FF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穿戴，名→动</a:t>
            </a:r>
            <a:endParaRPr lang="zh-CN" altLang="en-US" sz="2400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894" name="Rectangle 6"/>
          <p:cNvSpPr/>
          <p:nvPr/>
        </p:nvSpPr>
        <p:spPr>
          <a:xfrm>
            <a:off x="7235825" y="836613"/>
            <a:ext cx="541338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照</a:t>
            </a:r>
            <a:endParaRPr lang="zh-CN" altLang="en-US" sz="2800" b="1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895" name="Rectangle 7"/>
          <p:cNvSpPr/>
          <p:nvPr/>
        </p:nvSpPr>
        <p:spPr>
          <a:xfrm>
            <a:off x="7775575" y="1125538"/>
            <a:ext cx="1368425" cy="51911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</a:t>
            </a:r>
            <a:r>
              <a:rPr lang="en-US" altLang="zh-CN" sz="2800" b="1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</a:t>
            </a: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说</a:t>
            </a:r>
            <a:endParaRPr lang="zh-CN" altLang="en-US" sz="28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896" name="Rectangle 8"/>
          <p:cNvSpPr/>
          <p:nvPr/>
        </p:nvSpPr>
        <p:spPr>
          <a:xfrm>
            <a:off x="1331913" y="2133600"/>
            <a:ext cx="3887787" cy="8223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固定句式。“与</a:t>
            </a:r>
            <a:r>
              <a:rPr lang="en-US" altLang="zh-CN" sz="2400" b="1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</a:t>
            </a:r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相比，</a:t>
            </a:r>
            <a:endParaRPr lang="zh-CN" altLang="en-US" sz="2400" b="1" dirty="0">
              <a:solidFill>
                <a:schemeClr val="hlin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谁更</a:t>
            </a:r>
            <a:r>
              <a:rPr lang="en-US" altLang="zh-CN" sz="2400" b="1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…” </a:t>
            </a:r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 孰：副词，谁</a:t>
            </a:r>
            <a:endParaRPr lang="zh-CN" altLang="en-US" sz="2400" dirty="0">
              <a:solidFill>
                <a:schemeClr val="hlin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897" name="Rectangle 9"/>
          <p:cNvSpPr/>
          <p:nvPr/>
        </p:nvSpPr>
        <p:spPr>
          <a:xfrm>
            <a:off x="6357938" y="2190750"/>
            <a:ext cx="2535237" cy="547688"/>
          </a:xfrm>
          <a:prstGeom prst="rect">
            <a:avLst/>
          </a:prstGeom>
          <a:noFill/>
          <a:ln w="28575" cap="flat" cmpd="sng">
            <a:solidFill>
              <a:srgbClr val="FF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甚美。太美了</a:t>
            </a:r>
            <a:endParaRPr lang="zh-CN" altLang="en-US" sz="2800" b="1" dirty="0">
              <a:solidFill>
                <a:schemeClr val="hlin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898" name="Rectangle 10"/>
          <p:cNvSpPr/>
          <p:nvPr/>
        </p:nvSpPr>
        <p:spPr>
          <a:xfrm>
            <a:off x="1187450" y="3429000"/>
            <a:ext cx="1255713" cy="5191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比得上</a:t>
            </a:r>
            <a:endParaRPr lang="zh-CN" altLang="en-US" sz="2800" b="1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899" name="Rectangle 11"/>
          <p:cNvSpPr/>
          <p:nvPr/>
        </p:nvSpPr>
        <p:spPr>
          <a:xfrm>
            <a:off x="-60325" y="4005263"/>
            <a:ext cx="1554163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译文：</a:t>
            </a:r>
            <a:endParaRPr lang="zh-CN" altLang="en-US" sz="3600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37900" name="Rectangle 12"/>
          <p:cNvSpPr/>
          <p:nvPr/>
        </p:nvSpPr>
        <p:spPr>
          <a:xfrm>
            <a:off x="323850" y="4652963"/>
            <a:ext cx="8424863" cy="18002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邹忌身高八尺多，形体容貌光艳美丽。（一天）早晨，邹忌穿戴好衣帽，照着镜子，对他的妻子说：“我同城北徐公比，哪一个美</a:t>
            </a:r>
            <a:r>
              <a:rPr lang="en-US" altLang="zh-CN" sz="2800" b="1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?”</a:t>
            </a:r>
            <a:r>
              <a:rPr lang="zh-CN" altLang="en-US" sz="28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他的妻子说：“您美丽极了，徐公怎么能比得上您呢</a:t>
            </a:r>
            <a:r>
              <a:rPr lang="en-US" altLang="zh-CN" sz="2800" b="1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?” </a:t>
            </a:r>
            <a:endParaRPr lang="en-US" altLang="zh-CN" sz="2800" b="1">
              <a:solidFill>
                <a:srgbClr val="0000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2" grpId="0"/>
      <p:bldP spid="37893" grpId="0" animBg="1"/>
      <p:bldP spid="37894" grpId="0"/>
      <p:bldP spid="37895" grpId="0"/>
      <p:bldP spid="37896" grpId="0"/>
      <p:bldP spid="37897" grpId="0" animBg="1"/>
      <p:bldP spid="37898" grpId="0"/>
      <p:bldP spid="37899" grpId="0"/>
      <p:bldP spid="3790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50825" y="188913"/>
            <a:ext cx="8496300" cy="43672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城北徐公，齐国之美丽者也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。忌不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自信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，而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复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问其妾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曰：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吾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孰与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徐公美？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妾曰：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徐公何能及君也！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旦日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，客从外来，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与坐谈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，问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之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客曰：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吾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与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徐公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孰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美？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客曰：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徐公不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若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君之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美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也。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38915" name="Rectangle 3"/>
          <p:cNvSpPr/>
          <p:nvPr/>
        </p:nvSpPr>
        <p:spPr>
          <a:xfrm>
            <a:off x="395288" y="781050"/>
            <a:ext cx="3889375" cy="485775"/>
          </a:xfrm>
          <a:prstGeom prst="rect">
            <a:avLst/>
          </a:prstGeom>
          <a:noFill/>
          <a:ln w="28575" cap="flat" cmpd="sng">
            <a:solidFill>
              <a:srgbClr val="FF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判断句。标志：</a:t>
            </a:r>
            <a:r>
              <a:rPr lang="en-US" altLang="zh-CN" sz="2400" b="1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者也。</a:t>
            </a:r>
            <a:endParaRPr lang="zh-CN" altLang="en-US" sz="2400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916" name="Rectangle 4"/>
          <p:cNvSpPr/>
          <p:nvPr/>
        </p:nvSpPr>
        <p:spPr>
          <a:xfrm>
            <a:off x="5003800" y="765175"/>
            <a:ext cx="2087563" cy="8223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即“信自”。宾语前置</a:t>
            </a:r>
            <a:endParaRPr lang="zh-CN" altLang="en-US" sz="2400" b="1" dirty="0">
              <a:solidFill>
                <a:schemeClr val="hlin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917" name="Rectangle 5"/>
          <p:cNvSpPr/>
          <p:nvPr/>
        </p:nvSpPr>
        <p:spPr>
          <a:xfrm>
            <a:off x="179388" y="3284538"/>
            <a:ext cx="1255712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28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第二天</a:t>
            </a:r>
            <a:endParaRPr lang="zh-CN" altLang="en-US" sz="2800" b="1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918" name="Rectangle 6"/>
          <p:cNvSpPr/>
          <p:nvPr/>
        </p:nvSpPr>
        <p:spPr>
          <a:xfrm>
            <a:off x="7164388" y="765175"/>
            <a:ext cx="541337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28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又</a:t>
            </a:r>
            <a:endParaRPr lang="zh-CN" altLang="en-US" sz="2800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919" name="Rectangle 7"/>
          <p:cNvSpPr/>
          <p:nvPr/>
        </p:nvSpPr>
        <p:spPr>
          <a:xfrm>
            <a:off x="684213" y="1916113"/>
            <a:ext cx="367347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“与</a:t>
            </a:r>
            <a:r>
              <a:rPr lang="en-US" altLang="zh-CN" sz="2400" b="1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</a:t>
            </a:r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相比，谁更</a:t>
            </a:r>
            <a:r>
              <a:rPr lang="en-US" altLang="zh-CN" sz="2400" b="1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…” </a:t>
            </a:r>
            <a:r>
              <a:rPr lang="zh-CN" altLang="en-US" sz="2400" b="1" dirty="0">
                <a:solidFill>
                  <a:schemeClr val="hlin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 孰：副词，谁</a:t>
            </a:r>
            <a:endParaRPr lang="zh-CN" altLang="en-US" sz="2400" b="1" dirty="0">
              <a:solidFill>
                <a:schemeClr val="hlin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920" name="Rectangle 8"/>
          <p:cNvSpPr/>
          <p:nvPr/>
        </p:nvSpPr>
        <p:spPr>
          <a:xfrm>
            <a:off x="2555875" y="3271838"/>
            <a:ext cx="2447925" cy="850900"/>
          </a:xfrm>
          <a:prstGeom prst="rect">
            <a:avLst/>
          </a:prstGeom>
          <a:noFill/>
          <a:ln w="28575" cap="flat" cmpd="sng">
            <a:solidFill>
              <a:srgbClr val="FF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省略句。（邹忌）与（客）坐谈</a:t>
            </a:r>
            <a:endParaRPr lang="zh-CN" altLang="en-US" sz="2400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921" name="Rectangle 9"/>
          <p:cNvSpPr/>
          <p:nvPr/>
        </p:nvSpPr>
        <p:spPr>
          <a:xfrm>
            <a:off x="5003800" y="3284538"/>
            <a:ext cx="1943100" cy="8223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补足音节，无意义</a:t>
            </a:r>
            <a:endParaRPr lang="zh-CN" altLang="en-US" sz="2400" b="1" dirty="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6588125" y="3284538"/>
            <a:ext cx="2736850" cy="1216025"/>
          </a:xfrm>
          <a:prstGeom prst="rect">
            <a:avLst/>
          </a:prstGeom>
          <a:noFill/>
          <a:ln w="28575">
            <a:solidFill>
              <a:srgbClr val="FF66FF"/>
            </a:solidFill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…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与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…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孰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…”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，句式： “与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…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相比，谁更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…”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923" name="Rectangle 11"/>
          <p:cNvSpPr/>
          <p:nvPr/>
        </p:nvSpPr>
        <p:spPr>
          <a:xfrm>
            <a:off x="3203575" y="4508500"/>
            <a:ext cx="171608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及、比得上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924" name="Rectangle 12"/>
          <p:cNvSpPr/>
          <p:nvPr/>
        </p:nvSpPr>
        <p:spPr>
          <a:xfrm>
            <a:off x="4932363" y="4508500"/>
            <a:ext cx="2016125" cy="485775"/>
          </a:xfrm>
          <a:prstGeom prst="rect">
            <a:avLst/>
          </a:prstGeom>
          <a:noFill/>
          <a:ln w="28575" cap="flat" cmpd="sng">
            <a:solidFill>
              <a:srgbClr val="FF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美丽、漂亮</a:t>
            </a:r>
            <a:endParaRPr lang="zh-CN" altLang="en-US" sz="24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755650" y="5229225"/>
            <a:ext cx="8208963" cy="13731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城北的徐公，是齐国的美男子。邹忌不相信（比徐公美丽），因而又问他的妾说：“我同徐公比，哪一个美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?”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妾说：“徐公怎么能比得上您呢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?”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Dag name="">
                  <a:cont type="tree" name="">
                    <a:effect ref="fillLine"/>
                    <a:outerShdw dist="38100" dir="13500000" algn="br">
                      <a:srgbClr val="E1FDFF"/>
                    </a:outerShdw>
                  </a:cont>
                  <a:cont type="tree" name="">
                    <a:effect ref="fillLine"/>
                    <a:outerShdw dist="38100" dir="2700000" algn="tl">
                      <a:srgbClr val="708688"/>
                    </a:outerShdw>
                  </a:cont>
                  <a:effect ref="fillLine"/>
                </a:effectDag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926" name="Rectangle 14"/>
          <p:cNvSpPr/>
          <p:nvPr/>
        </p:nvSpPr>
        <p:spPr>
          <a:xfrm>
            <a:off x="0" y="5118100"/>
            <a:ext cx="53975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译文：</a:t>
            </a:r>
            <a:endParaRPr lang="zh-CN" altLang="en-US" sz="3600" dirty="0">
              <a:solidFill>
                <a:srgbClr val="FF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/>
      <p:bldP spid="38916" grpId="0"/>
      <p:bldP spid="38917" grpId="0"/>
      <p:bldP spid="38918" grpId="0"/>
      <p:bldP spid="38919" grpId="0"/>
      <p:bldP spid="38920" grpId="0" animBg="1"/>
      <p:bldP spid="38921" grpId="0"/>
      <p:bldP spid="38922" grpId="0" animBg="1"/>
      <p:bldP spid="38923" grpId="0"/>
      <p:bldP spid="38924" grpId="0" animBg="1"/>
      <p:bldP spid="38925" grpId="0" animBg="1"/>
      <p:bldP spid="38926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4895</Words>
  <Application>WPS 演示</Application>
  <PresentationFormat>在屏幕上显示</PresentationFormat>
  <Paragraphs>429</Paragraphs>
  <Slides>32</Slides>
  <Notes>0</Notes>
  <HiddenSlides>0</HiddenSlides>
  <MMClips>1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50" baseType="lpstr">
      <vt:lpstr>Arial</vt:lpstr>
      <vt:lpstr>宋体</vt:lpstr>
      <vt:lpstr>Wingdings</vt:lpstr>
      <vt:lpstr>Times New Roman</vt:lpstr>
      <vt:lpstr>隶书</vt:lpstr>
      <vt:lpstr>华文行楷</vt:lpstr>
      <vt:lpstr>黑体</vt:lpstr>
      <vt:lpstr>Arial</vt:lpstr>
      <vt:lpstr>方正姚体</vt:lpstr>
      <vt:lpstr>微软雅黑</vt:lpstr>
      <vt:lpstr>Arial Unicode MS</vt:lpstr>
      <vt:lpstr>Calibri</vt:lpstr>
      <vt:lpstr>Wingdings 2</vt:lpstr>
      <vt:lpstr>Times New Roman</vt:lpstr>
      <vt:lpstr>幼圆</vt:lpstr>
      <vt:lpstr>华文新魏</vt:lpstr>
      <vt:lpstr>默认设计模板</vt:lpstr>
      <vt:lpstr>MSPhotoEd.3</vt:lpstr>
      <vt:lpstr>PowerPoint 演示文稿</vt:lpstr>
      <vt:lpstr>PowerPoint 演示文稿</vt:lpstr>
      <vt:lpstr>PowerPoint 演示文稿</vt:lpstr>
      <vt:lpstr>PowerPoint 演示文稿</vt:lpstr>
      <vt:lpstr>邹忌</vt:lpstr>
      <vt:lpstr>齐威王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邹忌：是一位足智多谋、娴于辞令、的谋士。  齐威王：是一位从谏如流的有魄力的开明君主。</vt:lpstr>
      <vt:lpstr> 邹忌的讽谏为什么能成功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xgq</cp:lastModifiedBy>
  <cp:revision>20</cp:revision>
  <dcterms:created xsi:type="dcterms:W3CDTF">2017-03-08T03:26:00Z</dcterms:created>
  <dcterms:modified xsi:type="dcterms:W3CDTF">2019-04-16T06:52:21Z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2052-11.1.0.8573</vt:lpwstr>
  </property>
</Properties>
</file>