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97" r:id="rId5"/>
    <p:sldMasterId id="2147483722" r:id="rId6"/>
    <p:sldMasterId id="2147483747" r:id="rId7"/>
    <p:sldMasterId id="2147483772" r:id="rId8"/>
  </p:sldMasterIdLst>
  <p:notesMasterIdLst>
    <p:notesMasterId r:id="rId35"/>
  </p:notesMasterIdLst>
  <p:sldIdLst>
    <p:sldId id="256" r:id="rId9"/>
    <p:sldId id="271" r:id="rId10"/>
    <p:sldId id="314" r:id="rId11"/>
    <p:sldId id="462" r:id="rId12"/>
    <p:sldId id="432" r:id="rId13"/>
    <p:sldId id="434" r:id="rId14"/>
    <p:sldId id="464" r:id="rId15"/>
    <p:sldId id="466" r:id="rId16"/>
    <p:sldId id="467" r:id="rId17"/>
    <p:sldId id="456" r:id="rId18"/>
    <p:sldId id="468" r:id="rId19"/>
    <p:sldId id="353" r:id="rId20"/>
    <p:sldId id="469" r:id="rId21"/>
    <p:sldId id="470" r:id="rId22"/>
    <p:sldId id="471" r:id="rId23"/>
    <p:sldId id="390" r:id="rId24"/>
    <p:sldId id="472" r:id="rId25"/>
    <p:sldId id="474" r:id="rId26"/>
    <p:sldId id="473" r:id="rId27"/>
    <p:sldId id="461" r:id="rId28"/>
    <p:sldId id="475" r:id="rId29"/>
    <p:sldId id="444" r:id="rId30"/>
    <p:sldId id="445" r:id="rId31"/>
    <p:sldId id="476" r:id="rId32"/>
    <p:sldId id="477" r:id="rId33"/>
    <p:sldId id="348" r:id="rId34"/>
    <p:sldId id="463" r:id="rId36"/>
  </p:sldIdLst>
  <p:sldSz cx="9144000" cy="6858000" type="screen4x3"/>
  <p:notesSz cx="6858000" cy="9144000"/>
  <p:custDataLst>
    <p:tags r:id="rId4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FFFF"/>
    <a:srgbClr val="660066"/>
    <a:srgbClr val="000066"/>
    <a:srgbClr val="000000"/>
    <a:srgbClr val="FF00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1032" y="-96"/>
      </p:cViewPr>
      <p:guideLst>
        <p:guide orient="horz" pos="2120"/>
        <p:guide pos="29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0" Type="http://schemas.openxmlformats.org/officeDocument/2006/relationships/tags" Target="tags/tag1.xml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7524" name="幻灯片图像占位符 5325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幻灯片图像占位符 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08547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02B88E6-2296-4395-B38A-50F1117E647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3384FD8-9320-42D1-B3A2-12C42F73D67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AB1CFD3-A355-46F4-BC4A-A58CC5680CF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6F4C1C6-CC8A-4058-B3C5-30DCBC8CC5F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51117A1-756D-4BC4-A6A8-73905D5B04A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FB9ACEB-1DD7-495B-9959-3351B2C07F9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77DD6C3-EDE2-4C90-BCDF-57EF0173413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C2407A6-0701-42E7-9C76-347E9929B55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3E8C746-A081-41FE-A56F-D9CBB196230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A28C9E-4816-4EA2-8C0B-6F0BD746CD9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99C225B-7E09-48DA-993E-E937E0998F1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C6302B9-CE62-4886-A8ED-17398A34642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D7BFA7A-C148-4901-A2C0-A7C66D3A6E8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84358B3-128E-4EAC-9D35-D34C4310FE9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8BFA6C-6CA2-4013-A1FD-2A8AE41FCB3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5BD64E4-9CF3-40FD-B601-F5D03E17426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E0E3C81-1943-401F-B53A-722642C0932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399781C-9B2E-4B11-9254-7EAD528AE26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C6CDBB3-2300-46C0-8DA0-C4FD98D4733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A805B3-232D-4E55-9E66-DA419F6D45D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62829CD-1077-49AE-B1D2-5366F98ABD0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A1A8D42-E445-458F-8B8E-DDEAD9DB68D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CDFE8D-47C4-4A55-B664-66A1E1EB580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91B5189-13E0-4513-95D3-C6D98F0D402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0B6D13-72A7-424B-BB36-9FDFD69632D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9C46766-7198-4BEC-8EC7-DE034C03C13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54182B-DE0D-4C1A-A648-99B61800B66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9EF5F2C-873D-474A-97EE-2E8924C7490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C5049B-0EE8-4695-BEB8-9BD96BDAF23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3878E3F-CBE1-49A1-89D3-4D9ECB8A7C1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6ECB9F0-5A9A-4F16-8E67-0438FF85287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EE10494-A992-44CF-ADFC-CA1D85B1E8E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A0C939E-A9B6-464D-A954-7D20A2DE416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1BFBD80-3495-485A-AF8C-91B7F59CE8A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54DCB4-FAAC-4579-B4BD-8FE7556A3C8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36A2A18-1F24-43FF-9A56-67B1012783B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44794F3-6AEA-4A60-94CC-F0CB07812A2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3D05DD-DB52-4AB5-A9B0-08D18A2993C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30D8A6-49DB-421C-B1E6-523A079D72E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0CA2C24-70A2-4A05-B867-31F18832CEE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D19E798-ACD1-4BAA-9164-A35E66B1522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942B78C-AB5B-48E0-A073-AFEA3D2A17D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8CD57B3-90A9-4E32-8115-5D84C76B5C3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DBCD0E-21E3-49EA-93F7-3ED63D8F281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5AA99EB-5CE4-4CC7-996F-04618021520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546DD3B-604E-4BDB-A084-A9EADDF90BA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8299FFB-116C-4325-AF44-2DEDFB3C527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A6AED89-B565-4D16-9989-8CBA941E318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990F12A-0D32-44E3-978A-4EACE2D547A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2293216-B536-4341-B9AA-60F9D8CD161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FF2B99-5C56-47A5-A67F-912FCD39661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C2BFEAC-A931-4924-BB38-7C9BB2B9A66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2D6E079-CE71-472C-AF15-080767D95B5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96D15A-62A4-40BE-81A1-3E5FB0ACD4C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DC23ED0-AA99-48C6-BCEF-CE817978A38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2EFB2B-DD92-449C-AB5E-F5CF95A59AC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700EBF-5B2E-4655-8502-B125DD68148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6006DF-43A0-4998-B72F-1AAA21AF50D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05E20D8-98AB-4849-B58F-240828CF31B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AD79DB4-124E-42AF-8BAB-F72BAB0D14A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5" Type="http://schemas.openxmlformats.org/officeDocument/2006/relationships/theme" Target="../theme/theme3.xml"/><Relationship Id="rId24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5" Type="http://schemas.openxmlformats.org/officeDocument/2006/relationships/theme" Target="../theme/theme4.xml"/><Relationship Id="rId24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66.xml"/><Relationship Id="rId2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5" Type="http://schemas.openxmlformats.org/officeDocument/2006/relationships/theme" Target="../theme/theme5.xml"/><Relationship Id="rId24" Type="http://schemas.openxmlformats.org/officeDocument/2006/relationships/slideLayout" Target="../slideLayouts/slideLayout94.xml"/><Relationship Id="rId23" Type="http://schemas.openxmlformats.org/officeDocument/2006/relationships/slideLayout" Target="../slideLayouts/slideLayout93.xml"/><Relationship Id="rId22" Type="http://schemas.openxmlformats.org/officeDocument/2006/relationships/slideLayout" Target="../slideLayouts/slideLayout92.xml"/><Relationship Id="rId21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0.xml"/><Relationship Id="rId2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9.xml"/><Relationship Id="rId18" Type="http://schemas.openxmlformats.org/officeDocument/2006/relationships/slideLayout" Target="../slideLayouts/slideLayout88.xml"/><Relationship Id="rId17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3.xml"/><Relationship Id="rId8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7.xml"/><Relationship Id="rId25" Type="http://schemas.openxmlformats.org/officeDocument/2006/relationships/theme" Target="../theme/theme6.xml"/><Relationship Id="rId24" Type="http://schemas.openxmlformats.org/officeDocument/2006/relationships/slideLayout" Target="../slideLayouts/slideLayout118.xml"/><Relationship Id="rId23" Type="http://schemas.openxmlformats.org/officeDocument/2006/relationships/slideLayout" Target="../slideLayouts/slideLayout117.xml"/><Relationship Id="rId22" Type="http://schemas.openxmlformats.org/officeDocument/2006/relationships/slideLayout" Target="../slideLayouts/slideLayout116.xml"/><Relationship Id="rId21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95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7.xml"/><Relationship Id="rId8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21.xml"/><Relationship Id="rId25" Type="http://schemas.openxmlformats.org/officeDocument/2006/relationships/theme" Target="../theme/theme7.xml"/><Relationship Id="rId24" Type="http://schemas.openxmlformats.org/officeDocument/2006/relationships/slideLayout" Target="../slideLayouts/slideLayout142.xml"/><Relationship Id="rId23" Type="http://schemas.openxmlformats.org/officeDocument/2006/relationships/slideLayout" Target="../slideLayouts/slideLayout141.xml"/><Relationship Id="rId22" Type="http://schemas.openxmlformats.org/officeDocument/2006/relationships/slideLayout" Target="../slideLayouts/slideLayout140.xml"/><Relationship Id="rId21" Type="http://schemas.openxmlformats.org/officeDocument/2006/relationships/slideLayout" Target="../slideLayouts/slideLayout139.xml"/><Relationship Id="rId20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20.xml"/><Relationship Id="rId19" Type="http://schemas.openxmlformats.org/officeDocument/2006/relationships/slideLayout" Target="../slideLayouts/slideLayout137.xml"/><Relationship Id="rId18" Type="http://schemas.openxmlformats.org/officeDocument/2006/relationships/slideLayout" Target="../slideLayouts/slideLayout136.xml"/><Relationship Id="rId17" Type="http://schemas.openxmlformats.org/officeDocument/2006/relationships/slideLayout" Target="../slideLayouts/slideLayout135.xml"/><Relationship Id="rId16" Type="http://schemas.openxmlformats.org/officeDocument/2006/relationships/slideLayout" Target="../slideLayouts/slideLayout134.xml"/><Relationship Id="rId15" Type="http://schemas.openxmlformats.org/officeDocument/2006/relationships/slideLayout" Target="../slideLayouts/slideLayout133.xml"/><Relationship Id="rId14" Type="http://schemas.openxmlformats.org/officeDocument/2006/relationships/slideLayout" Target="../slideLayouts/slideLayout132.xml"/><Relationship Id="rId13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8" descr="22458PICkZz_1024"/>
          <p:cNvPicPr>
            <a:picLocks noChangeAspect="1"/>
          </p:cNvPicPr>
          <p:nvPr/>
        </p:nvPicPr>
        <p:blipFill>
          <a:blip r:embed="rId12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54280" descr="优翼不带字1"/>
          <p:cNvPicPr>
            <a:picLocks noChangeAspect="1"/>
          </p:cNvPicPr>
          <p:nvPr/>
        </p:nvPicPr>
        <p:blipFill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16" descr="22458PICkZz_1024"/>
          <p:cNvPicPr>
            <a:picLocks noChangeAspect="1"/>
          </p:cNvPicPr>
          <p:nvPr/>
        </p:nvPicPr>
        <p:blipFill>
          <a:blip r:embed="rId12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18" descr="22458PICkZz_1024"/>
          <p:cNvPicPr>
            <a:picLocks noChangeAspect="1"/>
          </p:cNvPicPr>
          <p:nvPr/>
        </p:nvPicPr>
        <p:blipFill>
          <a:blip r:embed="rId12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54280" descr="优翼不带字1"/>
          <p:cNvPicPr>
            <a:picLocks noChangeAspect="1"/>
          </p:cNvPicPr>
          <p:nvPr/>
        </p:nvPicPr>
        <p:blipFill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16" descr="22458PICkZz_1024"/>
          <p:cNvPicPr>
            <a:picLocks noChangeAspect="1"/>
          </p:cNvPicPr>
          <p:nvPr/>
        </p:nvPicPr>
        <p:blipFill>
          <a:blip r:embed="rId12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F3634-E7CD-46BF-B66E-F0C35E5F4CA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0CC18EF-73BB-450F-9C3B-76272322570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19FCF2-7EF7-458F-8AF8-EC783CECDE1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  <p:sldLayoutId id="2147483742" r:id="rId20"/>
    <p:sldLayoutId id="2147483743" r:id="rId21"/>
    <p:sldLayoutId id="2147483744" r:id="rId22"/>
    <p:sldLayoutId id="2147483745" r:id="rId23"/>
    <p:sldLayoutId id="2147483746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0B43ED5-EEB4-44CF-91AA-B216490F6BD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  <p:sldLayoutId id="2147483767" r:id="rId20"/>
    <p:sldLayoutId id="2147483768" r:id="rId21"/>
    <p:sldLayoutId id="2147483769" r:id="rId22"/>
    <p:sldLayoutId id="2147483770" r:id="rId23"/>
    <p:sldLayoutId id="2147483771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0F4A95-6154-4AE8-AE33-975DF4775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  <p:sldLayoutId id="2147483790" r:id="rId18"/>
    <p:sldLayoutId id="2147483791" r:id="rId19"/>
    <p:sldLayoutId id="2147483792" r:id="rId20"/>
    <p:sldLayoutId id="2147483793" r:id="rId21"/>
    <p:sldLayoutId id="2147483794" r:id="rId22"/>
    <p:sldLayoutId id="2147483795" r:id="rId23"/>
    <p:sldLayoutId id="2147483796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3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1.xml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3.xml"/><Relationship Id="rId1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1537252" y="768627"/>
            <a:ext cx="6178989" cy="1253482"/>
          </a:xfrm>
          <a:prstGeom prst="rect">
            <a:avLst/>
          </a:prstGeom>
          <a:noFill/>
        </p:spPr>
        <p:txBody>
          <a:bodyPr wrap="none" numCol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16 </a:t>
            </a:r>
            <a:r>
              <a:rPr kumimoji="0" lang="zh-CN" altLang="en-US" sz="5400" b="0" i="0" u="none" strike="noStrike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驱遣我们的想象</a:t>
            </a:r>
            <a:endParaRPr kumimoji="0" lang="zh-CN" altLang="en-US" sz="54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89120" y="2198708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叶圣陶</a:t>
            </a:r>
            <a:endParaRPr kumimoji="0" lang="zh-CN" altLang="en-US" sz="5400" b="1" i="0" u="none" strike="noStrike" kern="1200" cap="none" spc="0" normalizeH="0" baseline="0" noProof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Rectangle 5"/>
          <p:cNvSpPr/>
          <p:nvPr/>
        </p:nvSpPr>
        <p:spPr>
          <a:xfrm>
            <a:off x="528638" y="1338263"/>
            <a:ext cx="7967662" cy="4832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作者要论述如何鉴赏文艺作品，为什么在开篇</a:t>
            </a:r>
            <a:endParaRPr lang="en-US" altLang="zh-CN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大篇幅论述作者、</a:t>
            </a:r>
            <a:endParaRPr lang="en-US" altLang="zh-CN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读者以及文字</a:t>
            </a:r>
            <a:endParaRPr lang="en-US" altLang="zh-CN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之间的联系？</a:t>
            </a:r>
            <a:endParaRPr lang="zh-CN" altLang="zh-CN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0663" y="2611438"/>
            <a:ext cx="3617912" cy="3884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977941" y="409665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细读感悟，合作探究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6" name="文本框 2"/>
          <p:cNvSpPr txBox="1"/>
          <p:nvPr/>
        </p:nvSpPr>
        <p:spPr>
          <a:xfrm>
            <a:off x="568325" y="228600"/>
            <a:ext cx="8089900" cy="6180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要论述如何鉴赏文艺作品，首先要认识到文艺作品的本质，即什么是文艺作品的问题。以文字为载体，作者想要传达的所见所感，读者想要接触的作者的所见所感，就是文艺作品的本质。因此，论述作者、读者以及文字之间的联系是为了明确文艺作品的本质，是表达中心观点的前提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Rectangle 5"/>
          <p:cNvSpPr/>
          <p:nvPr/>
        </p:nvSpPr>
        <p:spPr>
          <a:xfrm>
            <a:off x="696913" y="441325"/>
            <a:ext cx="7988300" cy="5459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阅读第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8</a:t>
            </a: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10</a:t>
            </a: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自然段，说说作者是如何论证欣赏文艺作品需要驱遣想象力的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？</a:t>
            </a:r>
            <a:endParaRPr lang="en-US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作者在论证的过程中运用了哪些论证方法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？</a:t>
            </a: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请简要分析。</a:t>
            </a:r>
            <a:endParaRPr lang="zh-CN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文本框 6147"/>
          <p:cNvSpPr txBox="1"/>
          <p:nvPr/>
        </p:nvSpPr>
        <p:spPr>
          <a:xfrm>
            <a:off x="277813" y="676275"/>
            <a:ext cx="8497887" cy="5522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楷体" panose="02010609060101010101" pitchFamily="49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作者以赏析王维的诗句“大漠孤烟直，长河落日圆”入手，首先以纯理性思考的方式对诗句进行赏析，如“疑问：大漠上也许有几处地方聚集着人，难道不会有几缕的炊烟吗？”这样的赏析全然得不到诗句中所蕴藏的壮景与情感，换句话说，这是不驱遣想象力的结果；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文本框 6147"/>
          <p:cNvSpPr txBox="1"/>
          <p:nvPr/>
        </p:nvSpPr>
        <p:spPr>
          <a:xfrm>
            <a:off x="833438" y="360363"/>
            <a:ext cx="7981950" cy="5778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同时又论述在想象中睁开眼睛来看这十个文字所构成的画面，便能感受到诗中静寂的境界。作者通过举例论证与对比论证，得出了结论：“像这样驱遣着想象来看，这一幅图画就显现在眼前了。同时也就接触了作者的意境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。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”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Rectangle 5"/>
          <p:cNvSpPr/>
          <p:nvPr/>
        </p:nvSpPr>
        <p:spPr>
          <a:xfrm>
            <a:off x="1298575" y="747713"/>
            <a:ext cx="58039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总结本文的论证思路。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411163" y="2143125"/>
            <a:ext cx="8123237" cy="385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作者首先通过论述作者、读者以及文字之间的联系来明确读者欣赏文艺作品的本质，即“接触作者的所见所感”，然后以赏析王维诗句为例，从正反两个角度论述了驱遣想象力的重要作用。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6656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5" name="Rectangle 5"/>
          <p:cNvSpPr/>
          <p:nvPr/>
        </p:nvSpPr>
        <p:spPr>
          <a:xfrm>
            <a:off x="603250" y="1743075"/>
            <a:ext cx="7935913" cy="4708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文中有许多句子，都有十分深刻的文艺观，它们或有十分深刻的内蕴，或有写作值得借鉴的实用价值，请阅读下面几句，谈谈你对它们的理解。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3227" y="608448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赏析语言，领悟内涵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文本框 6147"/>
          <p:cNvSpPr txBox="1"/>
          <p:nvPr/>
        </p:nvSpPr>
        <p:spPr>
          <a:xfrm>
            <a:off x="468313" y="0"/>
            <a:ext cx="8140700" cy="15795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①文艺的创作决不是随便取许多文字来集合在一起。</a:t>
            </a:r>
            <a:endParaRPr lang="en-US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6147"/>
          <p:cNvSpPr txBox="1"/>
          <p:nvPr/>
        </p:nvSpPr>
        <p:spPr>
          <a:xfrm>
            <a:off x="269875" y="1666875"/>
            <a:ext cx="8569325" cy="513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任何一篇文艺作品，都是文字集合起来的，但是这是一种有着内在逻辑顺序的结合，具有文本表现中的一般技法，既表现了内容也传递着作者的思想感情。因此，这样的文章绝不可能随意拼凑，须由作者有意识有目的有逻辑地创造，而在完成时又符合自然的特点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7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文本框 6147"/>
          <p:cNvSpPr txBox="1"/>
          <p:nvPr/>
        </p:nvSpPr>
        <p:spPr>
          <a:xfrm>
            <a:off x="441325" y="360363"/>
            <a:ext cx="8140700" cy="14303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②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作者着手创作，必然对于人生先有所见，先有所感。</a:t>
            </a:r>
            <a:endParaRPr lang="en-US" altLang="zh-CN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6147"/>
          <p:cNvSpPr txBox="1"/>
          <p:nvPr/>
        </p:nvSpPr>
        <p:spPr>
          <a:xfrm>
            <a:off x="376238" y="1760538"/>
            <a:ext cx="8221662" cy="5078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作者在创造之前无所见，这个</a:t>
            </a:r>
            <a:r>
              <a:rPr lang="zh-CN" altLang="zh-CN" sz="36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“见”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字，可指代材料，无见便会巧妇难为无米之炊，不可能有所创造；</a:t>
            </a:r>
            <a:r>
              <a:rPr lang="zh-CN" altLang="zh-CN" sz="3600" b="1" dirty="0">
                <a:latin typeface="宋体" panose="02010600030101010101" pitchFamily="2" charset="-122"/>
              </a:rPr>
              <a:t>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“见”字也可理解为见识、见解，没有思考与见解，纵然下笔也只能写就平庸文章，难见深度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7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2" name="文本框 2"/>
          <p:cNvSpPr txBox="1"/>
          <p:nvPr/>
        </p:nvSpPr>
        <p:spPr>
          <a:xfrm>
            <a:off x="400050" y="1089025"/>
            <a:ext cx="8126413" cy="51117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40000"/>
              </a:lnSpc>
              <a:spcBef>
                <a:spcPts val="1800"/>
              </a:spcBef>
            </a:pPr>
            <a:r>
              <a:rPr lang="en-US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感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是体悟与情感，倘若下笔无情感寄寓其中，写出来的文字必是冷冰冰的。这也提示了我们在写作之前要学会多观察，多积累；同时要多思考，多感悟，这样才能写出优秀文章。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文本框 4"/>
          <p:cNvSpPr txBox="1"/>
          <p:nvPr/>
        </p:nvSpPr>
        <p:spPr>
          <a:xfrm>
            <a:off x="638175" y="1647825"/>
            <a:ext cx="7810500" cy="45577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把握作者的主要观点，理清作者的论证思路。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2.品味文中意蕴深刻的语言。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3.理解文章内容，学习欣赏文艺作品的方法。</a:t>
            </a:r>
            <a:endParaRPr lang="en-US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0899" name="AutoShape 14" descr="u=659003504,3790867401&amp;fm=214&amp;gp=0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25989" y="528935"/>
            <a:ext cx="327525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学习目标</a:t>
            </a:r>
            <a:endParaRPr kumimoji="0" lang="zh-CN" altLang="en-US" sz="6000" b="1" i="0" u="none" strike="noStrike" kern="1200" cap="all" spc="0" normalizeH="0" baseline="0" noProof="0" dirty="0">
              <a:ln w="9000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0" y="808038"/>
            <a:ext cx="3843338" cy="5221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57200" y="1250950"/>
            <a:ext cx="3160713" cy="4832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③假如死盯</a:t>
            </a:r>
            <a:endParaRPr lang="en-US" altLang="zh-CN" sz="4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着文字而不</a:t>
            </a:r>
            <a:endParaRPr lang="en-US" altLang="zh-CN" sz="4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能从文字看</a:t>
            </a:r>
            <a:endParaRPr lang="en-US" altLang="zh-CN" sz="4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出一幅图画</a:t>
            </a:r>
            <a:endParaRPr lang="en-US" altLang="zh-CN" sz="4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来，就感受</a:t>
            </a:r>
            <a:endParaRPr lang="en-US" altLang="zh-CN" sz="4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不到这种愉</a:t>
            </a:r>
            <a:endParaRPr lang="en-US" altLang="zh-CN" sz="4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4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快了。</a:t>
            </a:r>
            <a:endParaRPr lang="zh-CN" altLang="en-US" sz="4400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4690" name="文本框 6147"/>
          <p:cNvSpPr txBox="1"/>
          <p:nvPr/>
        </p:nvSpPr>
        <p:spPr>
          <a:xfrm>
            <a:off x="371475" y="292100"/>
            <a:ext cx="8408988" cy="6296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文艺作品一般都具有形象性，尤其是诗歌、散文等文艺作品，形象性尤其突出，且情感表达也尤其浓烈。这些情感常常寄寓在形象之中，所谓“言不尽意，立象以尽意”，就是此道理。因此，想要理解一篇文艺作品，就必须把握其情感，必须通过想象还原形象的描述，进而去体味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文本框 1"/>
          <p:cNvSpPr txBox="1"/>
          <p:nvPr/>
        </p:nvSpPr>
        <p:spPr>
          <a:xfrm>
            <a:off x="601663" y="1785938"/>
            <a:ext cx="7940675" cy="45418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文章以王维的诗句“大漠孤烟直，长河落日圆”为例，论证了想象力于鉴赏文学作品的重要性，你能在读过的诗或散文中，再举一个例子来论证作者的观点吗？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76293" y="396413"/>
            <a:ext cx="31932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拓展延伸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3" name="文本框 6147"/>
          <p:cNvSpPr txBox="1"/>
          <p:nvPr/>
        </p:nvSpPr>
        <p:spPr>
          <a:xfrm>
            <a:off x="244475" y="1404938"/>
            <a:ext cx="8301038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“他用两手攀着上面，两脚再向上缩；他肥胖的身子向左微倾，显出努力的样子。”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6739" name="文本框 1"/>
          <p:cNvSpPr txBox="1"/>
          <p:nvPr/>
        </p:nvSpPr>
        <p:spPr>
          <a:xfrm>
            <a:off x="0" y="269875"/>
            <a:ext cx="9237663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比如</a:t>
            </a:r>
            <a:r>
              <a:rPr lang="zh-CN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以朱自清先生的《背影》为例：</a:t>
            </a:r>
            <a:endParaRPr lang="zh-CN" altLang="zh-CN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0300" y="3590925"/>
            <a:ext cx="4757738" cy="3008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3" grpId="0"/>
      <p:bldP spid="1167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7762" name="文本框 6147"/>
          <p:cNvSpPr txBox="1"/>
          <p:nvPr/>
        </p:nvSpPr>
        <p:spPr>
          <a:xfrm>
            <a:off x="476250" y="1054100"/>
            <a:ext cx="8177213" cy="4948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这段描述父亲攀爬月台背影的文字，能因我们的想象力变得更生动。他的身子微胖，我们可以想象两手上攀时定费了不少劲，甚至青筋凸起；还是因为胖，我们可以想象腿并不是缩了一次，而似是挣扎缩了好几次；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6" name="文本框 6147"/>
          <p:cNvSpPr txBox="1"/>
          <p:nvPr/>
        </p:nvSpPr>
        <p:spPr>
          <a:xfrm>
            <a:off x="587375" y="1636713"/>
            <a:ext cx="7969250" cy="3286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更是因为想象，身子微微一倾，这形象便如拍照一般在脑中定格。有了想象中还原的这一幕，父亲的形象真切起来，切实地打动了读者的心灵。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735263" y="2203450"/>
            <a:ext cx="2009775" cy="12842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</a:rPr>
              <a:t>作者与</a:t>
            </a:r>
            <a:endParaRPr lang="en-US" altLang="zh-CN" sz="3200" b="1" dirty="0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</a:rPr>
              <a:t>读者关系</a:t>
            </a:r>
            <a:endParaRPr lang="zh-CN" altLang="en-US" sz="32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4988" y="2109788"/>
            <a:ext cx="1882775" cy="12858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algn="ctr"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作者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（写文字）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6425" y="2005013"/>
            <a:ext cx="1884363" cy="12842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algn="ctr"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读者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（读文字）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08700" y="2066925"/>
            <a:ext cx="1046163" cy="10541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algn="ctr"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所感所想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81288" y="4656138"/>
            <a:ext cx="2168525" cy="12842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</a:rPr>
              <a:t>读者欣赏</a:t>
            </a:r>
            <a:endParaRPr lang="en-US" altLang="zh-CN" sz="3200" b="1" dirty="0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</a:rPr>
              <a:t>文艺作品</a:t>
            </a:r>
            <a:endParaRPr lang="zh-CN" altLang="en-US" sz="3200" b="1" dirty="0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62488" y="4314825"/>
            <a:ext cx="4124325" cy="20097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读者 —（读）文字</a:t>
            </a:r>
            <a:endParaRPr lang="en-US" altLang="zh-CN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    —（想象）画面</a:t>
            </a:r>
            <a:endParaRPr lang="en-US" altLang="zh-CN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    —感悟意境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左右箭头 11"/>
          <p:cNvSpPr/>
          <p:nvPr/>
        </p:nvSpPr>
        <p:spPr>
          <a:xfrm>
            <a:off x="6061075" y="2606675"/>
            <a:ext cx="1293813" cy="44450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2133600" y="2359025"/>
            <a:ext cx="622300" cy="3471863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7033" y="237388"/>
            <a:ext cx="3590409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归纳总结</a:t>
            </a:r>
            <a:endParaRPr kumimoji="0" lang="zh-CN" altLang="en-US" sz="6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700" y="2093913"/>
            <a:ext cx="800100" cy="38957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驱遣我们的想象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  <p:bldP spid="11" grpId="0"/>
      <p:bldP spid="12" grpId="0" animBg="1"/>
      <p:bldP spid="13" grpId="0" bldLvl="0" animBg="1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6498" name="Picture 2" descr="C:\Users\Administrator\Desktop\6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544417" y="1311965"/>
            <a:ext cx="3816625" cy="2239618"/>
          </a:xfrm>
          <a:prstGeom prst="rect">
            <a:avLst/>
          </a:prstGeom>
          <a:noFill/>
        </p:spPr>
        <p:txBody>
          <a:bodyPr wrap="none" numCol="1">
            <a:prstTxWarp prst="textChevro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再见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Rectangle 5"/>
          <p:cNvSpPr/>
          <p:nvPr/>
        </p:nvSpPr>
        <p:spPr>
          <a:xfrm>
            <a:off x="431800" y="1077913"/>
            <a:ext cx="5545138" cy="578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叶圣陶】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（1894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—1988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），原名叶绍钧，字秉臣、圣陶，生于江苏苏州，现代作家、教育家。有“优秀的语言艺术家”之称，终身致力于出版及语文的教学。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79088" y="197631"/>
            <a:ext cx="2993127" cy="923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走近作者</a:t>
            </a:r>
            <a:endParaRPr kumimoji="0" lang="zh-CN" altLang="en-US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24" name="Picture 7" descr="C:\Users\Administrator\Desktop\12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7700" y="2136775"/>
            <a:ext cx="3230563" cy="3721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017697" y="356657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下列字词你会读吗？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196609" name="Rectangle 1"/>
          <p:cNvSpPr/>
          <p:nvPr/>
        </p:nvSpPr>
        <p:spPr>
          <a:xfrm>
            <a:off x="1365250" y="1558925"/>
            <a:ext cx="5413375" cy="39909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>
              <a:lnSpc>
                <a:spcPts val="7600"/>
              </a:lnSpc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5400" b="1" dirty="0">
                <a:latin typeface="黑体" panose="02010609060101010101" charset="-122"/>
                <a:ea typeface="黑体" panose="02010609060101010101" charset="-122"/>
              </a:rPr>
              <a:t>桥堍 </a:t>
            </a:r>
            <a:r>
              <a:rPr lang="en-US" altLang="zh-CN" sz="5400" b="1" dirty="0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zh-CN" altLang="en-US" sz="5400" b="1" dirty="0">
                <a:latin typeface="黑体" panose="02010609060101010101" charset="-122"/>
                <a:ea typeface="黑体" panose="02010609060101010101" charset="-122"/>
              </a:rPr>
              <a:t>契合</a:t>
            </a:r>
            <a:endParaRPr lang="en-US" altLang="zh-CN" sz="5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lnSpc>
                <a:spcPts val="7600"/>
              </a:lnSpc>
            </a:pPr>
            <a:r>
              <a:rPr lang="zh-CN" altLang="en-US" sz="5400" b="1" dirty="0">
                <a:latin typeface="黑体" panose="02010609060101010101" charset="-122"/>
                <a:ea typeface="黑体" panose="02010609060101010101" charset="-122"/>
              </a:rPr>
              <a:t> 海啸      歌谣</a:t>
            </a:r>
            <a:endParaRPr lang="zh-CN" altLang="en-US" sz="5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lnSpc>
                <a:spcPts val="7600"/>
              </a:lnSpc>
              <a:buFontTx/>
            </a:pPr>
            <a:r>
              <a:rPr lang="zh-CN" altLang="en-US" sz="5400" b="1" dirty="0">
                <a:latin typeface="黑体" panose="02010609060101010101" charset="-122"/>
                <a:ea typeface="黑体" panose="02010609060101010101" charset="-122"/>
              </a:rPr>
              <a:t> 驱遣      苟安</a:t>
            </a:r>
            <a:endParaRPr lang="en-US" altLang="zh-CN" sz="5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lnSpc>
                <a:spcPts val="7600"/>
              </a:lnSpc>
              <a:buFontTx/>
            </a:pPr>
            <a:r>
              <a:rPr lang="zh-CN" altLang="en-US" sz="5400" b="1" dirty="0">
                <a:latin typeface="黑体" panose="02010609060101010101" charset="-122"/>
                <a:ea typeface="黑体" panose="02010609060101010101" charset="-122"/>
              </a:rPr>
              <a:t> 旷远      拘泥</a:t>
            </a:r>
            <a:endParaRPr lang="zh-CN" altLang="en-US" sz="54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96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Rectangle 5"/>
          <p:cNvSpPr/>
          <p:nvPr/>
        </p:nvSpPr>
        <p:spPr>
          <a:xfrm>
            <a:off x="1379538" y="1501775"/>
            <a:ext cx="6783387" cy="3586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6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你能</a:t>
            </a:r>
            <a:r>
              <a:rPr lang="zh-CN" altLang="zh-CN" sz="6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在文中找出表达作者观点的句子</a:t>
            </a:r>
            <a:r>
              <a:rPr lang="zh-CN" altLang="en-US" sz="6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吗？</a:t>
            </a:r>
            <a:endParaRPr lang="zh-CN" altLang="zh-CN" sz="6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74803" y="0"/>
            <a:ext cx="389081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72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预习展示</a:t>
            </a:r>
            <a:endParaRPr kumimoji="0" lang="zh-CN" altLang="en-US" sz="72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7323" y="5088835"/>
            <a:ext cx="8706677" cy="1113182"/>
          </a:xfrm>
          <a:prstGeom prst="rect">
            <a:avLst/>
          </a:prstGeom>
          <a:noFill/>
        </p:spPr>
        <p:txBody>
          <a:bodyPr wrap="none" numCol="1">
            <a:prstTxWarp prst="textChevronInverted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相信自己，我能行！</a:t>
            </a:r>
            <a:endParaRPr kumimoji="0" lang="zh-CN" altLang="en-US" sz="5400" b="1" i="0" u="none" strike="noStrike" kern="1200" cap="none" spc="0" normalizeH="0" baseline="0" noProof="0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1378" name="Rectangle 5"/>
          <p:cNvSpPr/>
          <p:nvPr/>
        </p:nvSpPr>
        <p:spPr>
          <a:xfrm>
            <a:off x="620713" y="2576513"/>
            <a:ext cx="8140700" cy="2160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zh-CN" sz="6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在全文中</a:t>
            </a:r>
            <a:r>
              <a:rPr lang="zh-CN" altLang="en-US" sz="6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找出能</a:t>
            </a:r>
            <a:r>
              <a:rPr lang="zh-CN" altLang="zh-CN" sz="6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表达作者</a:t>
            </a:r>
            <a:r>
              <a:rPr lang="zh-CN" altLang="en-US" sz="6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观点的句子。</a:t>
            </a:r>
            <a:endParaRPr lang="zh-CN" altLang="zh-CN" sz="6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4995" name="文本框 1"/>
          <p:cNvSpPr txBox="1"/>
          <p:nvPr/>
        </p:nvSpPr>
        <p:spPr>
          <a:xfrm>
            <a:off x="315913" y="4044950"/>
            <a:ext cx="8032750" cy="679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endParaRPr lang="zh-CN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9530" y="437322"/>
            <a:ext cx="4320209" cy="1616765"/>
          </a:xfrm>
          <a:prstGeom prst="rect">
            <a:avLst/>
          </a:prstGeom>
          <a:noFill/>
        </p:spPr>
        <p:txBody>
          <a:bodyPr wrap="none" numCol="1">
            <a:prstTxWarp prst="textDeflateBottom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试一试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768350" y="939800"/>
            <a:ext cx="7939088" cy="5078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latin typeface="宋体" panose="02010600030101010101" pitchFamily="2" charset="-122"/>
              </a:rPr>
              <a:t> </a:t>
            </a:r>
            <a:r>
              <a:rPr lang="zh-CN" altLang="zh-CN" sz="5400" b="1" dirty="0">
                <a:latin typeface="黑体" panose="02010609060101010101" charset="-122"/>
                <a:ea typeface="黑体" panose="02010609060101010101" charset="-122"/>
              </a:rPr>
              <a:t>①文字是一道桥梁。通过了这一道桥梁，读者才和作者会面。</a:t>
            </a:r>
            <a:endParaRPr lang="en-US" altLang="zh-CN" sz="54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zh-CN" sz="5400" b="1" dirty="0">
                <a:latin typeface="黑体" panose="02010609060101010101" charset="-122"/>
                <a:ea typeface="黑体" panose="02010609060101010101" charset="-122"/>
              </a:rPr>
              <a:t>②作者想做到的是：写下来的文字正好传达出他的所见所感</a:t>
            </a:r>
            <a:r>
              <a:rPr lang="zh-CN" altLang="zh-CN" b="1" dirty="0">
                <a:latin typeface="宋体" panose="02010600030101010101" pitchFamily="2" charset="-122"/>
              </a:rPr>
              <a:t>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4" name="文本框 2"/>
          <p:cNvSpPr txBox="1"/>
          <p:nvPr/>
        </p:nvSpPr>
        <p:spPr>
          <a:xfrm>
            <a:off x="652463" y="630238"/>
            <a:ext cx="7972425" cy="5149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70000"/>
              </a:lnSpc>
            </a:pP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③就读者的方面说，他们要通过文字去接触作者的所见所感。</a:t>
            </a:r>
            <a:endParaRPr lang="en-US" altLang="zh-CN" sz="40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④像这样驱遣着想象来看，这一幅图画就显现在眼前了。同时也就接触了作者的意境。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Rectangle 5"/>
          <p:cNvSpPr/>
          <p:nvPr/>
        </p:nvSpPr>
        <p:spPr>
          <a:xfrm>
            <a:off x="514350" y="349250"/>
            <a:ext cx="8140700" cy="1471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综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合上述观点，结合文题总结作者在全文中所表达的中心观点。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501650" y="3090863"/>
            <a:ext cx="8032750" cy="2549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欣赏文艺作品，要学着驱遣自己的想象力，通过文字去接触作者的所见所感。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/>
      <p:bldP spid="66563" grpId="0" bldLvl="0" animBg="1"/>
    </p:bldLst>
  </p:timing>
</p:sld>
</file>

<file path=ppt/tags/tag1.xml><?xml version="1.0" encoding="utf-8"?>
<p:tagLst xmlns:p="http://schemas.openxmlformats.org/presentationml/2006/main">
  <p:tag name="KSO_WM_DOC_GUID" val="{d29ed2b9-280d-49bd-9eea-98894eff7545}"/>
</p:tagLst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1970</Words>
  <Application>WPS 演示</Application>
  <PresentationFormat/>
  <Paragraphs>123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方正大黑_GBK</vt:lpstr>
      <vt:lpstr>黑体</vt:lpstr>
      <vt:lpstr>Calibri</vt:lpstr>
      <vt:lpstr>楷体</vt:lpstr>
      <vt:lpstr>微软雅黑</vt:lpstr>
      <vt:lpstr>Arial Unicode MS</vt:lpstr>
      <vt:lpstr>自定义设计方案</vt:lpstr>
      <vt:lpstr>1_自定义设计方案</vt:lpstr>
      <vt:lpstr>Office 主题​​</vt:lpstr>
      <vt:lpstr>1_Office 主题​​</vt:lpstr>
      <vt:lpstr>2_Office 主题​​</vt:lpstr>
      <vt:lpstr>3_Office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xgq</cp:lastModifiedBy>
  <cp:revision>262</cp:revision>
  <dcterms:created xsi:type="dcterms:W3CDTF">2016-01-14T05:53:00Z</dcterms:created>
  <dcterms:modified xsi:type="dcterms:W3CDTF">2019-03-25T11:16:27Z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2052-11.1.0.8525</vt:lpwstr>
  </property>
</Properties>
</file>