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60" r:id="rId5"/>
    <p:sldId id="258" r:id="rId6"/>
    <p:sldId id="259" r:id="rId7"/>
    <p:sldId id="261" r:id="rId8"/>
    <p:sldId id="268" r:id="rId9"/>
    <p:sldId id="272" r:id="rId10"/>
    <p:sldId id="273" r:id="rId11"/>
    <p:sldId id="274" r:id="rId12"/>
    <p:sldId id="276" r:id="rId13"/>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89" d="100"/>
          <a:sy n="89" d="100"/>
        </p:scale>
        <p:origin x="-102" y="-5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dirty="0"/>
          </a:p>
        </p:txBody>
      </p:sp>
      <p:sp>
        <p:nvSpPr>
          <p:cNvPr id="7" name="灯片编号占位符 6"/>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p>
        </p:txBody>
      </p:sp>
      <p:sp>
        <p:nvSpPr>
          <p:cNvPr id="8" name="页脚占位符 7"/>
          <p:cNvSpPr>
            <a:spLocks noGrp="1"/>
          </p:cNvSpPr>
          <p:nvPr>
            <p:ph type="ftr" sz="quarter" idx="11"/>
          </p:nvPr>
        </p:nvSpPr>
        <p:spPr/>
        <p:txBody>
          <a:bodyPr/>
          <a:lstStyle/>
          <a:p>
            <a:pPr lvl="0"/>
            <a:endParaRPr lang="zh-CN" dirty="0"/>
          </a:p>
        </p:txBody>
      </p:sp>
      <p:sp>
        <p:nvSpPr>
          <p:cNvPr id="9" name="灯片编号占位符 8"/>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p>
        </p:txBody>
      </p:sp>
      <p:sp>
        <p:nvSpPr>
          <p:cNvPr id="4" name="页脚占位符 3"/>
          <p:cNvSpPr>
            <a:spLocks noGrp="1"/>
          </p:cNvSpPr>
          <p:nvPr>
            <p:ph type="ftr" sz="quarter" idx="11"/>
          </p:nvPr>
        </p:nvSpPr>
        <p:spPr/>
        <p:txBody>
          <a:bodyPr/>
          <a:lstStyle/>
          <a:p>
            <a:pPr lvl="0"/>
            <a:endParaRPr lang="zh-CN" dirty="0"/>
          </a:p>
        </p:txBody>
      </p:sp>
      <p:sp>
        <p:nvSpPr>
          <p:cNvPr id="5" name="灯片编号占位符 4"/>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p>
        </p:txBody>
      </p:sp>
      <p:sp>
        <p:nvSpPr>
          <p:cNvPr id="3" name="页脚占位符 2"/>
          <p:cNvSpPr>
            <a:spLocks noGrp="1"/>
          </p:cNvSpPr>
          <p:nvPr>
            <p:ph type="ftr" sz="quarter" idx="11"/>
          </p:nvPr>
        </p:nvSpPr>
        <p:spPr/>
        <p:txBody>
          <a:bodyPr/>
          <a:lstStyle/>
          <a:p>
            <a:pPr lvl="0"/>
            <a:endParaRPr lang="zh-CN" dirty="0"/>
          </a:p>
        </p:txBody>
      </p:sp>
      <p:sp>
        <p:nvSpPr>
          <p:cNvPr id="4" name="灯片编号占位符 3"/>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dirty="0"/>
          </a:p>
        </p:txBody>
      </p:sp>
      <p:sp>
        <p:nvSpPr>
          <p:cNvPr id="7" name="灯片编号占位符 6"/>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dirty="0"/>
          </a:p>
        </p:txBody>
      </p:sp>
      <p:sp>
        <p:nvSpPr>
          <p:cNvPr id="7" name="灯片编号占位符 6"/>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dirty="0"/>
          </a:p>
        </p:txBody>
      </p:sp>
      <p:sp>
        <p:nvSpPr>
          <p:cNvPr id="6" name="灯片编号占位符 5"/>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dirty="0"/>
          </a:p>
        </p:txBody>
      </p:sp>
      <p:sp>
        <p:nvSpPr>
          <p:cNvPr id="7" name="灯片编号占位符 6"/>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p>
        </p:txBody>
      </p:sp>
      <p:sp>
        <p:nvSpPr>
          <p:cNvPr id="8" name="页脚占位符 7"/>
          <p:cNvSpPr>
            <a:spLocks noGrp="1"/>
          </p:cNvSpPr>
          <p:nvPr>
            <p:ph type="ftr" sz="quarter" idx="11"/>
          </p:nvPr>
        </p:nvSpPr>
        <p:spPr/>
        <p:txBody>
          <a:bodyPr/>
          <a:lstStyle/>
          <a:p>
            <a:pPr lvl="0"/>
            <a:endParaRPr lang="zh-CN" dirty="0"/>
          </a:p>
        </p:txBody>
      </p:sp>
      <p:sp>
        <p:nvSpPr>
          <p:cNvPr id="9" name="灯片编号占位符 8"/>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p>
        </p:txBody>
      </p:sp>
      <p:sp>
        <p:nvSpPr>
          <p:cNvPr id="4" name="页脚占位符 3"/>
          <p:cNvSpPr>
            <a:spLocks noGrp="1"/>
          </p:cNvSpPr>
          <p:nvPr>
            <p:ph type="ftr" sz="quarter" idx="11"/>
          </p:nvPr>
        </p:nvSpPr>
        <p:spPr/>
        <p:txBody>
          <a:bodyPr/>
          <a:lstStyle/>
          <a:p>
            <a:pPr lvl="0"/>
            <a:endParaRPr lang="zh-CN" dirty="0"/>
          </a:p>
        </p:txBody>
      </p:sp>
      <p:sp>
        <p:nvSpPr>
          <p:cNvPr id="5" name="灯片编号占位符 4"/>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p>
        </p:txBody>
      </p:sp>
      <p:sp>
        <p:nvSpPr>
          <p:cNvPr id="3" name="页脚占位符 2"/>
          <p:cNvSpPr>
            <a:spLocks noGrp="1"/>
          </p:cNvSpPr>
          <p:nvPr>
            <p:ph type="ftr" sz="quarter" idx="11"/>
          </p:nvPr>
        </p:nvSpPr>
        <p:spPr/>
        <p:txBody>
          <a:bodyPr/>
          <a:lstStyle/>
          <a:p>
            <a:pPr lvl="0"/>
            <a:endParaRPr lang="zh-CN" dirty="0"/>
          </a:p>
        </p:txBody>
      </p:sp>
      <p:sp>
        <p:nvSpPr>
          <p:cNvPr id="4" name="灯片编号占位符 3"/>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dirty="0"/>
          </a:p>
        </p:txBody>
      </p:sp>
      <p:sp>
        <p:nvSpPr>
          <p:cNvPr id="7" name="灯片编号占位符 6"/>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dirty="0"/>
          </a:p>
        </p:txBody>
      </p:sp>
      <p:sp>
        <p:nvSpPr>
          <p:cNvPr id="7" name="灯片编号占位符 6"/>
          <p:cNvSpPr>
            <a:spLocks noGrp="1"/>
          </p:cNvSpPr>
          <p:nvPr>
            <p:ph type="sldNum" sz="quarter" idx="12"/>
          </p:nvPr>
        </p:nvSpPr>
        <p:spPr/>
        <p:txBody>
          <a:bodyPr/>
          <a:lstStyle/>
          <a:p>
            <a:pPr lvl="0"/>
            <a:fld id="{9A0DB2DC-4C9A-4742-B13C-FB6460FD3503}" type="slidenum">
              <a:rPr lang="zh-CN" dirty="0"/>
            </a:fld>
            <a:endParaRPr lang="zh-CN"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dirty="0"/>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dirty="0"/>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dirty="0"/>
            </a:fld>
            <a:endParaRPr 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5122" name="标题 512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5123" name="文本占位符 5122"/>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124" name="日期占位符 5123"/>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dirty="0"/>
          </a:p>
        </p:txBody>
      </p:sp>
      <p:sp>
        <p:nvSpPr>
          <p:cNvPr id="5125" name="页脚占位符 5124"/>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dirty="0"/>
          </a:p>
        </p:txBody>
      </p:sp>
      <p:sp>
        <p:nvSpPr>
          <p:cNvPr id="5126" name="灯片编号占位符 5125"/>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dirty="0"/>
            </a:fld>
            <a:endParaRPr lang="zh-CN"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标题 3073"/>
          <p:cNvSpPr>
            <a:spLocks noGrp="1"/>
          </p:cNvSpPr>
          <p:nvPr>
            <p:ph type="ctrTitle"/>
          </p:nvPr>
        </p:nvSpPr>
        <p:spPr>
          <a:xfrm>
            <a:off x="685800" y="2130425"/>
            <a:ext cx="7772400" cy="1470025"/>
          </a:xfrm>
        </p:spPr>
        <p:txBody>
          <a:bodyPr anchor="ctr"/>
          <a:p>
            <a:pPr defTabSz="914400">
              <a:buNone/>
            </a:pPr>
            <a:endParaRPr sz="4400" kern="1200" baseline="0" dirty="0">
              <a:latin typeface="Arial" panose="020B0604020202020204" pitchFamily="34" charset="0"/>
              <a:ea typeface="宋体" panose="02010600030101010101" pitchFamily="2" charset="-122"/>
            </a:endParaRPr>
          </a:p>
        </p:txBody>
      </p:sp>
      <p:sp>
        <p:nvSpPr>
          <p:cNvPr id="3075" name="副标题 3074"/>
          <p:cNvSpPr>
            <a:spLocks noGrp="1"/>
          </p:cNvSpPr>
          <p:nvPr>
            <p:ph type="subTitle" idx="1"/>
          </p:nvPr>
        </p:nvSpPr>
        <p:spPr>
          <a:xfrm>
            <a:off x="1371600" y="3886200"/>
            <a:ext cx="6400800" cy="1752600"/>
          </a:xfrm>
        </p:spPr>
        <p:txBody>
          <a:bodyPr/>
          <a:p>
            <a:pPr defTabSz="914400">
              <a:buNone/>
            </a:pPr>
            <a:endParaRPr sz="3200" kern="1200" baseline="0" dirty="0">
              <a:latin typeface="Arial" panose="020B0604020202020204" pitchFamily="34" charset="0"/>
              <a:ea typeface="宋体" panose="02010600030101010101" pitchFamily="2" charset="-122"/>
            </a:endParaRPr>
          </a:p>
        </p:txBody>
      </p:sp>
      <p:pic>
        <p:nvPicPr>
          <p:cNvPr id="3076" name="图片 3075" descr="200411417842494"/>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077" name="矩形 3076"/>
          <p:cNvSpPr/>
          <p:nvPr/>
        </p:nvSpPr>
        <p:spPr>
          <a:xfrm rot="5400000">
            <a:off x="34925" y="1627188"/>
            <a:ext cx="3384550" cy="1512887"/>
          </a:xfrm>
          <a:prstGeom prst="rect">
            <a:avLst/>
          </a:prstGeom>
        </p:spPr>
        <p:txBody>
          <a:bodyPr vert="eaVert" wrap="none" fromWordArt="1">
            <a:prstTxWarp prst="textPlain">
              <a:avLst>
                <a:gd name="adj" fmla="val 50000"/>
              </a:avLst>
            </a:prstTxWarp>
            <a:normAutofit/>
          </a:bodyPr>
          <a:p>
            <a:pPr algn="ctr"/>
            <a:r>
              <a:rPr lang="zh-CN" altLang="en-US" sz="3600">
                <a:ln w="9525" cap="flat" cmpd="sng">
                  <a:solidFill>
                    <a:srgbClr val="000000"/>
                  </a:solidFill>
                  <a:prstDash val="solid"/>
                  <a:headEnd type="none" w="med" len="med"/>
                  <a:tailEnd type="none" w="med" len="med"/>
                </a:ln>
                <a:solidFill>
                  <a:srgbClr val="FF00FF"/>
                </a:solidFill>
                <a:latin typeface="隶书" panose="02010509060101010101" pitchFamily="49" charset="-122"/>
                <a:ea typeface="隶书" panose="02010509060101010101" pitchFamily="49" charset="-122"/>
              </a:rPr>
              <a:t>那树</a:t>
            </a:r>
            <a:endParaRPr lang="zh-CN" altLang="en-US" sz="3600">
              <a:ln w="9525" cap="flat" cmpd="sng">
                <a:solidFill>
                  <a:srgbClr val="000000"/>
                </a:solidFill>
                <a:prstDash val="solid"/>
                <a:headEnd type="none" w="med" len="med"/>
                <a:tailEnd type="none" w="med" len="med"/>
              </a:ln>
              <a:solidFill>
                <a:srgbClr val="FF00FF"/>
              </a:solidFill>
              <a:latin typeface="隶书" panose="02010509060101010101" pitchFamily="49" charset="-122"/>
              <a:ea typeface="隶书" panose="02010509060101010101" pitchFamily="49" charset="-122"/>
            </a:endParaRPr>
          </a:p>
        </p:txBody>
      </p:sp>
      <p:sp>
        <p:nvSpPr>
          <p:cNvPr id="3078" name="矩形 3077"/>
          <p:cNvSpPr/>
          <p:nvPr/>
        </p:nvSpPr>
        <p:spPr>
          <a:xfrm rot="5400000">
            <a:off x="2122488" y="4724400"/>
            <a:ext cx="2160587" cy="863600"/>
          </a:xfrm>
          <a:prstGeom prst="rect">
            <a:avLst/>
          </a:prstGeom>
        </p:spPr>
        <p:txBody>
          <a:bodyPr vert="eaVert" wrap="none" fromWordArt="1">
            <a:prstTxWarp prst="textPlain">
              <a:avLst>
                <a:gd name="adj" fmla="val 50000"/>
              </a:avLst>
            </a:prstTxWarp>
            <a:normAutofit/>
          </a:bodyPr>
          <a:p>
            <a:pPr algn="ctr"/>
            <a:r>
              <a:rPr lang="zh-CN" altLang="en-US" sz="3600" b="1">
                <a:ln w="9525" cap="flat" cmpd="sng">
                  <a:solidFill>
                    <a:srgbClr val="000000"/>
                  </a:solidFill>
                  <a:prstDash val="solid"/>
                  <a:headEnd type="none" w="med" len="med"/>
                  <a:tailEnd type="none" w="med" len="med"/>
                </a:ln>
                <a:solidFill>
                  <a:srgbClr val="FFFF00"/>
                </a:solidFill>
                <a:latin typeface="华文行楷" panose="02010800040101010101" pitchFamily="2" charset="-122"/>
                <a:ea typeface="华文行楷" panose="02010800040101010101" pitchFamily="2" charset="-122"/>
              </a:rPr>
              <a:t>王鼎钧</a:t>
            </a:r>
            <a:endParaRPr lang="zh-CN" altLang="en-US" sz="3600" b="1">
              <a:ln w="9525" cap="flat" cmpd="sng">
                <a:solidFill>
                  <a:srgbClr val="000000"/>
                </a:solidFill>
                <a:prstDash val="solid"/>
                <a:headEnd type="none" w="med" len="med"/>
                <a:tailEnd type="none" w="med" len="med"/>
              </a:ln>
              <a:solidFill>
                <a:srgbClr val="FFFF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标题 28673"/>
          <p:cNvSpPr>
            <a:spLocks noGrp="1"/>
          </p:cNvSpPr>
          <p:nvPr>
            <p:ph type="title"/>
          </p:nvPr>
        </p:nvSpPr>
        <p:spPr>
          <a:xfrm>
            <a:off x="468313" y="620713"/>
            <a:ext cx="8229600" cy="1143000"/>
          </a:xfrm>
        </p:spPr>
        <p:txBody>
          <a:bodyPr anchor="ctr"/>
          <a:p>
            <a:r>
              <a:rPr lang="zh-CN" altLang="en-US" b="1" dirty="0">
                <a:effectLst>
                  <a:outerShdw blurRad="38100" dist="38100" dir="2700000">
                    <a:srgbClr val="FFFFFF"/>
                  </a:outerShdw>
                </a:effectLst>
                <a:ea typeface="黑体" panose="02010609060101010101" pitchFamily="2" charset="-122"/>
              </a:rPr>
              <a:t>写作特色</a:t>
            </a:r>
            <a:endParaRPr lang="zh-CN" altLang="en-US" b="1" dirty="0">
              <a:effectLst>
                <a:outerShdw blurRad="38100" dist="38100" dir="2700000">
                  <a:srgbClr val="FFFFFF"/>
                </a:outerShdw>
              </a:effectLst>
              <a:ea typeface="黑体" panose="02010609060101010101" pitchFamily="2" charset="-122"/>
            </a:endParaRPr>
          </a:p>
        </p:txBody>
      </p:sp>
      <p:sp>
        <p:nvSpPr>
          <p:cNvPr id="28675" name="文本占位符 28674"/>
          <p:cNvSpPr>
            <a:spLocks noGrp="1"/>
          </p:cNvSpPr>
          <p:nvPr>
            <p:ph type="body" idx="1"/>
          </p:nvPr>
        </p:nvSpPr>
        <p:spPr>
          <a:xfrm>
            <a:off x="539750" y="2276475"/>
            <a:ext cx="8229600" cy="3413125"/>
          </a:xfrm>
        </p:spPr>
        <p:txBody>
          <a:bodyPr/>
          <a:p>
            <a:r>
              <a:rPr lang="en-US" altLang="zh-CN"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1</a:t>
            </a:r>
            <a:r>
              <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、用拟人化的手法，给人以沉重的悲剧感；</a:t>
            </a:r>
            <a:endPar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r>
              <a:rPr lang="en-US" altLang="zh-CN"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2</a:t>
            </a:r>
            <a:r>
              <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、对比手法的运用。</a:t>
            </a:r>
            <a:endPar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1" nodeType="clickEffect">
                                  <p:stCondLst>
                                    <p:cond delay="0"/>
                                  </p:stCondLst>
                                  <p:childTnLst>
                                    <p:set>
                                      <p:cBhvr>
                                        <p:cTn id="6" dur="1" fill="hold">
                                          <p:stCondLst>
                                            <p:cond delay="0"/>
                                          </p:stCondLst>
                                        </p:cTn>
                                        <p:tgtEl>
                                          <p:spTgt spid="28675">
                                            <p:txEl>
                                              <p:charRg st="0" end="21"/>
                                            </p:txEl>
                                          </p:spTgt>
                                        </p:tgtEl>
                                        <p:attrNameLst>
                                          <p:attrName>style.visibility</p:attrName>
                                        </p:attrNameLst>
                                      </p:cBhvr>
                                      <p:to>
                                        <p:strVal val="visible"/>
                                      </p:to>
                                    </p:set>
                                    <p:anim calcmode="lin" valueType="num">
                                      <p:cBhvr>
                                        <p:cTn id="7" dur="500" fill="hold"/>
                                        <p:tgtEl>
                                          <p:spTgt spid="28675">
                                            <p:txEl>
                                              <p:charRg st="0" end="21"/>
                                            </p:txEl>
                                          </p:spTgt>
                                        </p:tgtEl>
                                        <p:attrNameLst>
                                          <p:attrName>ppt_w</p:attrName>
                                        </p:attrNameLst>
                                      </p:cBhvr>
                                      <p:tavLst>
                                        <p:tav tm="0">
                                          <p:val>
                                            <p:fltVal val="0.000000"/>
                                          </p:val>
                                        </p:tav>
                                        <p:tav tm="100000">
                                          <p:val>
                                            <p:strVal val="#ppt_w"/>
                                          </p:val>
                                        </p:tav>
                                      </p:tavLst>
                                    </p:anim>
                                    <p:anim calcmode="lin" valueType="num">
                                      <p:cBhvr>
                                        <p:cTn id="8" dur="500" fill="hold"/>
                                        <p:tgtEl>
                                          <p:spTgt spid="28675">
                                            <p:txEl>
                                              <p:charRg st="0" end="21"/>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8675">
                                            <p:txEl>
                                              <p:charRg st="21" end="32"/>
                                            </p:txEl>
                                          </p:spTgt>
                                        </p:tgtEl>
                                        <p:attrNameLst>
                                          <p:attrName>style.visibility</p:attrName>
                                        </p:attrNameLst>
                                      </p:cBhvr>
                                      <p:to>
                                        <p:strVal val="visible"/>
                                      </p:to>
                                    </p:set>
                                    <p:animEffect transition="in" filter="diamond(in)">
                                      <p:cBhvr>
                                        <p:cTn id="13" dur="2000"/>
                                        <p:tgtEl>
                                          <p:spTgt spid="28675">
                                            <p:txEl>
                                              <p:charRg st="21" end="3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P spid="28675"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5" name="文本框 8194"/>
          <p:cNvSpPr txBox="1"/>
          <p:nvPr/>
        </p:nvSpPr>
        <p:spPr>
          <a:xfrm>
            <a:off x="1042988" y="620713"/>
            <a:ext cx="7129462" cy="5451475"/>
          </a:xfrm>
          <a:prstGeom prst="rect">
            <a:avLst/>
          </a:prstGeom>
          <a:noFill/>
          <a:ln w="9525">
            <a:noFill/>
          </a:ln>
        </p:spPr>
        <p:txBody>
          <a:bodyPr>
            <a:spAutoFit/>
          </a:bodyPr>
          <a:p>
            <a:pPr lvl="0"/>
            <a:r>
              <a:rPr lang="en-US" altLang="zh-CN" sz="3600" b="1" dirty="0">
                <a:latin typeface="Arial" panose="020B0604020202020204" pitchFamily="34" charset="0"/>
                <a:ea typeface="黑体" panose="02010609060101010101" pitchFamily="2" charset="-122"/>
              </a:rPr>
              <a:t>         </a:t>
            </a:r>
            <a:r>
              <a:rPr lang="zh-CN" altLang="en-US" sz="4400" b="1" dirty="0">
                <a:latin typeface="Arial" panose="020B0604020202020204" pitchFamily="34" charset="0"/>
                <a:ea typeface="黑体" panose="02010609060101010101" pitchFamily="2" charset="-122"/>
              </a:rPr>
              <a:t>那树，是大自然中的强者，茂盛繁密；那树，是人类的朋友，给我们浓浓的绿阴、心神的慰藉。但在疾速奔驰的人类文明车轮的碾压下，它倒下了</a:t>
            </a:r>
            <a:r>
              <a:rPr lang="en-US" altLang="zh-CN" sz="4400" b="1">
                <a:latin typeface="宋体" panose="02010600030101010101" pitchFamily="2" charset="-122"/>
                <a:ea typeface="宋体" panose="02010600030101010101" pitchFamily="2" charset="-122"/>
              </a:rPr>
              <a:t>••••••</a:t>
            </a:r>
            <a:r>
              <a:rPr lang="zh-CN" altLang="en-US" sz="4400" b="1" dirty="0">
                <a:latin typeface="黑体" panose="02010609060101010101" pitchFamily="2" charset="-122"/>
                <a:ea typeface="黑体" panose="02010609060101010101" pitchFamily="2" charset="-122"/>
              </a:rPr>
              <a:t>这一切留给我们的是无尽的感慨和思考。        </a:t>
            </a:r>
            <a:r>
              <a:rPr lang="en-US" altLang="zh-CN" sz="4400" b="1" dirty="0">
                <a:latin typeface="黑体" panose="02010609060101010101" pitchFamily="2" charset="-122"/>
                <a:ea typeface="黑体" panose="02010609060101010101" pitchFamily="2" charset="-122"/>
              </a:rPr>
              <a:t>——</a:t>
            </a:r>
            <a:r>
              <a:rPr lang="zh-CN" altLang="en-US" sz="4400" b="1" dirty="0">
                <a:latin typeface="黑体" panose="02010609060101010101" pitchFamily="2" charset="-122"/>
                <a:ea typeface="黑体" panose="02010609060101010101" pitchFamily="2" charset="-122"/>
              </a:rPr>
              <a:t>导语</a:t>
            </a:r>
            <a:endParaRPr lang="zh-CN" altLang="en-US" sz="4400" b="1" dirty="0">
              <a:latin typeface="黑体" panose="02010609060101010101" pitchFamily="2" charset="-122"/>
              <a:ea typeface="黑体" panose="0201060906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文本占位符 6145"/>
          <p:cNvSpPr>
            <a:spLocks noGrp="1"/>
          </p:cNvSpPr>
          <p:nvPr>
            <p:ph type="body" idx="1"/>
          </p:nvPr>
        </p:nvSpPr>
        <p:spPr>
          <a:xfrm>
            <a:off x="395288" y="404813"/>
            <a:ext cx="8229600" cy="5649912"/>
          </a:xfrm>
        </p:spPr>
        <p:txBody>
          <a:bodyPr/>
          <a:p>
            <a:pPr>
              <a:lnSpc>
                <a:spcPct val="80000"/>
              </a:lnSpc>
              <a:buNone/>
            </a:pPr>
            <a:r>
              <a:rPr lang="en-US" altLang="zh-CN"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                </a:t>
            </a:r>
            <a:r>
              <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王鼎钧，台湾</a:t>
            </a:r>
            <a:endPar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pPr>
              <a:lnSpc>
                <a:spcPct val="80000"/>
              </a:lnSpc>
              <a:buNone/>
            </a:pPr>
            <a:r>
              <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            散文家。</a:t>
            </a:r>
            <a:r>
              <a:rPr lang="en-US" altLang="zh-CN"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1927</a:t>
            </a:r>
            <a:r>
              <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年 </a:t>
            </a:r>
            <a:endPar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pPr>
              <a:lnSpc>
                <a:spcPct val="80000"/>
              </a:lnSpc>
              <a:buNone/>
            </a:pPr>
            <a:r>
              <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            生于山东临沂县。</a:t>
            </a:r>
            <a:endPar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pPr>
              <a:lnSpc>
                <a:spcPct val="80000"/>
              </a:lnSpc>
              <a:buNone/>
            </a:pPr>
            <a:r>
              <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            他的散文有较强的  </a:t>
            </a:r>
            <a:endPar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pPr>
              <a:lnSpc>
                <a:spcPct val="80000"/>
              </a:lnSpc>
              <a:buNone/>
            </a:pPr>
            <a:r>
              <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            社会批判意识。</a:t>
            </a:r>
            <a:r>
              <a:rPr lang="zh-CN" altLang="en-US" sz="4400" b="1" dirty="0">
                <a:solidFill>
                  <a:srgbClr val="0000FF"/>
                </a:solidFill>
                <a:effectLst>
                  <a:outerShdw blurRad="38100" dist="38100" dir="2700000">
                    <a:srgbClr val="000000"/>
                  </a:outerShdw>
                </a:effectLst>
                <a:ea typeface="黑体" panose="02010609060101010101" pitchFamily="2" charset="-122"/>
              </a:rPr>
              <a:t>主  </a:t>
            </a:r>
            <a:endParaRPr lang="zh-CN" altLang="en-US" sz="4400" b="1" dirty="0">
              <a:solidFill>
                <a:srgbClr val="0000FF"/>
              </a:solidFill>
              <a:effectLst>
                <a:outerShdw blurRad="38100" dist="38100" dir="2700000">
                  <a:srgbClr val="000000"/>
                </a:outerShdw>
              </a:effectLst>
              <a:ea typeface="黑体" panose="02010609060101010101" pitchFamily="2" charset="-122"/>
            </a:endParaRPr>
          </a:p>
          <a:p>
            <a:pPr>
              <a:lnSpc>
                <a:spcPct val="80000"/>
              </a:lnSpc>
              <a:buNone/>
            </a:pPr>
            <a:r>
              <a:rPr lang="zh-CN" altLang="en-US" sz="4400" b="1" dirty="0">
                <a:solidFill>
                  <a:srgbClr val="0000FF"/>
                </a:solidFill>
                <a:effectLst>
                  <a:outerShdw blurRad="38100" dist="38100" dir="2700000">
                    <a:srgbClr val="000000"/>
                  </a:outerShdw>
                </a:effectLst>
                <a:ea typeface="黑体" panose="02010609060101010101" pitchFamily="2" charset="-122"/>
              </a:rPr>
              <a:t>                      要作品有散文</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人生三书</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开放的人生</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人生试金石</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我们现代人</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人生观察</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长短调</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世事与棋</a:t>
            </a:r>
            <a:r>
              <a:rPr lang="en-US" altLang="zh-CN" sz="4400" b="1" dirty="0">
                <a:solidFill>
                  <a:srgbClr val="0000FF"/>
                </a:solidFill>
                <a:effectLst>
                  <a:outerShdw blurRad="38100" dist="38100" dir="2700000">
                    <a:srgbClr val="000000"/>
                  </a:outerShdw>
                </a:effectLst>
                <a:ea typeface="黑体" panose="02010609060101010101" pitchFamily="2" charset="-122"/>
              </a:rPr>
              <a:t>》</a:t>
            </a:r>
            <a:r>
              <a:rPr lang="zh-CN" altLang="en-US" sz="4400" b="1" dirty="0">
                <a:solidFill>
                  <a:srgbClr val="0000FF"/>
                </a:solidFill>
                <a:effectLst>
                  <a:outerShdw blurRad="38100" dist="38100" dir="2700000">
                    <a:srgbClr val="000000"/>
                  </a:outerShdw>
                </a:effectLst>
                <a:ea typeface="黑体" panose="02010609060101010101" pitchFamily="2" charset="-122"/>
              </a:rPr>
              <a:t>等。</a:t>
            </a:r>
            <a:endParaRPr lang="zh-CN" altLang="en-US" sz="4400" b="1" dirty="0">
              <a:solidFill>
                <a:srgbClr val="0000FF"/>
              </a:solidFill>
              <a:effectLst>
                <a:outerShdw blurRad="38100" dist="38100" dir="2700000">
                  <a:srgbClr val="000000"/>
                </a:outerShdw>
              </a:effectLst>
              <a:ea typeface="黑体" panose="02010609060101010101" pitchFamily="2" charset="-122"/>
            </a:endParaRPr>
          </a:p>
        </p:txBody>
      </p:sp>
      <p:pic>
        <p:nvPicPr>
          <p:cNvPr id="6147" name="图片 6146" descr="王鼎钧"/>
          <p:cNvPicPr>
            <a:picLocks noChangeAspect="1"/>
          </p:cNvPicPr>
          <p:nvPr/>
        </p:nvPicPr>
        <p:blipFill>
          <a:blip r:embed="rId1"/>
          <a:stretch>
            <a:fillRect/>
          </a:stretch>
        </p:blipFill>
        <p:spPr>
          <a:xfrm>
            <a:off x="611188" y="404813"/>
            <a:ext cx="3024187" cy="3744912"/>
          </a:xfrm>
          <a:prstGeom prst="rect">
            <a:avLst/>
          </a:prstGeom>
          <a:noFill/>
          <a:ln w="9525">
            <a:noFill/>
          </a:ln>
        </p:spPr>
      </p:pic>
    </p:spTree>
  </p:cSld>
  <p:clrMapOvr>
    <a:masterClrMapping/>
  </p:clrMapOvr>
  <p:transition>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占位符 7169"/>
          <p:cNvSpPr>
            <a:spLocks noGrp="1"/>
          </p:cNvSpPr>
          <p:nvPr>
            <p:ph type="body" idx="1"/>
          </p:nvPr>
        </p:nvSpPr>
        <p:spPr>
          <a:xfrm>
            <a:off x="590550" y="1268413"/>
            <a:ext cx="8229600" cy="5040312"/>
          </a:xfrm>
        </p:spPr>
        <p:txBody>
          <a:bodyPr/>
          <a:p>
            <a:pPr>
              <a:lnSpc>
                <a:spcPct val="90000"/>
              </a:lnSpc>
              <a:buNone/>
            </a:pPr>
            <a:r>
              <a:rPr lang="en-US" altLang="zh-CN" sz="40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         </a:t>
            </a:r>
            <a:r>
              <a:rPr lang="zh-CN" altLang="en-US" sz="40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王鼎钧的散文坚持了为人</a:t>
            </a:r>
            <a:endParaRPr lang="zh-CN" altLang="en-US" sz="40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pPr>
              <a:lnSpc>
                <a:spcPct val="90000"/>
              </a:lnSpc>
              <a:buNone/>
            </a:pPr>
            <a:r>
              <a:rPr lang="zh-CN" altLang="en-US" sz="40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      生的主张，揭露了现实的种种流弊，从中可窥见作者对古老文明和文化传统的深沉情感和深切忧思。他的散文文笔简炼，神情俱肖，文理清晰，自成一体。读者能在阅读中自然进入特定情景和氛围，产生深沉的思考。</a:t>
            </a:r>
            <a:endParaRPr lang="zh-CN" altLang="en-US" sz="40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p:txBody>
      </p:sp>
      <p:pic>
        <p:nvPicPr>
          <p:cNvPr id="7171" name="图片 7170" descr="王鼎钧"/>
          <p:cNvPicPr>
            <a:picLocks noChangeAspect="1"/>
          </p:cNvPicPr>
          <p:nvPr/>
        </p:nvPicPr>
        <p:blipFill>
          <a:blip r:embed="rId1"/>
          <a:stretch>
            <a:fillRect/>
          </a:stretch>
        </p:blipFill>
        <p:spPr>
          <a:xfrm>
            <a:off x="468313" y="260350"/>
            <a:ext cx="1643062" cy="2160588"/>
          </a:xfrm>
          <a:prstGeom prst="rect">
            <a:avLst/>
          </a:prstGeom>
          <a:noFill/>
          <a:ln w="9525">
            <a:noFill/>
          </a:ln>
        </p:spPr>
      </p:pic>
    </p:spTree>
  </p:cSld>
  <p:clrMapOvr>
    <a:masterClrMapping/>
  </p:clrMapOvr>
  <p:transition>
    <p:cover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标题 9217"/>
          <p:cNvSpPr>
            <a:spLocks noGrp="1"/>
          </p:cNvSpPr>
          <p:nvPr>
            <p:ph type="title"/>
          </p:nvPr>
        </p:nvSpPr>
        <p:spPr/>
        <p:txBody>
          <a:bodyPr anchor="ctr"/>
          <a:p>
            <a:r>
              <a:rPr lang="zh-CN" altLang="en-US" sz="3600" b="1" dirty="0">
                <a:solidFill>
                  <a:srgbClr val="0000FF"/>
                </a:solidFill>
                <a:ea typeface="黑体" panose="02010609060101010101" pitchFamily="2" charset="-122"/>
              </a:rPr>
              <a:t>认读下列词语，注意画线的字的读音：</a:t>
            </a:r>
            <a:endParaRPr lang="zh-CN" altLang="en-US" sz="3600" b="1" dirty="0">
              <a:solidFill>
                <a:srgbClr val="0000FF"/>
              </a:solidFill>
              <a:ea typeface="黑体" panose="02010609060101010101" pitchFamily="2" charset="-122"/>
            </a:endParaRPr>
          </a:p>
        </p:txBody>
      </p:sp>
      <p:sp>
        <p:nvSpPr>
          <p:cNvPr id="9219" name="文本占位符 9218"/>
          <p:cNvSpPr>
            <a:spLocks noGrp="1"/>
          </p:cNvSpPr>
          <p:nvPr>
            <p:ph type="body" idx="1"/>
          </p:nvPr>
        </p:nvSpPr>
        <p:spPr>
          <a:xfrm>
            <a:off x="533400" y="1268413"/>
            <a:ext cx="8610600" cy="4953000"/>
          </a:xfrm>
        </p:spPr>
        <p:txBody>
          <a:bodyPr/>
          <a:p>
            <a:pPr>
              <a:buNone/>
            </a:pPr>
            <a:r>
              <a:rPr lang="zh-CN" altLang="en-US" sz="3600" b="1" dirty="0"/>
              <a:t>泥</a:t>
            </a:r>
            <a:r>
              <a:rPr lang="zh-CN" altLang="en-US" sz="3600" b="1" u="sng" dirty="0">
                <a:solidFill>
                  <a:srgbClr val="FF0000"/>
                </a:solidFill>
              </a:rPr>
              <a:t>泞</a:t>
            </a:r>
            <a:r>
              <a:rPr lang="zh-CN" altLang="en-US" sz="3600" b="1" dirty="0"/>
              <a:t>　　　　默</a:t>
            </a:r>
            <a:r>
              <a:rPr lang="zh-CN" altLang="en-US" sz="3600" b="1" u="sng" dirty="0">
                <a:solidFill>
                  <a:srgbClr val="FF0000"/>
                </a:solidFill>
              </a:rPr>
              <a:t>契</a:t>
            </a:r>
            <a:r>
              <a:rPr lang="zh-CN" altLang="en-US" sz="3600" b="1" dirty="0"/>
              <a:t>　　　　倒</a:t>
            </a:r>
            <a:r>
              <a:rPr lang="zh-CN" altLang="en-US" sz="3600" b="1" u="sng" dirty="0">
                <a:solidFill>
                  <a:srgbClr val="FF0000"/>
                </a:solidFill>
              </a:rPr>
              <a:t>坍</a:t>
            </a:r>
            <a:endParaRPr lang="zh-CN" altLang="en-US" sz="3600" b="1" u="sng" dirty="0">
              <a:solidFill>
                <a:srgbClr val="FF0000"/>
              </a:solidFill>
            </a:endParaRPr>
          </a:p>
          <a:p>
            <a:pPr>
              <a:buNone/>
            </a:pPr>
            <a:endParaRPr lang="zh-CN" altLang="en-US" sz="3600" b="1" dirty="0"/>
          </a:p>
          <a:p>
            <a:pPr>
              <a:buNone/>
            </a:pPr>
            <a:r>
              <a:rPr lang="zh-CN" altLang="en-US" sz="3600" b="1" u="sng" dirty="0">
                <a:solidFill>
                  <a:srgbClr val="FF0000"/>
                </a:solidFill>
              </a:rPr>
              <a:t>虬</a:t>
            </a:r>
            <a:r>
              <a:rPr lang="zh-CN" altLang="en-US" sz="3600" b="1" dirty="0"/>
              <a:t>须　　　　受</a:t>
            </a:r>
            <a:r>
              <a:rPr lang="zh-CN" altLang="en-US" sz="3600" b="1" u="sng" dirty="0">
                <a:solidFill>
                  <a:srgbClr val="FF0000"/>
                </a:solidFill>
              </a:rPr>
              <a:t>戮</a:t>
            </a:r>
            <a:r>
              <a:rPr lang="zh-CN" altLang="en-US" sz="3600" b="1" dirty="0"/>
              <a:t>　　　　</a:t>
            </a:r>
            <a:r>
              <a:rPr lang="zh-CN" altLang="en-US" sz="3600" b="1" u="sng" dirty="0">
                <a:solidFill>
                  <a:srgbClr val="FF0000"/>
                </a:solidFill>
              </a:rPr>
              <a:t>紊</a:t>
            </a:r>
            <a:r>
              <a:rPr lang="zh-CN" altLang="en-US" sz="3600" b="1" dirty="0"/>
              <a:t>乱</a:t>
            </a:r>
            <a:endParaRPr lang="zh-CN" altLang="en-US" sz="3600" b="1" dirty="0"/>
          </a:p>
          <a:p>
            <a:pPr>
              <a:buNone/>
            </a:pPr>
            <a:endParaRPr lang="zh-CN" altLang="en-US" sz="3600" b="1" dirty="0"/>
          </a:p>
          <a:p>
            <a:pPr>
              <a:buNone/>
            </a:pPr>
            <a:r>
              <a:rPr lang="zh-CN" altLang="en-US" sz="3600" b="1" u="sng" dirty="0">
                <a:solidFill>
                  <a:srgbClr val="FF0000"/>
                </a:solidFill>
              </a:rPr>
              <a:t>佝偻</a:t>
            </a:r>
            <a:r>
              <a:rPr lang="zh-CN" altLang="en-US" sz="3600" b="1" dirty="0"/>
              <a:t>　　　　　　周道如</a:t>
            </a:r>
            <a:r>
              <a:rPr lang="zh-CN" altLang="en-US" sz="3600" b="1" u="sng" dirty="0">
                <a:solidFill>
                  <a:srgbClr val="FF0000"/>
                </a:solidFill>
              </a:rPr>
              <a:t>砥</a:t>
            </a:r>
            <a:endParaRPr lang="zh-CN" altLang="en-US" sz="3600" b="1" u="sng" dirty="0">
              <a:solidFill>
                <a:srgbClr val="FF0000"/>
              </a:solidFill>
            </a:endParaRPr>
          </a:p>
          <a:p>
            <a:pPr>
              <a:buNone/>
            </a:pPr>
            <a:endParaRPr lang="zh-CN" altLang="en-US" sz="3600" b="1" u="sng" dirty="0">
              <a:solidFill>
                <a:srgbClr val="FF0000"/>
              </a:solidFill>
            </a:endParaRPr>
          </a:p>
          <a:p>
            <a:pPr>
              <a:buNone/>
            </a:pPr>
            <a:r>
              <a:rPr lang="zh-CN" altLang="en-US" sz="3600" b="1" dirty="0">
                <a:solidFill>
                  <a:srgbClr val="FF0000"/>
                </a:solidFill>
              </a:rPr>
              <a:t>踝</a:t>
            </a:r>
            <a:r>
              <a:rPr lang="zh-CN" altLang="en-US" sz="3600" b="1" dirty="0"/>
              <a:t>骨                      </a:t>
            </a:r>
            <a:r>
              <a:rPr lang="zh-CN" altLang="en-US" sz="3600" b="1" dirty="0">
                <a:solidFill>
                  <a:srgbClr val="FF0000"/>
                </a:solidFill>
              </a:rPr>
              <a:t>刽</a:t>
            </a:r>
            <a:r>
              <a:rPr lang="zh-CN" altLang="en-US" sz="3600" b="1" dirty="0"/>
              <a:t>子手</a:t>
            </a:r>
            <a:endParaRPr lang="zh-CN" altLang="en-US" sz="3600" b="1" dirty="0"/>
          </a:p>
        </p:txBody>
      </p:sp>
      <p:sp>
        <p:nvSpPr>
          <p:cNvPr id="9220" name="文本框 9219"/>
          <p:cNvSpPr txBox="1"/>
          <p:nvPr/>
        </p:nvSpPr>
        <p:spPr>
          <a:xfrm>
            <a:off x="1331913" y="1341438"/>
            <a:ext cx="2016125" cy="579437"/>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nìng</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1" name="文本框 9220"/>
          <p:cNvSpPr txBox="1"/>
          <p:nvPr/>
        </p:nvSpPr>
        <p:spPr>
          <a:xfrm>
            <a:off x="4284663" y="1341438"/>
            <a:ext cx="1800225" cy="579437"/>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qì</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2" name="文本框 9221"/>
          <p:cNvSpPr txBox="1"/>
          <p:nvPr/>
        </p:nvSpPr>
        <p:spPr>
          <a:xfrm>
            <a:off x="7019925" y="1341438"/>
            <a:ext cx="1873250" cy="579437"/>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tān</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3" name="文本框 9222"/>
          <p:cNvSpPr txBox="1"/>
          <p:nvPr/>
        </p:nvSpPr>
        <p:spPr>
          <a:xfrm>
            <a:off x="1403350" y="2636838"/>
            <a:ext cx="2089150" cy="579437"/>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qiú</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4" name="文本框 9223"/>
          <p:cNvSpPr txBox="1"/>
          <p:nvPr/>
        </p:nvSpPr>
        <p:spPr>
          <a:xfrm>
            <a:off x="4211638" y="2636838"/>
            <a:ext cx="1800225" cy="579437"/>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lù</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5" name="文本框 9224"/>
          <p:cNvSpPr txBox="1"/>
          <p:nvPr/>
        </p:nvSpPr>
        <p:spPr>
          <a:xfrm>
            <a:off x="6948488" y="2565400"/>
            <a:ext cx="2016125" cy="579438"/>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wěn</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6" name="文本框 9225"/>
          <p:cNvSpPr txBox="1"/>
          <p:nvPr/>
        </p:nvSpPr>
        <p:spPr>
          <a:xfrm>
            <a:off x="1331913" y="4005263"/>
            <a:ext cx="2735262" cy="579437"/>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gōu  lóu</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7" name="文本框 9226"/>
          <p:cNvSpPr txBox="1"/>
          <p:nvPr/>
        </p:nvSpPr>
        <p:spPr>
          <a:xfrm>
            <a:off x="5940425" y="3933825"/>
            <a:ext cx="2232025" cy="579438"/>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dǐ</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8" name="文本框 9227"/>
          <p:cNvSpPr txBox="1"/>
          <p:nvPr/>
        </p:nvSpPr>
        <p:spPr>
          <a:xfrm>
            <a:off x="1476375" y="5229225"/>
            <a:ext cx="2374900" cy="579438"/>
          </a:xfrm>
          <a:prstGeom prst="rect">
            <a:avLst/>
          </a:prstGeom>
          <a:noFill/>
          <a:ln w="9525">
            <a:noFill/>
          </a:ln>
        </p:spPr>
        <p:txBody>
          <a:bodyPr>
            <a:spAutoFit/>
          </a:bodyPr>
          <a:p>
            <a:pPr lvl="0"/>
            <a:r>
              <a:rPr lang="zh-CN" altLang="en-GB"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GB" altLang="zh-CN" sz="3200" b="1" err="1">
                <a:effectLst>
                  <a:outerShdw blurRad="38100" dist="38100" dir="2700000">
                    <a:srgbClr val="C0C0C0"/>
                  </a:outerShdw>
                </a:effectLst>
                <a:latin typeface="Arial" panose="020B0604020202020204" pitchFamily="34" charset="0"/>
                <a:ea typeface="宋体" panose="02010600030101010101" pitchFamily="2" charset="-122"/>
              </a:rPr>
              <a:t>hu</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á</a:t>
            </a:r>
            <a:r>
              <a:rPr lang="en-GB" altLang="zh-CN" sz="3200" b="1">
                <a:effectLst>
                  <a:outerShdw blurRad="38100" dist="38100" dir="2700000">
                    <a:srgbClr val="C0C0C0"/>
                  </a:outerShdw>
                </a:effectLst>
                <a:latin typeface="Arial" panose="020B0604020202020204" pitchFamily="34" charset="0"/>
                <a:ea typeface="宋体" panose="02010600030101010101" pitchFamily="2" charset="-122"/>
              </a:rPr>
              <a:t>i</a:t>
            </a:r>
            <a:r>
              <a:rPr lang="zh-CN" altLang="en-GB"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GB"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
        <p:nvSpPr>
          <p:cNvPr id="9229" name="文本框 9228"/>
          <p:cNvSpPr txBox="1"/>
          <p:nvPr/>
        </p:nvSpPr>
        <p:spPr>
          <a:xfrm>
            <a:off x="5508625" y="5229225"/>
            <a:ext cx="2232025" cy="579438"/>
          </a:xfrm>
          <a:prstGeom prst="rect">
            <a:avLst/>
          </a:prstGeom>
          <a:noFill/>
          <a:ln w="9525">
            <a:noFill/>
          </a:ln>
        </p:spPr>
        <p:txBody>
          <a:bodyPr>
            <a:spAutoFit/>
          </a:bodyPr>
          <a:p>
            <a:pPr lvl="0"/>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r>
              <a:rPr lang="en-US" altLang="zh-CN" sz="3200" b="1" err="1">
                <a:effectLst>
                  <a:outerShdw blurRad="38100" dist="38100" dir="2700000">
                    <a:srgbClr val="C0C0C0"/>
                  </a:outerShdw>
                </a:effectLst>
                <a:latin typeface="Arial" panose="020B0604020202020204" pitchFamily="34" charset="0"/>
                <a:ea typeface="宋体" panose="02010600030101010101" pitchFamily="2" charset="-122"/>
              </a:rPr>
              <a:t>guì</a:t>
            </a:r>
            <a:r>
              <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rPr>
              <a:t>）</a:t>
            </a:r>
            <a:endParaRPr lang="zh-CN" altLang="en-US" sz="3200" b="1" dirty="0">
              <a:effectLst>
                <a:outerShdw blurRad="38100" dist="38100" dir="2700000">
                  <a:srgbClr val="C0C0C0"/>
                </a:outerShdw>
              </a:effectLst>
              <a:latin typeface="Arial" panose="020B0604020202020204" pitchFamily="34" charset="0"/>
              <a:ea typeface="宋体" panose="02010600030101010101" pitchFamily="2"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9220"/>
                                        </p:tgtEl>
                                        <p:attrNameLst>
                                          <p:attrName>style.visibility</p:attrName>
                                        </p:attrNameLst>
                                      </p:cBhvr>
                                      <p:to>
                                        <p:strVal val="visible"/>
                                      </p:to>
                                    </p:set>
                                    <p:anim calcmode="discrete" valueType="clr">
                                      <p:cBhvr override="childStyle">
                                        <p:cTn id="7" dur="80"/>
                                        <p:tgtEl>
                                          <p:spTgt spid="922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9220"/>
                                        </p:tgtEl>
                                        <p:attrNameLst>
                                          <p:attrName>fillcolor</p:attrName>
                                        </p:attrNameLst>
                                      </p:cBhvr>
                                      <p:tavLst>
                                        <p:tav tm="0">
                                          <p:val>
                                            <p:clrVal>
                                              <a:schemeClr val="accent2"/>
                                            </p:clrVal>
                                          </p:val>
                                        </p:tav>
                                        <p:tav tm="50000">
                                          <p:val>
                                            <p:clrVal>
                                              <a:schemeClr val="hlink"/>
                                            </p:clrVal>
                                          </p:val>
                                        </p:tav>
                                      </p:tavLst>
                                    </p:anim>
                                    <p:set>
                                      <p:cBhvr>
                                        <p:cTn id="9" dur="80"/>
                                        <p:tgtEl>
                                          <p:spTgt spid="922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9221"/>
                                        </p:tgtEl>
                                        <p:attrNameLst>
                                          <p:attrName>style.visibility</p:attrName>
                                        </p:attrNameLst>
                                      </p:cBhvr>
                                      <p:to>
                                        <p:strVal val="visible"/>
                                      </p:to>
                                    </p:set>
                                    <p:anim calcmode="discrete" valueType="clr">
                                      <p:cBhvr override="childStyle">
                                        <p:cTn id="14" dur="80"/>
                                        <p:tgtEl>
                                          <p:spTgt spid="9221"/>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9221"/>
                                        </p:tgtEl>
                                        <p:attrNameLst>
                                          <p:attrName>fillcolor</p:attrName>
                                        </p:attrNameLst>
                                      </p:cBhvr>
                                      <p:tavLst>
                                        <p:tav tm="0">
                                          <p:val>
                                            <p:clrVal>
                                              <a:schemeClr val="accent2"/>
                                            </p:clrVal>
                                          </p:val>
                                        </p:tav>
                                        <p:tav tm="50000">
                                          <p:val>
                                            <p:clrVal>
                                              <a:schemeClr val="hlink"/>
                                            </p:clrVal>
                                          </p:val>
                                        </p:tav>
                                      </p:tavLst>
                                    </p:anim>
                                    <p:set>
                                      <p:cBhvr>
                                        <p:cTn id="16" dur="80"/>
                                        <p:tgtEl>
                                          <p:spTgt spid="9221"/>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9222"/>
                                        </p:tgtEl>
                                        <p:attrNameLst>
                                          <p:attrName>style.visibility</p:attrName>
                                        </p:attrNameLst>
                                      </p:cBhvr>
                                      <p:to>
                                        <p:strVal val="visible"/>
                                      </p:to>
                                    </p:set>
                                    <p:anim calcmode="discrete" valueType="clr">
                                      <p:cBhvr override="childStyle">
                                        <p:cTn id="21" dur="80"/>
                                        <p:tgtEl>
                                          <p:spTgt spid="9222"/>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9222"/>
                                        </p:tgtEl>
                                        <p:attrNameLst>
                                          <p:attrName>fillcolor</p:attrName>
                                        </p:attrNameLst>
                                      </p:cBhvr>
                                      <p:tavLst>
                                        <p:tav tm="0">
                                          <p:val>
                                            <p:clrVal>
                                              <a:schemeClr val="accent2"/>
                                            </p:clrVal>
                                          </p:val>
                                        </p:tav>
                                        <p:tav tm="50000">
                                          <p:val>
                                            <p:clrVal>
                                              <a:schemeClr val="hlink"/>
                                            </p:clrVal>
                                          </p:val>
                                        </p:tav>
                                      </p:tavLst>
                                    </p:anim>
                                    <p:set>
                                      <p:cBhvr>
                                        <p:cTn id="23" dur="80"/>
                                        <p:tgtEl>
                                          <p:spTgt spid="9222"/>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9223"/>
                                        </p:tgtEl>
                                        <p:attrNameLst>
                                          <p:attrName>style.visibility</p:attrName>
                                        </p:attrNameLst>
                                      </p:cBhvr>
                                      <p:to>
                                        <p:strVal val="visible"/>
                                      </p:to>
                                    </p:set>
                                    <p:anim calcmode="discrete" valueType="clr">
                                      <p:cBhvr override="childStyle">
                                        <p:cTn id="28" dur="80"/>
                                        <p:tgtEl>
                                          <p:spTgt spid="9223"/>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9223"/>
                                        </p:tgtEl>
                                        <p:attrNameLst>
                                          <p:attrName>fillcolor</p:attrName>
                                        </p:attrNameLst>
                                      </p:cBhvr>
                                      <p:tavLst>
                                        <p:tav tm="0">
                                          <p:val>
                                            <p:clrVal>
                                              <a:schemeClr val="accent2"/>
                                            </p:clrVal>
                                          </p:val>
                                        </p:tav>
                                        <p:tav tm="50000">
                                          <p:val>
                                            <p:clrVal>
                                              <a:schemeClr val="hlink"/>
                                            </p:clrVal>
                                          </p:val>
                                        </p:tav>
                                      </p:tavLst>
                                    </p:anim>
                                    <p:set>
                                      <p:cBhvr>
                                        <p:cTn id="30" dur="80"/>
                                        <p:tgtEl>
                                          <p:spTgt spid="9223"/>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9224"/>
                                        </p:tgtEl>
                                        <p:attrNameLst>
                                          <p:attrName>style.visibility</p:attrName>
                                        </p:attrNameLst>
                                      </p:cBhvr>
                                      <p:to>
                                        <p:strVal val="visible"/>
                                      </p:to>
                                    </p:set>
                                    <p:anim calcmode="discrete" valueType="clr">
                                      <p:cBhvr override="childStyle">
                                        <p:cTn id="35" dur="80"/>
                                        <p:tgtEl>
                                          <p:spTgt spid="9224"/>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9224"/>
                                        </p:tgtEl>
                                        <p:attrNameLst>
                                          <p:attrName>fillcolor</p:attrName>
                                        </p:attrNameLst>
                                      </p:cBhvr>
                                      <p:tavLst>
                                        <p:tav tm="0">
                                          <p:val>
                                            <p:clrVal>
                                              <a:schemeClr val="accent2"/>
                                            </p:clrVal>
                                          </p:val>
                                        </p:tav>
                                        <p:tav tm="50000">
                                          <p:val>
                                            <p:clrVal>
                                              <a:schemeClr val="hlink"/>
                                            </p:clrVal>
                                          </p:val>
                                        </p:tav>
                                      </p:tavLst>
                                    </p:anim>
                                    <p:set>
                                      <p:cBhvr>
                                        <p:cTn id="37" dur="80"/>
                                        <p:tgtEl>
                                          <p:spTgt spid="9224"/>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grpId="0" nodeType="clickEffect">
                                  <p:stCondLst>
                                    <p:cond delay="0"/>
                                  </p:stCondLst>
                                  <p:iterate type="lt">
                                    <p:tmPct val="50000"/>
                                  </p:iterate>
                                  <p:childTnLst>
                                    <p:set>
                                      <p:cBhvr>
                                        <p:cTn id="41" dur="1" fill="hold">
                                          <p:stCondLst>
                                            <p:cond delay="0"/>
                                          </p:stCondLst>
                                        </p:cTn>
                                        <p:tgtEl>
                                          <p:spTgt spid="9225"/>
                                        </p:tgtEl>
                                        <p:attrNameLst>
                                          <p:attrName>style.visibility</p:attrName>
                                        </p:attrNameLst>
                                      </p:cBhvr>
                                      <p:to>
                                        <p:strVal val="visible"/>
                                      </p:to>
                                    </p:set>
                                    <p:anim calcmode="discrete" valueType="clr">
                                      <p:cBhvr override="childStyle">
                                        <p:cTn id="42" dur="80"/>
                                        <p:tgtEl>
                                          <p:spTgt spid="9225"/>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9225"/>
                                        </p:tgtEl>
                                        <p:attrNameLst>
                                          <p:attrName>fillcolor</p:attrName>
                                        </p:attrNameLst>
                                      </p:cBhvr>
                                      <p:tavLst>
                                        <p:tav tm="0">
                                          <p:val>
                                            <p:clrVal>
                                              <a:schemeClr val="accent2"/>
                                            </p:clrVal>
                                          </p:val>
                                        </p:tav>
                                        <p:tav tm="50000">
                                          <p:val>
                                            <p:clrVal>
                                              <a:schemeClr val="hlink"/>
                                            </p:clrVal>
                                          </p:val>
                                        </p:tav>
                                      </p:tavLst>
                                    </p:anim>
                                    <p:set>
                                      <p:cBhvr>
                                        <p:cTn id="44" dur="80"/>
                                        <p:tgtEl>
                                          <p:spTgt spid="9225"/>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grpId="0" nodeType="clickEffect">
                                  <p:stCondLst>
                                    <p:cond delay="0"/>
                                  </p:stCondLst>
                                  <p:iterate type="lt">
                                    <p:tmPct val="50000"/>
                                  </p:iterate>
                                  <p:childTnLst>
                                    <p:set>
                                      <p:cBhvr>
                                        <p:cTn id="48" dur="1" fill="hold">
                                          <p:stCondLst>
                                            <p:cond delay="0"/>
                                          </p:stCondLst>
                                        </p:cTn>
                                        <p:tgtEl>
                                          <p:spTgt spid="9226"/>
                                        </p:tgtEl>
                                        <p:attrNameLst>
                                          <p:attrName>style.visibility</p:attrName>
                                        </p:attrNameLst>
                                      </p:cBhvr>
                                      <p:to>
                                        <p:strVal val="visible"/>
                                      </p:to>
                                    </p:set>
                                    <p:anim calcmode="discrete" valueType="clr">
                                      <p:cBhvr override="childStyle">
                                        <p:cTn id="49" dur="80"/>
                                        <p:tgtEl>
                                          <p:spTgt spid="9226"/>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9226"/>
                                        </p:tgtEl>
                                        <p:attrNameLst>
                                          <p:attrName>fillcolor</p:attrName>
                                        </p:attrNameLst>
                                      </p:cBhvr>
                                      <p:tavLst>
                                        <p:tav tm="0">
                                          <p:val>
                                            <p:clrVal>
                                              <a:schemeClr val="accent2"/>
                                            </p:clrVal>
                                          </p:val>
                                        </p:tav>
                                        <p:tav tm="50000">
                                          <p:val>
                                            <p:clrVal>
                                              <a:schemeClr val="hlink"/>
                                            </p:clrVal>
                                          </p:val>
                                        </p:tav>
                                      </p:tavLst>
                                    </p:anim>
                                    <p:set>
                                      <p:cBhvr>
                                        <p:cTn id="51" dur="80"/>
                                        <p:tgtEl>
                                          <p:spTgt spid="9226"/>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grpId="0" nodeType="clickEffect">
                                  <p:stCondLst>
                                    <p:cond delay="0"/>
                                  </p:stCondLst>
                                  <p:iterate type="lt">
                                    <p:tmPct val="50000"/>
                                  </p:iterate>
                                  <p:childTnLst>
                                    <p:set>
                                      <p:cBhvr>
                                        <p:cTn id="55" dur="1" fill="hold">
                                          <p:stCondLst>
                                            <p:cond delay="0"/>
                                          </p:stCondLst>
                                        </p:cTn>
                                        <p:tgtEl>
                                          <p:spTgt spid="9227"/>
                                        </p:tgtEl>
                                        <p:attrNameLst>
                                          <p:attrName>style.visibility</p:attrName>
                                        </p:attrNameLst>
                                      </p:cBhvr>
                                      <p:to>
                                        <p:strVal val="visible"/>
                                      </p:to>
                                    </p:set>
                                    <p:anim calcmode="discrete" valueType="clr">
                                      <p:cBhvr override="childStyle">
                                        <p:cTn id="56" dur="80"/>
                                        <p:tgtEl>
                                          <p:spTgt spid="9227"/>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9227"/>
                                        </p:tgtEl>
                                        <p:attrNameLst>
                                          <p:attrName>fillcolor</p:attrName>
                                        </p:attrNameLst>
                                      </p:cBhvr>
                                      <p:tavLst>
                                        <p:tav tm="0">
                                          <p:val>
                                            <p:clrVal>
                                              <a:schemeClr val="accent2"/>
                                            </p:clrVal>
                                          </p:val>
                                        </p:tav>
                                        <p:tav tm="50000">
                                          <p:val>
                                            <p:clrVal>
                                              <a:schemeClr val="hlink"/>
                                            </p:clrVal>
                                          </p:val>
                                        </p:tav>
                                      </p:tavLst>
                                    </p:anim>
                                    <p:set>
                                      <p:cBhvr>
                                        <p:cTn id="58" dur="80"/>
                                        <p:tgtEl>
                                          <p:spTgt spid="9227"/>
                                        </p:tgtEl>
                                        <p:attrNameLst>
                                          <p:attrName>fill.type</p:attrName>
                                        </p:attrNameLst>
                                      </p:cBhvr>
                                      <p:to>
                                        <p:strVal val="solid"/>
                                      </p:to>
                                    </p:se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9228"/>
                                        </p:tgtEl>
                                        <p:attrNameLst>
                                          <p:attrName>style.visibility</p:attrName>
                                        </p:attrNameLst>
                                      </p:cBhvr>
                                      <p:to>
                                        <p:strVal val="visible"/>
                                      </p:to>
                                    </p:set>
                                    <p:anim calcmode="lin" valueType="num">
                                      <p:cBhvr>
                                        <p:cTn id="63" dur="1000" fill="hold"/>
                                        <p:tgtEl>
                                          <p:spTgt spid="9228"/>
                                        </p:tgtEl>
                                        <p:attrNameLst>
                                          <p:attrName>ppt_x</p:attrName>
                                        </p:attrNameLst>
                                      </p:cBhvr>
                                      <p:tavLst>
                                        <p:tav tm="0">
                                          <p:val>
                                            <p:strVal val="#ppt_x-.2"/>
                                          </p:val>
                                        </p:tav>
                                        <p:tav tm="100000">
                                          <p:val>
                                            <p:strVal val="#ppt_x"/>
                                          </p:val>
                                        </p:tav>
                                      </p:tavLst>
                                    </p:anim>
                                    <p:anim calcmode="lin" valueType="num">
                                      <p:cBhvr>
                                        <p:cTn id="64" dur="1000" fill="hold"/>
                                        <p:tgtEl>
                                          <p:spTgt spid="9228"/>
                                        </p:tgtEl>
                                        <p:attrNameLst>
                                          <p:attrName>ppt_y</p:attrName>
                                        </p:attrNameLst>
                                      </p:cBhvr>
                                      <p:tavLst>
                                        <p:tav tm="0">
                                          <p:val>
                                            <p:strVal val="#ppt_y"/>
                                          </p:val>
                                        </p:tav>
                                        <p:tav tm="100000">
                                          <p:val>
                                            <p:strVal val="#ppt_y"/>
                                          </p:val>
                                        </p:tav>
                                      </p:tavLst>
                                    </p:anim>
                                    <p:animEffect transition="in" filter="wipe(right)" prLst="gradientSize: 0.1">
                                      <p:cBhvr>
                                        <p:cTn id="65" dur="1000"/>
                                        <p:tgtEl>
                                          <p:spTgt spid="9228"/>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9229"/>
                                        </p:tgtEl>
                                        <p:attrNameLst>
                                          <p:attrName>style.visibility</p:attrName>
                                        </p:attrNameLst>
                                      </p:cBhvr>
                                      <p:to>
                                        <p:strVal val="visible"/>
                                      </p:to>
                                    </p:set>
                                    <p:anim calcmode="lin" valueType="num">
                                      <p:cBhvr>
                                        <p:cTn id="70" dur="1000" fill="hold"/>
                                        <p:tgtEl>
                                          <p:spTgt spid="9229"/>
                                        </p:tgtEl>
                                        <p:attrNameLst>
                                          <p:attrName>ppt_w</p:attrName>
                                        </p:attrNameLst>
                                      </p:cBhvr>
                                      <p:tavLst>
                                        <p:tav tm="0">
                                          <p:val>
                                            <p:strVal val="#ppt_w*0.70"/>
                                          </p:val>
                                        </p:tav>
                                        <p:tav tm="100000">
                                          <p:val>
                                            <p:strVal val="#ppt_w"/>
                                          </p:val>
                                        </p:tav>
                                      </p:tavLst>
                                    </p:anim>
                                    <p:anim calcmode="lin" valueType="num">
                                      <p:cBhvr>
                                        <p:cTn id="71" dur="1000" fill="hold"/>
                                        <p:tgtEl>
                                          <p:spTgt spid="9229"/>
                                        </p:tgtEl>
                                        <p:attrNameLst>
                                          <p:attrName>ppt_h</p:attrName>
                                        </p:attrNameLst>
                                      </p:cBhvr>
                                      <p:tavLst>
                                        <p:tav tm="0">
                                          <p:val>
                                            <p:strVal val="#ppt_h"/>
                                          </p:val>
                                        </p:tav>
                                        <p:tav tm="100000">
                                          <p:val>
                                            <p:strVal val="#ppt_h"/>
                                          </p:val>
                                        </p:tav>
                                      </p:tavLst>
                                    </p:anim>
                                    <p:animEffect transition="in" filter="fade">
                                      <p:cBhvr>
                                        <p:cTn id="72" dur="1000"/>
                                        <p:tgtEl>
                                          <p:spTgt spid="9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p:bldP spid="9222" grpId="0"/>
      <p:bldP spid="9223" grpId="0"/>
      <p:bldP spid="9224" grpId="0"/>
      <p:bldP spid="9225" grpId="0"/>
      <p:bldP spid="9226" grpId="0"/>
      <p:bldP spid="9227" grpId="0"/>
      <p:bldP spid="9228" grpId="0"/>
      <p:bldP spid="92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7409"/>
          <p:cNvSpPr>
            <a:spLocks noGrp="1"/>
          </p:cNvSpPr>
          <p:nvPr>
            <p:ph type="title"/>
          </p:nvPr>
        </p:nvSpPr>
        <p:spPr>
          <a:xfrm>
            <a:off x="673100" y="549275"/>
            <a:ext cx="6707188" cy="1143000"/>
          </a:xfrm>
        </p:spPr>
        <p:txBody>
          <a:bodyPr anchor="ctr"/>
          <a:p>
            <a:pPr algn="l"/>
            <a:r>
              <a:rPr lang="zh-CN" altLang="en-US" sz="5400" b="1" dirty="0">
                <a:effectLst>
                  <a:outerShdw blurRad="38100" dist="38100" dir="2700000">
                    <a:srgbClr val="FFFFFF"/>
                  </a:outerShdw>
                </a:effectLst>
                <a:ea typeface="华文行楷" panose="02010800040101010101" pitchFamily="2" charset="-122"/>
              </a:rPr>
              <a:t>阅读课文，整体把握</a:t>
            </a:r>
            <a:endParaRPr lang="zh-CN" altLang="en-US" sz="5400" b="1" dirty="0">
              <a:effectLst>
                <a:outerShdw blurRad="38100" dist="38100" dir="2700000">
                  <a:srgbClr val="FFFFFF"/>
                </a:outerShdw>
              </a:effectLst>
              <a:ea typeface="华文行楷" panose="02010800040101010101" pitchFamily="2" charset="-122"/>
            </a:endParaRPr>
          </a:p>
        </p:txBody>
      </p:sp>
      <p:sp>
        <p:nvSpPr>
          <p:cNvPr id="17411" name="文本占位符 17410"/>
          <p:cNvSpPr>
            <a:spLocks noGrp="1"/>
          </p:cNvSpPr>
          <p:nvPr>
            <p:ph type="body" idx="1"/>
          </p:nvPr>
        </p:nvSpPr>
        <p:spPr>
          <a:xfrm>
            <a:off x="755650" y="2133600"/>
            <a:ext cx="8229600" cy="3097213"/>
          </a:xfrm>
        </p:spPr>
        <p:txBody>
          <a:bodyPr/>
          <a:p>
            <a:pPr>
              <a:buNone/>
            </a:pPr>
            <a:r>
              <a:rPr lang="en-US" altLang="zh-CN"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1.</a:t>
            </a:r>
            <a:r>
              <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概括本文主要内容。</a:t>
            </a:r>
            <a:endPar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pPr>
              <a:buNone/>
            </a:pPr>
            <a:r>
              <a:rPr lang="en-US" altLang="zh-CN"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2.</a:t>
            </a:r>
            <a:r>
              <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划分段落层次。 </a:t>
            </a:r>
            <a:endPar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a:p>
            <a:pPr>
              <a:buNone/>
            </a:pPr>
            <a:endParaRPr lang="zh-CN" altLang="en-US" sz="48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标题 24577"/>
          <p:cNvSpPr>
            <a:spLocks noGrp="1"/>
          </p:cNvSpPr>
          <p:nvPr>
            <p:ph type="title"/>
          </p:nvPr>
        </p:nvSpPr>
        <p:spPr>
          <a:xfrm>
            <a:off x="611188" y="1773238"/>
            <a:ext cx="7991475" cy="1143000"/>
          </a:xfrm>
        </p:spPr>
        <p:txBody>
          <a:bodyPr anchor="ctr"/>
          <a:p>
            <a:pPr algn="l"/>
            <a:r>
              <a:rPr lang="zh-CN" altLang="en-US" sz="6600" b="1" dirty="0">
                <a:effectLst>
                  <a:outerShdw blurRad="38100" dist="38100" dir="2700000">
                    <a:srgbClr val="FFFFFF"/>
                  </a:outerShdw>
                </a:effectLst>
                <a:ea typeface="华文行楷" panose="02010800040101010101" pitchFamily="2" charset="-122"/>
              </a:rPr>
              <a:t>细读课文，品味语言</a:t>
            </a:r>
            <a:endParaRPr lang="zh-CN" altLang="en-US" sz="6600" b="1" dirty="0">
              <a:effectLst>
                <a:outerShdw blurRad="38100" dist="38100" dir="2700000">
                  <a:srgbClr val="FFFFFF"/>
                </a:outerShdw>
              </a:effectLst>
              <a:ea typeface="华文行楷" panose="02010800040101010101" pitchFamily="2" charset="-122"/>
            </a:endParaRPr>
          </a:p>
        </p:txBody>
      </p:sp>
      <p:sp>
        <p:nvSpPr>
          <p:cNvPr id="24582" name="文本占位符 24581"/>
          <p:cNvSpPr>
            <a:spLocks noGrp="1"/>
          </p:cNvSpPr>
          <p:nvPr>
            <p:ph type="body" idx="1"/>
          </p:nvPr>
        </p:nvSpPr>
        <p:spPr>
          <a:xfrm>
            <a:off x="2339975" y="3357563"/>
            <a:ext cx="4681538" cy="1295400"/>
          </a:xfrm>
        </p:spPr>
        <p:txBody>
          <a:bodyPr/>
          <a:p>
            <a:pPr>
              <a:buNone/>
            </a:pPr>
            <a:r>
              <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rPr>
              <a:t>完成课后练习二 </a:t>
            </a:r>
            <a:endParaRPr lang="zh-CN" altLang="en-US" sz="4400" b="1" dirty="0">
              <a:solidFill>
                <a:srgbClr val="0000FF"/>
              </a:solidFill>
              <a:effectLst>
                <a:outerShdw blurRad="38100" dist="38100" dir="2700000">
                  <a:srgbClr val="000000"/>
                </a:outerShdw>
              </a:effectLst>
              <a:latin typeface="黑体" panose="02010609060101010101" pitchFamily="2" charset="-122"/>
              <a:ea typeface="黑体" panose="0201060906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标题 25601"/>
          <p:cNvSpPr>
            <a:spLocks noGrp="1"/>
          </p:cNvSpPr>
          <p:nvPr>
            <p:ph type="title"/>
          </p:nvPr>
        </p:nvSpPr>
        <p:spPr>
          <a:xfrm>
            <a:off x="684213" y="333375"/>
            <a:ext cx="8135937" cy="1079500"/>
          </a:xfrm>
        </p:spPr>
        <p:txBody>
          <a:bodyPr anchor="ctr"/>
          <a:p>
            <a:pPr algn="l"/>
            <a:r>
              <a:rPr lang="en-US" altLang="zh-CN" sz="4000" b="1" dirty="0"/>
              <a:t>       </a:t>
            </a:r>
            <a:r>
              <a:rPr lang="zh-CN" altLang="en-US" sz="4000" b="1" dirty="0"/>
              <a:t>作者借老树的命运，想要表达什么主题？</a:t>
            </a:r>
            <a:endParaRPr lang="zh-CN" altLang="en-US" sz="4000" b="1" dirty="0"/>
          </a:p>
        </p:txBody>
      </p:sp>
      <p:sp>
        <p:nvSpPr>
          <p:cNvPr id="25603" name="文本占位符 25602"/>
          <p:cNvSpPr>
            <a:spLocks noGrp="1"/>
          </p:cNvSpPr>
          <p:nvPr>
            <p:ph type="body" idx="1"/>
          </p:nvPr>
        </p:nvSpPr>
        <p:spPr>
          <a:xfrm>
            <a:off x="179388" y="1484313"/>
            <a:ext cx="8713787" cy="5373687"/>
          </a:xfrm>
        </p:spPr>
        <p:txBody>
          <a:bodyPr/>
          <a:p>
            <a:pPr>
              <a:lnSpc>
                <a:spcPct val="95000"/>
              </a:lnSpc>
              <a:spcBef>
                <a:spcPct val="0"/>
              </a:spcBef>
              <a:buNone/>
            </a:pPr>
            <a:r>
              <a:rPr lang="en-US" altLang="zh-CN" sz="2400" dirty="0">
                <a:latin typeface="黑体" panose="02010609060101010101" pitchFamily="2" charset="-122"/>
                <a:ea typeface="黑体" panose="02010609060101010101" pitchFamily="2" charset="-122"/>
              </a:rPr>
              <a:t>         </a:t>
            </a:r>
            <a:r>
              <a:rPr lang="zh-CN" altLang="en-US" sz="4000" dirty="0">
                <a:solidFill>
                  <a:srgbClr val="0000FF"/>
                </a:solidFill>
                <a:latin typeface="黑体" panose="02010609060101010101" pitchFamily="2" charset="-122"/>
                <a:ea typeface="黑体" panose="02010609060101010101" pitchFamily="2" charset="-122"/>
              </a:rPr>
              <a:t>这篇散文通过描写一棵大树长年造福于人类又最后被人类伐倒的故事，表达作者对大树命运的痛惜，以及对都市文明发展的利弊、人与自然的关系的深层思考和深重感慨。</a:t>
            </a:r>
            <a:endParaRPr lang="zh-CN" altLang="en-US" sz="4000" dirty="0">
              <a:solidFill>
                <a:srgbClr val="0000FF"/>
              </a:solidFill>
              <a:latin typeface="黑体" panose="02010609060101010101" pitchFamily="2" charset="-122"/>
              <a:ea typeface="黑体" panose="02010609060101010101" pitchFamily="2" charset="-122"/>
            </a:endParaRPr>
          </a:p>
          <a:p>
            <a:pPr>
              <a:lnSpc>
                <a:spcPct val="95000"/>
              </a:lnSpc>
              <a:spcBef>
                <a:spcPct val="0"/>
              </a:spcBef>
              <a:buNone/>
            </a:pPr>
            <a:r>
              <a:rPr lang="zh-CN" altLang="en-US" sz="4000" dirty="0">
                <a:solidFill>
                  <a:srgbClr val="0000FF"/>
                </a:solidFill>
                <a:latin typeface="黑体" panose="02010609060101010101" pitchFamily="2" charset="-122"/>
                <a:ea typeface="黑体" panose="02010609060101010101" pitchFamily="2" charset="-122"/>
              </a:rPr>
              <a:t>     作者认为：人与自然应该和谐共存，人类的发展不应该以牺牲环境为代价。</a:t>
            </a:r>
            <a:endParaRPr lang="zh-CN" altLang="en-US" sz="4000" dirty="0">
              <a:solidFill>
                <a:srgbClr val="0000FF"/>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3">
                                            <p:txEl>
                                              <p:charRg st="0" end="85"/>
                                            </p:txEl>
                                          </p:spTgt>
                                        </p:tgtEl>
                                        <p:attrNameLst>
                                          <p:attrName>style.visibility</p:attrName>
                                        </p:attrNameLst>
                                      </p:cBhvr>
                                      <p:to>
                                        <p:strVal val="visible"/>
                                      </p:to>
                                    </p:set>
                                    <p:anim calcmode="lin" valueType="num">
                                      <p:cBhvr additive="base">
                                        <p:cTn id="7" dur="500" fill="hold"/>
                                        <p:tgtEl>
                                          <p:spTgt spid="25603">
                                            <p:txEl>
                                              <p:charRg st="0" end="8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3">
                                            <p:txEl>
                                              <p:charRg st="0" end="8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3">
                                            <p:txEl>
                                              <p:charRg st="85" end="124"/>
                                            </p:txEl>
                                          </p:spTgt>
                                        </p:tgtEl>
                                        <p:attrNameLst>
                                          <p:attrName>style.visibility</p:attrName>
                                        </p:attrNameLst>
                                      </p:cBhvr>
                                      <p:to>
                                        <p:strVal val="visible"/>
                                      </p:to>
                                    </p:set>
                                    <p:anim calcmode="lin" valueType="num">
                                      <p:cBhvr additive="base">
                                        <p:cTn id="13" dur="500" fill="hold"/>
                                        <p:tgtEl>
                                          <p:spTgt spid="25603">
                                            <p:txEl>
                                              <p:charRg st="85" end="12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3">
                                            <p:txEl>
                                              <p:charRg st="85" end="12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标题 26625"/>
          <p:cNvSpPr>
            <a:spLocks noGrp="1"/>
          </p:cNvSpPr>
          <p:nvPr>
            <p:ph type="title"/>
          </p:nvPr>
        </p:nvSpPr>
        <p:spPr>
          <a:xfrm>
            <a:off x="457200" y="274638"/>
            <a:ext cx="8229600" cy="2362200"/>
          </a:xfrm>
        </p:spPr>
        <p:txBody>
          <a:bodyPr anchor="ctr"/>
          <a:p>
            <a:pPr algn="l"/>
            <a:r>
              <a:rPr lang="zh-CN" altLang="en-US" b="1" dirty="0">
                <a:effectLst>
                  <a:outerShdw blurRad="38100" dist="38100" dir="2700000">
                    <a:srgbClr val="C0C0C0"/>
                  </a:outerShdw>
                </a:effectLst>
                <a:latin typeface="黑体" panose="02010609060101010101" pitchFamily="2" charset="-122"/>
                <a:ea typeface="黑体" panose="02010609060101010101" pitchFamily="2" charset="-122"/>
              </a:rPr>
              <a:t>文章有几处引用故事发生地的人的传说，在文章中起什么作用？ </a:t>
            </a:r>
            <a:endParaRPr lang="zh-CN" altLang="en-US" b="1" dirty="0">
              <a:effectLst>
                <a:outerShdw blurRad="38100" dist="38100" dir="2700000">
                  <a:srgbClr val="C0C0C0"/>
                </a:outerShdw>
              </a:effectLst>
              <a:latin typeface="黑体" panose="02010609060101010101" pitchFamily="2" charset="-122"/>
              <a:ea typeface="黑体" panose="02010609060101010101" pitchFamily="2" charset="-122"/>
            </a:endParaRPr>
          </a:p>
        </p:txBody>
      </p:sp>
      <p:sp>
        <p:nvSpPr>
          <p:cNvPr id="26627" name="文本占位符 26626"/>
          <p:cNvSpPr>
            <a:spLocks noGrp="1"/>
          </p:cNvSpPr>
          <p:nvPr>
            <p:ph type="body" idx="1"/>
          </p:nvPr>
        </p:nvSpPr>
        <p:spPr>
          <a:xfrm>
            <a:off x="971550" y="2781300"/>
            <a:ext cx="7499350" cy="2479675"/>
          </a:xfrm>
        </p:spPr>
        <p:txBody>
          <a:bodyPr/>
          <a:p>
            <a:pPr>
              <a:lnSpc>
                <a:spcPct val="90000"/>
              </a:lnSpc>
            </a:pPr>
            <a:r>
              <a:rPr lang="zh-CN" altLang="en-US" sz="4800" b="1" dirty="0">
                <a:solidFill>
                  <a:srgbClr val="0000FF"/>
                </a:solidFill>
                <a:effectLst>
                  <a:outerShdw blurRad="38100" dist="38100" dir="2700000">
                    <a:srgbClr val="C0C0C0"/>
                  </a:outerShdw>
                </a:effectLst>
                <a:latin typeface="黑体" panose="02010609060101010101" pitchFamily="2" charset="-122"/>
                <a:ea typeface="黑体" panose="02010609060101010101" pitchFamily="2" charset="-122"/>
              </a:rPr>
              <a:t>引用传说起到了丰富文章内容、深化主题的作用。 </a:t>
            </a:r>
            <a:endParaRPr lang="zh-CN" altLang="en-US" sz="4800" b="1" dirty="0">
              <a:solidFill>
                <a:srgbClr val="0000FF"/>
              </a:solidFill>
              <a:effectLst>
                <a:outerShdw blurRad="38100" dist="38100" dir="2700000">
                  <a:srgbClr val="C0C0C0"/>
                </a:outerShdw>
              </a:effectLst>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6627">
                                            <p:txEl>
                                              <p:charRg st="0" end="24"/>
                                            </p:txEl>
                                          </p:spTgt>
                                        </p:tgtEl>
                                        <p:attrNameLst>
                                          <p:attrName>style.visibility</p:attrName>
                                        </p:attrNameLst>
                                      </p:cBhvr>
                                      <p:to>
                                        <p:strVal val="visible"/>
                                      </p:to>
                                    </p:set>
                                    <p:animEffect transition="in" filter="slide(fromBottom)">
                                      <p:cBhvr>
                                        <p:cTn id="7" dur="500"/>
                                        <p:tgtEl>
                                          <p:spTgt spid="26627">
                                            <p:txEl>
                                              <p:charRg st="0" end="2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841</Words>
  <Application>WPS 演示</Application>
  <PresentationFormat>在屏幕上显示</PresentationFormat>
  <Paragraphs>70</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10</vt:i4>
      </vt:variant>
    </vt:vector>
  </HeadingPairs>
  <TitlesOfParts>
    <vt:vector size="20" baseType="lpstr">
      <vt:lpstr>Arial</vt:lpstr>
      <vt:lpstr>宋体</vt:lpstr>
      <vt:lpstr>Wingdings</vt:lpstr>
      <vt:lpstr>隶书</vt:lpstr>
      <vt:lpstr>华文行楷</vt:lpstr>
      <vt:lpstr>黑体</vt:lpstr>
      <vt:lpstr>微软雅黑</vt:lpstr>
      <vt:lpstr>Calibri</vt:lpstr>
      <vt:lpstr>默认设计模板</vt:lpstr>
      <vt:lpstr>1_默认设计模板</vt:lpstr>
      <vt:lpstr>PowerPoint 演示文稿</vt:lpstr>
      <vt:lpstr>PowerPoint 演示文稿</vt:lpstr>
      <vt:lpstr>PowerPoint 演示文稿</vt:lpstr>
      <vt:lpstr>PowerPoint 演示文稿</vt:lpstr>
      <vt:lpstr>认读下列词语，注意画线的字的读音：</vt:lpstr>
      <vt:lpstr>阅读课文，整体把握</vt:lpstr>
      <vt:lpstr>细读课文，品味语言</vt:lpstr>
      <vt:lpstr>       作者借老树的命运，想要表达什么主题？</vt:lpstr>
      <vt:lpstr>文章有几处引用故事发生地的人的传说，在文章中起什么作用？ </vt:lpstr>
      <vt:lpstr>写作特色</vt:lpstr>
    </vt:vector>
  </TitlesOfParts>
  <Company>MC SYSTEM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FiSh</dc:creator>
  <cp:lastModifiedBy>xgq</cp:lastModifiedBy>
  <cp:revision>19</cp:revision>
  <dcterms:created xsi:type="dcterms:W3CDTF">2013-03-10T00:59:00Z</dcterms:created>
  <dcterms:modified xsi:type="dcterms:W3CDTF">2017-03-30T01:29:58Z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