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45" r:id="rId3"/>
    <p:sldId id="309" r:id="rId4"/>
    <p:sldId id="438" r:id="rId5"/>
    <p:sldId id="348" r:id="rId6"/>
    <p:sldId id="403" r:id="rId7"/>
    <p:sldId id="293" r:id="rId8"/>
    <p:sldId id="275" r:id="rId9"/>
    <p:sldId id="276" r:id="rId10"/>
    <p:sldId id="277" r:id="rId11"/>
    <p:sldId id="343" r:id="rId12"/>
    <p:sldId id="349" r:id="rId13"/>
    <p:sldId id="341" r:id="rId14"/>
    <p:sldId id="286" r:id="rId15"/>
    <p:sldId id="287" r:id="rId16"/>
    <p:sldId id="351" r:id="rId17"/>
    <p:sldId id="295" r:id="rId18"/>
    <p:sldId id="476" r:id="rId19"/>
    <p:sldId id="312" r:id="rId20"/>
    <p:sldId id="313" r:id="rId21"/>
    <p:sldId id="314" r:id="rId22"/>
    <p:sldId id="297" r:id="rId23"/>
    <p:sldId id="288" r:id="rId24"/>
    <p:sldId id="479" r:id="rId25"/>
    <p:sldId id="480" r:id="rId26"/>
    <p:sldId id="322" r:id="rId27"/>
    <p:sldId id="477" r:id="rId28"/>
    <p:sldId id="324" r:id="rId29"/>
    <p:sldId id="342" r:id="rId30"/>
    <p:sldId id="270" r:id="rId31"/>
    <p:sldId id="398" r:id="rId32"/>
    <p:sldId id="401" r:id="rId33"/>
    <p:sldId id="402" r:id="rId34"/>
    <p:sldId id="478" r:id="rId35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686D"/>
    <a:srgbClr val="33CC33"/>
    <a:srgbClr val="CC3300"/>
    <a:srgbClr val="99FF33"/>
    <a:srgbClr val="FF66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>
          <a:outerShdw dist="107763" dir="2699999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/>
          <p:nvPr/>
        </p:nvGrpSpPr>
        <p:grpSpPr>
          <a:xfrm>
            <a:off x="-1587" y="2438400"/>
            <a:ext cx="9145587" cy="1063625"/>
            <a:chOff x="0" y="0"/>
            <a:chExt cx="5762" cy="670"/>
          </a:xfrm>
        </p:grpSpPr>
        <p:grpSp>
          <p:nvGrpSpPr>
            <p:cNvPr id="2051" name="组合 2050"/>
            <p:cNvGrpSpPr/>
            <p:nvPr/>
          </p:nvGrpSpPr>
          <p:grpSpPr>
            <a:xfrm flipH="1">
              <a:off x="0" y="26"/>
              <a:ext cx="5762" cy="638"/>
              <a:chOff x="0" y="0"/>
              <a:chExt cx="5762" cy="638"/>
            </a:xfrm>
          </p:grpSpPr>
          <p:sp>
            <p:nvSpPr>
              <p:cNvPr id="2052" name="未知"/>
              <p:cNvSpPr/>
              <p:nvPr/>
            </p:nvSpPr>
            <p:spPr>
              <a:xfrm rot="16200000">
                <a:off x="2560" y="-2554"/>
                <a:ext cx="624" cy="5745"/>
              </a:xfrm>
              <a:custGeom>
                <a:avLst/>
                <a:gdLst/>
                <a:ahLst/>
                <a:cxnLst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3" name="未知"/>
              <p:cNvSpPr/>
              <p:nvPr/>
            </p:nvSpPr>
            <p:spPr>
              <a:xfrm rot="16200000">
                <a:off x="1323" y="106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4" name="未知"/>
              <p:cNvSpPr/>
              <p:nvPr/>
            </p:nvSpPr>
            <p:spPr>
              <a:xfrm rot="16200000">
                <a:off x="984" y="107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5" name="未知"/>
              <p:cNvSpPr/>
              <p:nvPr/>
            </p:nvSpPr>
            <p:spPr>
              <a:xfrm rot="16200000">
                <a:off x="-55" y="189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6" name="未知"/>
              <p:cNvSpPr/>
              <p:nvPr/>
            </p:nvSpPr>
            <p:spPr>
              <a:xfrm rot="16200000">
                <a:off x="666" y="171"/>
                <a:ext cx="624" cy="294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7" name="未知"/>
              <p:cNvSpPr/>
              <p:nvPr/>
            </p:nvSpPr>
            <p:spPr>
              <a:xfrm rot="16200000">
                <a:off x="444" y="137"/>
                <a:ext cx="624" cy="362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8" name="未知"/>
              <p:cNvSpPr/>
              <p:nvPr/>
            </p:nvSpPr>
            <p:spPr>
              <a:xfrm rot="16200000">
                <a:off x="156" y="163"/>
                <a:ext cx="632" cy="315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9" name="未知"/>
              <p:cNvSpPr/>
              <p:nvPr/>
            </p:nvSpPr>
            <p:spPr>
              <a:xfrm rot="16200000">
                <a:off x="3211" y="101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0" name="未知"/>
              <p:cNvSpPr/>
              <p:nvPr/>
            </p:nvSpPr>
            <p:spPr>
              <a:xfrm rot="16200000">
                <a:off x="2872" y="102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1" name="未知"/>
              <p:cNvSpPr/>
              <p:nvPr/>
            </p:nvSpPr>
            <p:spPr>
              <a:xfrm rot="16200000">
                <a:off x="1830" y="184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2" name="未知"/>
              <p:cNvSpPr/>
              <p:nvPr/>
            </p:nvSpPr>
            <p:spPr>
              <a:xfrm rot="16200000">
                <a:off x="2553" y="166"/>
                <a:ext cx="624" cy="294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3" name="未知"/>
              <p:cNvSpPr/>
              <p:nvPr/>
            </p:nvSpPr>
            <p:spPr>
              <a:xfrm rot="16200000">
                <a:off x="2330" y="131"/>
                <a:ext cx="624" cy="361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4" name="未知"/>
              <p:cNvSpPr/>
              <p:nvPr/>
            </p:nvSpPr>
            <p:spPr>
              <a:xfrm rot="16200000">
                <a:off x="2045" y="159"/>
                <a:ext cx="632" cy="316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5" name="未知"/>
              <p:cNvSpPr/>
              <p:nvPr/>
            </p:nvSpPr>
            <p:spPr>
              <a:xfrm rot="16200000">
                <a:off x="4077" y="106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6" name="未知"/>
              <p:cNvSpPr/>
              <p:nvPr/>
            </p:nvSpPr>
            <p:spPr>
              <a:xfrm rot="16200000">
                <a:off x="3738" y="107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7" name="未知"/>
              <p:cNvSpPr/>
              <p:nvPr/>
            </p:nvSpPr>
            <p:spPr>
              <a:xfrm rot="16200000">
                <a:off x="4584" y="184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8" name="未知"/>
              <p:cNvSpPr/>
              <p:nvPr/>
            </p:nvSpPr>
            <p:spPr>
              <a:xfrm>
                <a:off x="5471" y="0"/>
                <a:ext cx="291" cy="625"/>
              </a:xfrm>
              <a:custGeom>
                <a:avLst/>
                <a:gdLst/>
                <a:ahLst/>
                <a:cxnLst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9" name="未知"/>
              <p:cNvSpPr/>
              <p:nvPr/>
            </p:nvSpPr>
            <p:spPr>
              <a:xfrm rot="16200000">
                <a:off x="5084" y="131"/>
                <a:ext cx="624" cy="361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0" name="未知"/>
              <p:cNvSpPr/>
              <p:nvPr/>
            </p:nvSpPr>
            <p:spPr>
              <a:xfrm rot="16200000">
                <a:off x="4799" y="159"/>
                <a:ext cx="632" cy="316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071" name="未知"/>
            <p:cNvSpPr/>
            <p:nvPr/>
          </p:nvSpPr>
          <p:spPr>
            <a:xfrm flipH="1">
              <a:off x="0" y="0"/>
              <a:ext cx="5762" cy="412"/>
            </a:xfrm>
            <a:custGeom>
              <a:avLst/>
              <a:gdLst/>
              <a:ahLst/>
              <a:cxnLst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2" name="未知"/>
            <p:cNvSpPr/>
            <p:nvPr/>
          </p:nvSpPr>
          <p:spPr>
            <a:xfrm flipH="1">
              <a:off x="0" y="481"/>
              <a:ext cx="5761" cy="189"/>
            </a:xfrm>
            <a:custGeom>
              <a:avLst/>
              <a:gdLst/>
              <a:ahLst/>
              <a:cxnLst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>
                    <a:alpha val="100000"/>
                  </a:srgb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73" name="标题 2072"/>
          <p:cNvSpPr>
            <a:spLocks noGrp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lstStyle>
            <a:lvl1pPr lvl="0">
              <a:defRPr sz="7200" kern="12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74" name="副标题 2073"/>
          <p:cNvSpPr>
            <a:spLocks noGrp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 sz="4000" kern="1200"/>
            </a:lvl1pPr>
            <a:lvl2pPr marL="457200" lvl="1" indent="-457200" algn="ctr">
              <a:buNone/>
              <a:defRPr sz="4000" kern="1200"/>
            </a:lvl2pPr>
            <a:lvl3pPr marL="914400" lvl="2" indent="-914400" algn="ctr">
              <a:buNone/>
              <a:defRPr sz="4000" kern="1200"/>
            </a:lvl3pPr>
            <a:lvl4pPr marL="1371600" lvl="3" indent="-1371600" algn="ctr">
              <a:buNone/>
              <a:defRPr sz="4000" kern="1200"/>
            </a:lvl4pPr>
            <a:lvl5pPr marL="1828800" lvl="4" indent="-1828800" algn="ctr">
              <a:buNone/>
              <a:defRPr sz="4000"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75" name="日期占位符 2074"/>
          <p:cNvSpPr>
            <a:spLocks noGrp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50000"/>
              </a:spcBef>
            </a:pP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76" name="页脚占位符 2075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50000"/>
              </a:spcBef>
            </a:pP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77" name="灯片编号占位符 2076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50000"/>
              </a:spcBef>
            </a:pPr>
            <a:fld id="{9A0DB2DC-4C9A-4742-B13C-FB6460FD3503}" type="slidenum"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716657" cy="5638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37087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>
          <a:outerShdw dist="107763" dir="2699999" algn="ctr" rotWithShape="0">
            <a:srgbClr val="020000"/>
          </a:outerShdw>
        </a:effectLst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/>
          <p:nvPr/>
        </p:nvGrpSpPr>
        <p:grpSpPr>
          <a:xfrm>
            <a:off x="0" y="-3175"/>
            <a:ext cx="1063625" cy="6856413"/>
            <a:chOff x="0" y="0"/>
            <a:chExt cx="670" cy="4320"/>
          </a:xfrm>
        </p:grpSpPr>
        <p:grpSp>
          <p:nvGrpSpPr>
            <p:cNvPr id="1027" name="组合 1026"/>
            <p:cNvGrpSpPr/>
            <p:nvPr/>
          </p:nvGrpSpPr>
          <p:grpSpPr>
            <a:xfrm rot="-5400000" flipH="1">
              <a:off x="-1815" y="1841"/>
              <a:ext cx="4320" cy="638"/>
              <a:chOff x="0" y="0"/>
              <a:chExt cx="5762" cy="638"/>
            </a:xfrm>
          </p:grpSpPr>
          <p:sp>
            <p:nvSpPr>
              <p:cNvPr id="1028" name="未知"/>
              <p:cNvSpPr/>
              <p:nvPr/>
            </p:nvSpPr>
            <p:spPr>
              <a:xfrm rot="16200000">
                <a:off x="2560" y="-2554"/>
                <a:ext cx="624" cy="5745"/>
              </a:xfrm>
              <a:custGeom>
                <a:avLst/>
                <a:gdLst/>
                <a:ahLst/>
                <a:cxnLst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29" name="未知"/>
              <p:cNvSpPr/>
              <p:nvPr/>
            </p:nvSpPr>
            <p:spPr>
              <a:xfrm rot="16200000">
                <a:off x="1323" y="106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0" name="未知"/>
              <p:cNvSpPr/>
              <p:nvPr/>
            </p:nvSpPr>
            <p:spPr>
              <a:xfrm rot="16200000">
                <a:off x="984" y="107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1" name="未知"/>
              <p:cNvSpPr/>
              <p:nvPr/>
            </p:nvSpPr>
            <p:spPr>
              <a:xfrm rot="16200000">
                <a:off x="-55" y="189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2" name="未知"/>
              <p:cNvSpPr/>
              <p:nvPr/>
            </p:nvSpPr>
            <p:spPr>
              <a:xfrm rot="16200000">
                <a:off x="666" y="171"/>
                <a:ext cx="624" cy="294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3" name="未知"/>
              <p:cNvSpPr/>
              <p:nvPr/>
            </p:nvSpPr>
            <p:spPr>
              <a:xfrm rot="16200000">
                <a:off x="444" y="137"/>
                <a:ext cx="624" cy="362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4" name="未知"/>
              <p:cNvSpPr/>
              <p:nvPr/>
            </p:nvSpPr>
            <p:spPr>
              <a:xfrm rot="16200000">
                <a:off x="156" y="163"/>
                <a:ext cx="632" cy="315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5" name="未知"/>
              <p:cNvSpPr/>
              <p:nvPr/>
            </p:nvSpPr>
            <p:spPr>
              <a:xfrm rot="16200000">
                <a:off x="3211" y="101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6" name="未知"/>
              <p:cNvSpPr/>
              <p:nvPr/>
            </p:nvSpPr>
            <p:spPr>
              <a:xfrm rot="16200000">
                <a:off x="2872" y="102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7" name="未知"/>
              <p:cNvSpPr/>
              <p:nvPr/>
            </p:nvSpPr>
            <p:spPr>
              <a:xfrm rot="16200000">
                <a:off x="1830" y="184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8" name="未知"/>
              <p:cNvSpPr/>
              <p:nvPr/>
            </p:nvSpPr>
            <p:spPr>
              <a:xfrm rot="16200000">
                <a:off x="2553" y="166"/>
                <a:ext cx="624" cy="294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39" name="未知"/>
              <p:cNvSpPr/>
              <p:nvPr/>
            </p:nvSpPr>
            <p:spPr>
              <a:xfrm rot="16200000">
                <a:off x="2330" y="131"/>
                <a:ext cx="624" cy="361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0" name="未知"/>
              <p:cNvSpPr/>
              <p:nvPr/>
            </p:nvSpPr>
            <p:spPr>
              <a:xfrm rot="16200000">
                <a:off x="2045" y="159"/>
                <a:ext cx="632" cy="316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1" name="未知"/>
              <p:cNvSpPr/>
              <p:nvPr/>
            </p:nvSpPr>
            <p:spPr>
              <a:xfrm rot="16200000">
                <a:off x="4077" y="106"/>
                <a:ext cx="624" cy="421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2" name="未知"/>
              <p:cNvSpPr/>
              <p:nvPr/>
            </p:nvSpPr>
            <p:spPr>
              <a:xfrm rot="16200000">
                <a:off x="3738" y="107"/>
                <a:ext cx="624" cy="422"/>
              </a:xfrm>
              <a:custGeom>
                <a:avLst/>
                <a:gdLst/>
                <a:ahLst/>
                <a:cxnLst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3" name="未知"/>
              <p:cNvSpPr/>
              <p:nvPr/>
            </p:nvSpPr>
            <p:spPr>
              <a:xfrm rot="16200000">
                <a:off x="4584" y="184"/>
                <a:ext cx="624" cy="255"/>
              </a:xfrm>
              <a:custGeom>
                <a:avLst/>
                <a:gdLst/>
                <a:ahLst/>
                <a:cxnLst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4" name="未知"/>
              <p:cNvSpPr/>
              <p:nvPr/>
            </p:nvSpPr>
            <p:spPr>
              <a:xfrm>
                <a:off x="5471" y="0"/>
                <a:ext cx="291" cy="625"/>
              </a:xfrm>
              <a:custGeom>
                <a:avLst/>
                <a:gdLst/>
                <a:ahLst/>
                <a:cxnLst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5" name="未知"/>
              <p:cNvSpPr/>
              <p:nvPr/>
            </p:nvSpPr>
            <p:spPr>
              <a:xfrm rot="16200000">
                <a:off x="5084" y="131"/>
                <a:ext cx="624" cy="361"/>
              </a:xfrm>
              <a:custGeom>
                <a:avLst/>
                <a:gdLst/>
                <a:ahLst/>
                <a:cxnLst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6" name="未知"/>
              <p:cNvSpPr/>
              <p:nvPr/>
            </p:nvSpPr>
            <p:spPr>
              <a:xfrm rot="16200000">
                <a:off x="4799" y="159"/>
                <a:ext cx="632" cy="316"/>
              </a:xfrm>
              <a:custGeom>
                <a:avLst/>
                <a:gdLst/>
                <a:ahLst/>
                <a:cxnLst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047" name="未知"/>
            <p:cNvSpPr/>
            <p:nvPr/>
          </p:nvSpPr>
          <p:spPr>
            <a:xfrm rot="-5400000" flipH="1">
              <a:off x="-1954" y="1954"/>
              <a:ext cx="4320" cy="412"/>
            </a:xfrm>
            <a:custGeom>
              <a:avLst/>
              <a:gdLst/>
              <a:ahLst/>
              <a:cxnLst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>
                    <a:alpha val="100000"/>
                  </a:srgb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8" name="未知"/>
            <p:cNvSpPr/>
            <p:nvPr/>
          </p:nvSpPr>
          <p:spPr>
            <a:xfrm rot="-5400000" flipH="1">
              <a:off x="-1585" y="2065"/>
              <a:ext cx="4319" cy="189"/>
            </a:xfrm>
            <a:custGeom>
              <a:avLst/>
              <a:gdLst/>
              <a:ahLst/>
              <a:cxnLst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>
                    <a:alpha val="10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49" name="标题 1048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50" name="文本占位符 1049"/>
          <p:cNvSpPr>
            <a:spLocks noGrp="1"/>
          </p:cNvSpPr>
          <p:nvPr>
            <p:ph type="body" idx="1"/>
          </p:nvPr>
        </p:nvSpPr>
        <p:spPr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51" name="日期占位符 1050"/>
          <p:cNvSpPr>
            <a:spLocks noGrp="1"/>
          </p:cNvSpPr>
          <p:nvPr>
            <p:ph type="dt" sz="half" idx="2"/>
          </p:nvPr>
        </p:nvSpPr>
        <p:spPr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1052" name="页脚占位符 1051"/>
          <p:cNvSpPr>
            <a:spLocks noGrp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lvl="0"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1053" name="灯片编号占位符 1052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>
              <a:spcBef>
                <a:spcPct val="5000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slide" Target="slide2.xml"/><Relationship Id="rId4" Type="http://schemas.openxmlformats.org/officeDocument/2006/relationships/slide" Target="slide16.xml"/><Relationship Id="rId3" Type="http://schemas.openxmlformats.org/officeDocument/2006/relationships/slide" Target="slide29.xml"/><Relationship Id="rId2" Type="http://schemas.openxmlformats.org/officeDocument/2006/relationships/slide" Target="slide6.xml"/><Relationship Id="rId1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4097"/>
          <p:cNvSpPr/>
          <p:nvPr/>
        </p:nvSpPr>
        <p:spPr>
          <a:xfrm>
            <a:off x="2125663" y="3921125"/>
            <a:ext cx="4462462" cy="803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sz="6000" dirty="0">
                <a:solidFill>
                  <a:schemeClr val="tx1"/>
                </a:solidFill>
                <a:latin typeface="Times New Roman" panose="02020603050405020304" pitchFamily="2" charset="0"/>
                <a:ea typeface="方正琥珀简体" pitchFamily="1" charset="-122"/>
              </a:rPr>
              <a:t> 蒲柳人家</a:t>
            </a:r>
            <a:endParaRPr lang="zh-CN" altLang="en-US" sz="6000" dirty="0">
              <a:solidFill>
                <a:schemeClr val="tx1"/>
              </a:solidFill>
              <a:latin typeface="Times New Roman" panose="02020603050405020304" pitchFamily="2" charset="0"/>
              <a:ea typeface="方正琥珀简体" pitchFamily="1" charset="-122"/>
            </a:endParaRPr>
          </a:p>
        </p:txBody>
      </p:sp>
      <p:sp>
        <p:nvSpPr>
          <p:cNvPr id="4099" name="动作按钮: 自定义 4098">
            <a:hlinkClick r:id="rId1" action="ppaction://hlinksldjump"/>
          </p:cNvPr>
          <p:cNvSpPr/>
          <p:nvPr/>
        </p:nvSpPr>
        <p:spPr>
          <a:xfrm>
            <a:off x="5799138" y="6324600"/>
            <a:ext cx="1093787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归纳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0" name="动作按钮: 自定义 4099">
            <a:hlinkClick r:id="" action="ppaction://noaction"/>
          </p:cNvPr>
          <p:cNvSpPr/>
          <p:nvPr/>
        </p:nvSpPr>
        <p:spPr>
          <a:xfrm>
            <a:off x="3517900" y="6324600"/>
            <a:ext cx="1049338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阅读1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1" name="动作按钮: 自定义 4100">
            <a:hlinkClick r:id="rId2" action="ppaction://hlinksldjump"/>
          </p:cNvPr>
          <p:cNvSpPr/>
          <p:nvPr/>
        </p:nvSpPr>
        <p:spPr>
          <a:xfrm>
            <a:off x="2343150" y="6324600"/>
            <a:ext cx="1081088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感知        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2" name="动作按钮: 自定义 4101">
            <a:hlinkClick r:id="rId3" action="ppaction://hlinksldjump"/>
          </p:cNvPr>
          <p:cNvSpPr/>
          <p:nvPr/>
        </p:nvSpPr>
        <p:spPr>
          <a:xfrm>
            <a:off x="6986588" y="6324600"/>
            <a:ext cx="1041400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扩展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3" name="动作按钮: 自定义 4102">
            <a:hlinkClick r:id="rId4" action="ppaction://hlinksldjump"/>
          </p:cNvPr>
          <p:cNvSpPr/>
          <p:nvPr/>
        </p:nvSpPr>
        <p:spPr>
          <a:xfrm>
            <a:off x="4660900" y="6324600"/>
            <a:ext cx="1041400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阅读2         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04" name="动作按钮: 自定义 4103">
            <a:hlinkClick r:id="rId5" action="ppaction://hlinksldjump"/>
          </p:cNvPr>
          <p:cNvSpPr/>
          <p:nvPr/>
        </p:nvSpPr>
        <p:spPr>
          <a:xfrm>
            <a:off x="1157288" y="6324600"/>
            <a:ext cx="1093787" cy="417513"/>
          </a:xfrm>
          <a:prstGeom prst="actionButtonBlank">
            <a:avLst/>
          </a:prstGeom>
          <a:solidFill>
            <a:schemeClr val="bg2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>
            <a:spAutoFit/>
          </a:bodyPr>
          <a:p>
            <a:pPr lvl="0" algn="ctr" eaLnBrk="0" hangingPunct="0"/>
            <a:r>
              <a:rPr lang="zh-CN" altLang="en-US" sz="1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作者</a:t>
            </a:r>
            <a:endParaRPr lang="zh-CN" altLang="en-US" sz="1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6" name="projctor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1260475" y="260350"/>
            <a:ext cx="8229600" cy="1143000"/>
          </a:xfrm>
        </p:spPr>
        <p:txBody>
          <a:bodyPr vert="horz" wrap="square" anchor="ctr"/>
          <a:p>
            <a:r>
              <a:rPr lang="zh-CN" altLang="en-US" b="1"/>
              <a:t>何满子在文章中起什么作用？</a:t>
            </a:r>
            <a:endParaRPr lang="zh-CN" altLang="en-US" b="1"/>
          </a:p>
        </p:txBody>
      </p:sp>
      <p:sp>
        <p:nvSpPr>
          <p:cNvPr id="13315" name="文本占位符 13314"/>
          <p:cNvSpPr>
            <a:spLocks noGrp="1"/>
          </p:cNvSpPr>
          <p:nvPr>
            <p:ph type="body" sz="half" idx="1"/>
          </p:nvPr>
        </p:nvSpPr>
        <p:spPr>
          <a:xfrm>
            <a:off x="3348038" y="1628775"/>
            <a:ext cx="5100637" cy="3209925"/>
          </a:xfrm>
        </p:spPr>
        <p:txBody>
          <a:bodyPr/>
          <a:p>
            <a:r>
              <a:rPr lang="zh-CN" altLang="en-US" sz="3600" b="1" kern="1200">
                <a:solidFill>
                  <a:schemeClr val="accent2"/>
                </a:solidFill>
                <a:ea typeface="楷体_GB2312" pitchFamily="1" charset="-122"/>
              </a:rPr>
              <a:t>是小说的主要线索人物，作者通过这样一个机灵顽皮、充满稚气的孩子的眼睛，串起整个故事。</a:t>
            </a:r>
            <a:endParaRPr lang="zh-CN" altLang="en-US" sz="3600" b="1" kern="120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13316" name="右箭头 13315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3317" name="左箭头 13316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8" name="上箭头 13317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aphicFrame>
        <p:nvGraphicFramePr>
          <p:cNvPr id="13319" name="内容占位符 13318"/>
          <p:cNvGraphicFramePr>
            <a:graphicFrameLocks noChangeAspect="1"/>
          </p:cNvGraphicFramePr>
          <p:nvPr>
            <p:ph sz="half" idx="2"/>
          </p:nvPr>
        </p:nvGraphicFramePr>
        <p:xfrm>
          <a:off x="349250" y="2062163"/>
          <a:ext cx="2638425" cy="273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600200" imgH="1571625" progId="Paint.Picture">
                  <p:embed/>
                </p:oleObj>
              </mc:Choice>
              <mc:Fallback>
                <p:oleObj name="" r:id="rId1" imgW="1600200" imgH="157162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 l="5138"/>
                      <a:stretch>
                        <a:fillRect/>
                      </a:stretch>
                    </p:blipFill>
                    <p:spPr>
                      <a:xfrm>
                        <a:off x="349250" y="2062163"/>
                        <a:ext cx="2638425" cy="273208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  <p:sndAc>
      <p:stSnd>
        <p:snd r:embed="rId3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14337"/>
          <p:cNvSpPr/>
          <p:nvPr/>
        </p:nvSpPr>
        <p:spPr>
          <a:xfrm>
            <a:off x="1331913" y="54927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sz="6000" b="1" dirty="0">
                <a:solidFill>
                  <a:srgbClr val="990000"/>
                </a:solidFill>
                <a:latin typeface="方正琥珀简体" pitchFamily="1" charset="-122"/>
                <a:ea typeface="方正琥珀简体" pitchFamily="1" charset="-122"/>
              </a:rPr>
              <a:t>阅读“一丈青大娘”</a:t>
            </a:r>
            <a:endParaRPr lang="zh-CN" altLang="en-US" sz="6000" b="1" dirty="0">
              <a:solidFill>
                <a:srgbClr val="990000"/>
              </a:solidFill>
              <a:latin typeface="方正琥珀简体" pitchFamily="1" charset="-122"/>
              <a:ea typeface="方正琥珀简体" pitchFamily="1" charset="-122"/>
            </a:endParaRPr>
          </a:p>
        </p:txBody>
      </p:sp>
      <p:sp>
        <p:nvSpPr>
          <p:cNvPr id="14339" name="右箭头 14338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4340" name="左箭头 14339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1" name="上箭头 14340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4342" name="图片 14341" descr="34_3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2757488"/>
            <a:ext cx="6381750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724650" cy="1306513"/>
          </a:xfrm>
        </p:spPr>
        <p:txBody>
          <a:bodyPr vert="horz" wrap="square" anchor="ctr"/>
          <a:p>
            <a:r>
              <a:rPr lang="zh-CN" altLang="en-US" sz="4000" b="1">
                <a:solidFill>
                  <a:schemeClr val="tx1"/>
                </a:solidFill>
              </a:rPr>
              <a:t>何满子的奶奶为什么</a:t>
            </a:r>
            <a:br>
              <a:rPr lang="zh-CN" altLang="en-US" sz="4000" b="1">
                <a:solidFill>
                  <a:schemeClr val="tx1"/>
                </a:solidFill>
              </a:rPr>
            </a:br>
            <a:r>
              <a:rPr lang="zh-CN" altLang="en-US" sz="4000" b="1">
                <a:solidFill>
                  <a:schemeClr val="tx1"/>
                </a:solidFill>
              </a:rPr>
              <a:t>号称“一丈青大娘”？</a:t>
            </a:r>
            <a:endParaRPr lang="zh-CN" altLang="en-US" sz="4000" b="1">
              <a:solidFill>
                <a:schemeClr val="tx1"/>
              </a:solidFill>
            </a:endParaRPr>
          </a:p>
        </p:txBody>
      </p:sp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>
          <a:xfrm>
            <a:off x="1260475" y="2060575"/>
            <a:ext cx="7477125" cy="3603625"/>
          </a:xfrm>
        </p:spPr>
        <p:txBody>
          <a:bodyPr/>
          <a:p>
            <a:r>
              <a:rPr lang="zh-CN" altLang="en-US" sz="3600" b="1" dirty="0">
                <a:ea typeface="黑体" panose="02010609060101010101" charset="-122"/>
              </a:rPr>
              <a:t>奶奶一丈青大娘个高脚大，身强体健，性格豪爽，爱打抱不平，这种女中豪杰的形象，与</a:t>
            </a:r>
            <a:r>
              <a:rPr lang="en-US" altLang="x-none" sz="3600" b="1" dirty="0">
                <a:ea typeface="黑体" panose="02010609060101010101" charset="-122"/>
              </a:rPr>
              <a:t>《</a:t>
            </a:r>
            <a:r>
              <a:rPr lang="zh-CN" altLang="en-US" sz="3600" b="1" dirty="0">
                <a:ea typeface="黑体" panose="02010609060101010101" charset="-122"/>
              </a:rPr>
              <a:t>水浒</a:t>
            </a:r>
            <a:r>
              <a:rPr lang="en-US" altLang="x-none" sz="3600" b="1" dirty="0">
                <a:ea typeface="黑体" panose="02010609060101010101" charset="-122"/>
              </a:rPr>
              <a:t>》</a:t>
            </a:r>
            <a:r>
              <a:rPr lang="zh-CN" altLang="en-US" sz="3600" b="1" dirty="0">
                <a:ea typeface="黑体" panose="02010609060101010101" charset="-122"/>
              </a:rPr>
              <a:t>中的著名女将一丈青扈三娘颇为神似。</a:t>
            </a:r>
            <a:endParaRPr lang="zh-CN" altLang="en-US" sz="3600" b="1" dirty="0">
              <a:ea typeface="黑体" panose="02010609060101010101" charset="-122"/>
            </a:endParaRPr>
          </a:p>
        </p:txBody>
      </p:sp>
      <p:sp>
        <p:nvSpPr>
          <p:cNvPr id="16388" name="右箭头 1638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6389" name="左箭头 1638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0" name="上箭头 1638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xfrm>
            <a:off x="1371600" y="990600"/>
            <a:ext cx="7315200" cy="1143000"/>
          </a:xfrm>
        </p:spPr>
        <p:txBody>
          <a:bodyPr vert="horz" wrap="square" anchor="ctr"/>
          <a:p>
            <a:r>
              <a:rPr lang="zh-CN" altLang="en-US" sz="40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写一丈青大娘“一双大脚”有什么文化内涵？单单是表现她脚大吗？</a:t>
            </a:r>
            <a:endParaRPr lang="zh-CN" altLang="en-US" sz="40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1" name="文本占位符 17410"/>
          <p:cNvSpPr>
            <a:spLocks noGrp="1"/>
          </p:cNvSpPr>
          <p:nvPr>
            <p:ph type="body" idx="1"/>
          </p:nvPr>
        </p:nvSpPr>
        <p:spPr>
          <a:xfrm>
            <a:off x="685800" y="2349500"/>
            <a:ext cx="8207375" cy="3746500"/>
          </a:xfrm>
        </p:spPr>
        <p:txBody>
          <a:bodyPr/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旧时封建礼法要求女子裹脚，而不裹脚者，一般是有反叛精神，不受封建礼法约束的人。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这和她“一丈青”的外号是一致的。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2" name="右箭头 17411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3" name="左箭头 17412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4" name="上箭头 17413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40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charRg st="40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1187450" y="188913"/>
            <a:ext cx="7543800" cy="1143000"/>
          </a:xfrm>
        </p:spPr>
        <p:txBody>
          <a:bodyPr vert="horz" wrap="square" anchor="ctr"/>
          <a:p>
            <a:r>
              <a:rPr lang="zh-CN" altLang="en-US" sz="3200" b="1">
                <a:solidFill>
                  <a:schemeClr val="tx1"/>
                </a:solidFill>
                <a:ea typeface="黑体" panose="02010609060101010101" charset="-122"/>
              </a:rPr>
              <a:t>你觉得关于一丈青大娘的哪些文字富有鲜明的个性特点？</a:t>
            </a:r>
            <a:endParaRPr lang="zh-CN" altLang="en-US" sz="3200" b="1">
              <a:solidFill>
                <a:schemeClr val="tx1"/>
              </a:solidFill>
              <a:ea typeface="黑体" panose="02010609060101010101" charset="-122"/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900113" y="1412875"/>
            <a:ext cx="8351837" cy="4114800"/>
          </a:xfrm>
          <a:solidFill>
            <a:schemeClr val="bg1"/>
          </a:solidFill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一丈青大娘骂人，就像雨打芭蕉，长短句，四六体，鼓点似的骂一天，一气呵成，也不倒嗓子。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她也能打架，动起手来，别看五六十岁了，三五个大小伙子不够她打一锅的。 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一丈青大娘勃然大怒，老大一个耳刮子抢圆了扇过去；那个年轻的纤夫就像风吹乍篷，转了三转，拧了三圈儿，满脸开花，口鼻出血，一头栽倒在滚烫的沙滩上，紧一口慢一口倒气，高一声低一声呻吟。几个纤夫见他们的伙伴挨了打，唿哨而上；只听咯吧一声，一丈青大娘折断了一棵茶碗口粗细的河柳，带着呼呼风声挥舞起来，把这几个纤夫扫下河去，就像正月十五煮元宵，纷纷落水。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36" name="右箭头 18435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8437" name="左箭头 18436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38" name="上箭头 18437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43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charRg st="43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79" end="2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charRg st="79" end="2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19457"/>
          <p:cNvSpPr txBox="1"/>
          <p:nvPr/>
        </p:nvSpPr>
        <p:spPr>
          <a:xfrm>
            <a:off x="1066800" y="228600"/>
            <a:ext cx="80772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6000" b="1" dirty="0">
                <a:latin typeface="宋体" panose="02010600030101010101" pitchFamily="2" charset="-122"/>
                <a:ea typeface="宋体" panose="02010600030101010101" pitchFamily="2" charset="-122"/>
              </a:rPr>
              <a:t>一丈青大娘性格：</a:t>
            </a:r>
            <a:endParaRPr lang="zh-CN" altLang="en-US" sz="6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9459" name="文本框 19458"/>
          <p:cNvSpPr txBox="1"/>
          <p:nvPr/>
        </p:nvSpPr>
        <p:spPr>
          <a:xfrm>
            <a:off x="1066800" y="1752600"/>
            <a:ext cx="7772400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6000" b="1" dirty="0">
                <a:latin typeface="宋体" panose="02010600030101010101" pitchFamily="2" charset="-122"/>
                <a:ea typeface="宋体" panose="02010600030101010101" pitchFamily="2" charset="-122"/>
              </a:rPr>
              <a:t>泼辣大胆　刚直不阿性格豪爽</a:t>
            </a:r>
            <a:r>
              <a:rPr lang="zh-CN" altLang="en-US" sz="60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zh-CN" altLang="en-US" sz="6000" b="1" dirty="0">
                <a:latin typeface="宋体" panose="02010600030101010101" pitchFamily="2" charset="-122"/>
                <a:ea typeface="宋体" panose="02010600030101010101" pitchFamily="2" charset="-122"/>
              </a:rPr>
              <a:t>口苦心甜　</a:t>
            </a:r>
            <a:br>
              <a:rPr lang="zh-CN" altLang="en-US" sz="60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6000" b="1" dirty="0">
                <a:latin typeface="宋体" panose="02010600030101010101" pitchFamily="2" charset="-122"/>
                <a:ea typeface="宋体" panose="02010600030101010101" pitchFamily="2" charset="-122"/>
              </a:rPr>
              <a:t>热情正直　淳厚朴实</a:t>
            </a:r>
            <a:endParaRPr lang="zh-CN" altLang="en-US" sz="6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1331913" y="1196975"/>
            <a:ext cx="7772400" cy="1143000"/>
          </a:xfrm>
        </p:spPr>
        <p:txBody>
          <a:bodyPr anchor="ctr"/>
          <a:p>
            <a:r>
              <a:rPr lang="zh-CN" altLang="en-US" sz="6000">
                <a:solidFill>
                  <a:srgbClr val="990000"/>
                </a:solidFill>
                <a:latin typeface="方正琥珀简体" pitchFamily="1" charset="-122"/>
                <a:ea typeface="方正琥珀简体" pitchFamily="1" charset="-122"/>
              </a:rPr>
              <a:t>阅读“何大学问”</a:t>
            </a:r>
            <a:endParaRPr lang="zh-CN" altLang="en-US" sz="6000">
              <a:solidFill>
                <a:srgbClr val="990000"/>
              </a:solidFill>
              <a:latin typeface="方正琥珀简体" pitchFamily="1" charset="-122"/>
              <a:ea typeface="方正琥珀简体" pitchFamily="1" charset="-122"/>
            </a:endParaRPr>
          </a:p>
        </p:txBody>
      </p:sp>
      <p:sp>
        <p:nvSpPr>
          <p:cNvPr id="20483" name="右箭头 20482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0484" name="左箭头 20483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85" name="上箭头 20484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0486" name="图片 20485" descr="34_3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2757488"/>
            <a:ext cx="6381750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  <p:sndAc>
      <p:stSnd>
        <p:snd r:embed="rId2" name="projctor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xfrm>
            <a:off x="1173163" y="936625"/>
            <a:ext cx="7772400" cy="658813"/>
          </a:xfrm>
        </p:spPr>
        <p:txBody>
          <a:bodyPr vert="horz" wrap="square" anchor="ctr"/>
          <a:p>
            <a:r>
              <a:rPr lang="zh-CN" altLang="en-US" b="1"/>
              <a:t>为什么叫“何大学问”</a:t>
            </a:r>
            <a:endParaRPr lang="zh-CN" altLang="en-US" b="1"/>
          </a:p>
        </p:txBody>
      </p:sp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>
          <a:xfrm>
            <a:off x="609600" y="1628775"/>
            <a:ext cx="8172450" cy="4467225"/>
          </a:xfrm>
        </p:spPr>
        <p:txBody>
          <a:bodyPr/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在这个小村，数他走的地方多，见的世面广；</a:t>
            </a:r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……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他这个人非常富有想象力，编起故事来，有技有叶，有文有武，生动曲折，惊险红火。于是，人们一半是戏</a:t>
            </a:r>
            <a:r>
              <a:rPr lang="zh-CN" altLang="en-US" sz="4000" b="1" dirty="0">
                <a:solidFill>
                  <a:srgbClr val="A50021"/>
                </a:solidFill>
                <a:ea typeface="楷体_GB2312" pitchFamily="1" charset="-122"/>
              </a:rPr>
              <a:t>谑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，一半是尊敬，就给他送了个何大学问的外号。 </a:t>
            </a:r>
            <a:endParaRPr lang="zh-CN" altLang="en-US" sz="4000" b="1" dirty="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4580" name="右箭头 24579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4581" name="左箭头 24580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582" name="上箭头 24581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583" name="圆角矩形标注 24582"/>
          <p:cNvSpPr/>
          <p:nvPr/>
        </p:nvSpPr>
        <p:spPr>
          <a:xfrm>
            <a:off x="5651500" y="5445125"/>
            <a:ext cx="1728788" cy="792163"/>
          </a:xfrm>
          <a:prstGeom prst="wedgeRoundRectCallout">
            <a:avLst>
              <a:gd name="adj1" fmla="val -36227"/>
              <a:gd name="adj2" fmla="val -153208"/>
              <a:gd name="adj3" fmla="val 16667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en-US" altLang="x-none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xuè</a:t>
            </a: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1295400" y="995363"/>
            <a:ext cx="7391400" cy="1143000"/>
          </a:xfrm>
        </p:spPr>
        <p:txBody>
          <a:bodyPr vert="horz" wrap="square" anchor="ctr"/>
          <a:p>
            <a:r>
              <a:rPr lang="zh-CN" altLang="en-US" b="1" dirty="0"/>
              <a:t>何大学问的相貌</a:t>
            </a:r>
            <a:r>
              <a:rPr lang="en-US" altLang="x-none" b="1" dirty="0"/>
              <a:t>——</a:t>
            </a:r>
            <a:endParaRPr lang="en-US" altLang="x-none" b="1" dirty="0"/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1173163" y="2636838"/>
            <a:ext cx="7772400" cy="2382837"/>
          </a:xfrm>
        </p:spPr>
        <p:txBody>
          <a:bodyPr/>
          <a:p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何大学问人高马大，膀阔腰圆，面如重枣，浓眉朗目，一副关公相貌。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1508" name="右箭头 2150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1509" name="左箭头 2150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10" name="上箭头 2150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xfrm>
            <a:off x="990600" y="708025"/>
            <a:ext cx="7696200" cy="1143000"/>
          </a:xfrm>
        </p:spPr>
        <p:txBody>
          <a:bodyPr vert="horz" wrap="square" anchor="ctr"/>
          <a:p>
            <a:r>
              <a:rPr lang="zh-CN" altLang="en-US" b="1" dirty="0"/>
              <a:t>何大学问的经历</a:t>
            </a:r>
            <a:r>
              <a:rPr lang="en-US" altLang="x-none" b="1" dirty="0"/>
              <a:t>——</a:t>
            </a:r>
            <a:endParaRPr lang="zh-CN" altLang="en-US" b="1" dirty="0"/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>
          <a:xfrm>
            <a:off x="1173163" y="2374900"/>
            <a:ext cx="7772400" cy="2838450"/>
          </a:xfrm>
        </p:spPr>
        <p:txBody>
          <a:bodyPr/>
          <a:p>
            <a:pPr marL="609600" indent="-609600">
              <a:buAutoNum type="arabicPeriod"/>
            </a:pPr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年轻的时候，当过义和团；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  <a:p>
            <a:pPr marL="609600" indent="-609600">
              <a:buAutoNum type="arabicPeriod"/>
            </a:pPr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给地主家当赶车把式；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  <a:p>
            <a:pPr marL="609600" indent="-609600">
              <a:buAutoNum type="arabicPeriod"/>
            </a:pPr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改了行，给牲口贩子赶马。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2532" name="右箭头 22531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2533" name="左箭头 22532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34" name="上箭头 22533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3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charRg st="13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24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charRg st="24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685800" y="609600"/>
            <a:ext cx="3886200" cy="1811338"/>
          </a:xfrm>
        </p:spPr>
        <p:txBody>
          <a:bodyPr anchor="ctr"/>
          <a:p>
            <a:r>
              <a:rPr lang="zh-CN" altLang="en-US" sz="5400">
                <a:solidFill>
                  <a:srgbClr val="A50021"/>
                </a:solidFill>
                <a:latin typeface="方正琥珀简体" pitchFamily="1" charset="-122"/>
                <a:ea typeface="方正琥珀简体" pitchFamily="1" charset="-122"/>
              </a:rPr>
              <a:t>作者：</a:t>
            </a:r>
            <a:br>
              <a:rPr lang="zh-CN" altLang="en-US" sz="5400">
                <a:solidFill>
                  <a:srgbClr val="A50021"/>
                </a:solidFill>
                <a:latin typeface="方正琥珀简体" pitchFamily="1" charset="-122"/>
                <a:ea typeface="方正琥珀简体" pitchFamily="1" charset="-122"/>
              </a:rPr>
            </a:br>
            <a:r>
              <a:rPr lang="zh-CN" altLang="en-US" sz="5400">
                <a:solidFill>
                  <a:srgbClr val="FF6600"/>
                </a:solidFill>
                <a:ea typeface="楷体_GB2312" pitchFamily="1" charset="-122"/>
              </a:rPr>
              <a:t>刘绍棠</a:t>
            </a:r>
            <a:endParaRPr lang="zh-CN" altLang="en-US" sz="5400">
              <a:solidFill>
                <a:srgbClr val="FF6600"/>
              </a:solidFill>
              <a:ea typeface="楷体_GB2312" pitchFamily="1" charset="-122"/>
            </a:endParaRPr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990600" y="3276600"/>
            <a:ext cx="2590800" cy="2824163"/>
          </a:xfrm>
        </p:spPr>
        <p:txBody>
          <a:bodyPr/>
          <a:p>
            <a:pPr>
              <a:buNone/>
            </a:pPr>
            <a:r>
              <a:rPr lang="en-US" altLang="x-none" sz="2800" b="1" dirty="0">
                <a:solidFill>
                  <a:schemeClr val="accent2"/>
                </a:solidFill>
              </a:rPr>
              <a:t>1936</a:t>
            </a:r>
            <a:r>
              <a:rPr lang="zh-CN" altLang="en-US" sz="2800" b="1" dirty="0">
                <a:solidFill>
                  <a:schemeClr val="accent2"/>
                </a:solidFill>
              </a:rPr>
              <a:t>～</a:t>
            </a:r>
            <a:r>
              <a:rPr lang="en-US" altLang="x-none" sz="2800" b="1" dirty="0">
                <a:solidFill>
                  <a:schemeClr val="accent2"/>
                </a:solidFill>
              </a:rPr>
              <a:t>1997</a:t>
            </a:r>
            <a:endParaRPr lang="en-US" altLang="x-none" sz="2800" b="1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当代作家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chemeClr val="accent2"/>
                </a:solidFill>
              </a:rPr>
              <a:t>河北通县人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pic>
        <p:nvPicPr>
          <p:cNvPr id="5124" name="图片 5123" descr="刘绍棠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1412875"/>
            <a:ext cx="4878388" cy="3586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右箭头 5124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126" name="左箭头 5125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7" name="上箭头 5126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2" name="projctor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/>
        <p:txBody>
          <a:bodyPr vert="horz" wrap="square" anchor="ctr"/>
          <a:p>
            <a:r>
              <a:rPr lang="zh-CN" altLang="en-US" b="1" dirty="0"/>
              <a:t>何大学问的性格</a:t>
            </a:r>
            <a:r>
              <a:rPr lang="en-US" altLang="x-none" b="1" dirty="0"/>
              <a:t>——</a:t>
            </a:r>
            <a:endParaRPr lang="zh-CN" altLang="en-US" b="1" dirty="0"/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他又好喝酒，脾气大，爱打抱不平，为朋友敢两肋插刀。</a:t>
            </a:r>
            <a:endParaRPr lang="zh-CN" altLang="en-US" sz="4000" b="1" dirty="0">
              <a:solidFill>
                <a:schemeClr val="accent2"/>
              </a:solidFill>
              <a:ea typeface="楷体_GB2312" pitchFamily="1" charset="-122"/>
            </a:endParaRPr>
          </a:p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不知道钱是好的，伙友们有谁家揭不开锅，沿路上遇见老、弱、病、残，伸手就掏荷包</a:t>
            </a:r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……</a:t>
            </a:r>
            <a:endParaRPr lang="en-US" altLang="x-none" sz="4000" b="1" dirty="0">
              <a:solidFill>
                <a:schemeClr val="accent2"/>
              </a:solidFill>
              <a:ea typeface="楷体_GB2312" pitchFamily="1" charset="-122"/>
            </a:endParaRPr>
          </a:p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好戴高帽儿，讲排场，摆阔气。</a:t>
            </a:r>
            <a:endParaRPr lang="en-US" altLang="x-none" sz="4000" b="1" dirty="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3556" name="右箭头 23555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3557" name="左箭头 23556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558" name="上箭头 23557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26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charRg st="26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6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charRg st="67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xfrm>
            <a:off x="1403350" y="1196975"/>
            <a:ext cx="7772400" cy="1143000"/>
          </a:xfrm>
        </p:spPr>
        <p:txBody>
          <a:bodyPr anchor="ctr"/>
          <a:p>
            <a:r>
              <a:rPr lang="zh-CN" altLang="en-US" sz="6000">
                <a:solidFill>
                  <a:srgbClr val="990000"/>
                </a:solidFill>
                <a:latin typeface="方正琥珀简体" pitchFamily="1" charset="-122"/>
                <a:ea typeface="方正琥珀简体" pitchFamily="1" charset="-122"/>
              </a:rPr>
              <a:t>归纳写作手法</a:t>
            </a:r>
            <a:endParaRPr lang="zh-CN" altLang="en-US" sz="6000">
              <a:solidFill>
                <a:srgbClr val="990000"/>
              </a:solidFill>
              <a:latin typeface="方正琥珀简体" pitchFamily="1" charset="-122"/>
              <a:ea typeface="方正琥珀简体" pitchFamily="1" charset="-122"/>
            </a:endParaRPr>
          </a:p>
        </p:txBody>
      </p:sp>
      <p:sp>
        <p:nvSpPr>
          <p:cNvPr id="25603" name="右箭头 25602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5604" name="左箭头 25603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05" name="上箭头 25604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5606" name="图片 25605" descr="34_3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2757488"/>
            <a:ext cx="6381750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  <p:sndAc>
      <p:stSnd>
        <p:snd r:embed="rId2" name="projctor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xfrm>
            <a:off x="1173163" y="468313"/>
            <a:ext cx="7772400" cy="647700"/>
          </a:xfrm>
        </p:spPr>
        <p:txBody>
          <a:bodyPr vert="horz" wrap="square" anchor="ctr"/>
          <a:p>
            <a:r>
              <a:rPr lang="zh-CN" altLang="en-US" sz="4000" b="1"/>
              <a:t>一、活灵活现的民间口语与俗语：</a:t>
            </a:r>
            <a:endParaRPr lang="zh-CN" altLang="en-US" sz="4000" b="1"/>
          </a:p>
        </p:txBody>
      </p:sp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>
          <a:xfrm>
            <a:off x="539750" y="1912938"/>
            <a:ext cx="8062913" cy="4395787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800" b="1">
                <a:ea typeface="黑体" panose="02010609060101010101" charset="-122"/>
              </a:rPr>
              <a:t>何满子在奶奶身边长大，要天上的星星，奶奶也赶快搬梯子去摘。长到四五岁，就像野鸟不入笼，一天不着家，整日在河滩野跑。</a:t>
            </a:r>
            <a:endParaRPr lang="zh-CN" altLang="en-US" sz="2800" b="1">
              <a:ea typeface="黑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>
                <a:ea typeface="黑体" panose="02010609060101010101" charset="-122"/>
              </a:rPr>
              <a:t>奶奶八样不放心，怕让狗咬了，怕让鹰抓了，怕掉在土井子里，怕给拍花子的拐走。</a:t>
            </a:r>
            <a:endParaRPr lang="zh-CN" altLang="en-US" sz="2800" b="1">
              <a:ea typeface="黑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>
                <a:ea typeface="黑体" panose="02010609060101010101" charset="-122"/>
              </a:rPr>
              <a:t>何满子是一丈青大娘的心尖子，肺叶子，眼珠子，命根子。</a:t>
            </a:r>
            <a:endParaRPr lang="zh-CN" altLang="en-US" sz="2800" b="1">
              <a:ea typeface="黑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>
                <a:ea typeface="黑体" panose="02010609060101010101" charset="-122"/>
              </a:rPr>
              <a:t>只听咯吧一声，一丈青大娘折断了一棵茶碗口粗细的河柳，带着呼呼风声挥舞起来，把这几个纤夫扫下河去，就像正月十五煮元宵，纷纷落水。</a:t>
            </a:r>
            <a:endParaRPr lang="zh-CN" altLang="en-US" sz="2800" b="1">
              <a:ea typeface="黑体" panose="02010609060101010101" charset="-122"/>
            </a:endParaRPr>
          </a:p>
        </p:txBody>
      </p:sp>
      <p:sp>
        <p:nvSpPr>
          <p:cNvPr id="26628" name="右箭头 2662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6629" name="左箭头 2662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30" name="上箭头 2662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31" name="矩形 26630"/>
          <p:cNvSpPr/>
          <p:nvPr/>
        </p:nvSpPr>
        <p:spPr>
          <a:xfrm>
            <a:off x="1371600" y="1179513"/>
            <a:ext cx="6400800" cy="73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朗读这些文句就是一种精神享受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5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charRg st="58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96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charRg st="96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123" end="1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charRg st="123" end="1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62913" cy="442913"/>
          </a:xfrm>
        </p:spPr>
        <p:txBody>
          <a:bodyPr vert="horz" wrap="square" anchor="ctr"/>
          <a:p>
            <a:r>
              <a:rPr lang="zh-CN" altLang="en-US" sz="4000" b="1"/>
              <a:t>活灵活现的民间口语与俗语２：</a:t>
            </a:r>
            <a:endParaRPr lang="zh-CN" altLang="en-US" sz="4000" b="1"/>
          </a:p>
        </p:txBody>
      </p:sp>
      <p:sp>
        <p:nvSpPr>
          <p:cNvPr id="38915" name="文本占位符 38914"/>
          <p:cNvSpPr>
            <a:spLocks noGrp="1"/>
          </p:cNvSpPr>
          <p:nvPr>
            <p:ph type="body" idx="1"/>
          </p:nvPr>
        </p:nvSpPr>
        <p:spPr>
          <a:xfrm>
            <a:off x="990600" y="1484313"/>
            <a:ext cx="7791450" cy="4537075"/>
          </a:xfrm>
        </p:spPr>
        <p:txBody>
          <a:bodyPr/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如果提起他的外号，北运河两岸，古北口内外，在卖力气走江湖的人们中间，那可真是叫得山响。 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年轻的时候，当过义和团，会耍大刀，拳脚上也有两下子。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他给地主家当赶车把式，会摆弄牲口，打一手好鞭花。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他这个人好说大话，自吹站在通州东门外的北运河头，抽一个响脆的鞭花，借着水音，天津海河边上都震耳朵。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38916" name="右箭头 38915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8917" name="左箭头 38916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18" name="上箭头 38917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19" name="矩形 38918"/>
          <p:cNvSpPr/>
          <p:nvPr/>
        </p:nvSpPr>
        <p:spPr>
          <a:xfrm>
            <a:off x="5795963" y="5734050"/>
            <a:ext cx="2984500" cy="73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朗读 品出其中滋味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45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charRg st="45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72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charRg st="72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97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charRg st="97" end="1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标题 39937"/>
          <p:cNvSpPr>
            <a:spLocks noGrp="1"/>
          </p:cNvSpPr>
          <p:nvPr>
            <p:ph type="title"/>
          </p:nvPr>
        </p:nvSpPr>
        <p:spPr>
          <a:xfrm>
            <a:off x="1219200" y="609600"/>
            <a:ext cx="7745413" cy="442913"/>
          </a:xfrm>
        </p:spPr>
        <p:txBody>
          <a:bodyPr vert="horz" wrap="square" anchor="ctr"/>
          <a:p>
            <a:r>
              <a:rPr lang="zh-CN" altLang="en-US" b="1"/>
              <a:t>活灵活现的民间口语与俗语３：</a:t>
            </a:r>
            <a:endParaRPr lang="zh-CN" altLang="en-US" b="1"/>
          </a:p>
        </p:txBody>
      </p:sp>
      <p:sp>
        <p:nvSpPr>
          <p:cNvPr id="39939" name="文本占位符 39938"/>
          <p:cNvSpPr>
            <a:spLocks noGrp="1"/>
          </p:cNvSpPr>
          <p:nvPr>
            <p:ph type="body" idx="1"/>
          </p:nvPr>
        </p:nvSpPr>
        <p:spPr>
          <a:xfrm>
            <a:off x="838200" y="1484313"/>
            <a:ext cx="7943850" cy="4611687"/>
          </a:xfrm>
        </p:spPr>
        <p:txBody>
          <a:bodyPr/>
          <a:p>
            <a:pPr>
              <a:lnSpc>
                <a:spcPct val="80000"/>
              </a:lnSpc>
            </a:pPr>
            <a:r>
              <a:rPr lang="zh-CN" altLang="en-US" sz="3000" b="1" dirty="0">
                <a:solidFill>
                  <a:schemeClr val="accent2"/>
                </a:solidFill>
                <a:ea typeface="楷体_GB2312" pitchFamily="1" charset="-122"/>
              </a:rPr>
              <a:t>他这个人，不知道钱是好的，伙友们有谁家揭不开锅，沿路上遇见老、弱、病、残，伸手就掏荷包，抓多少就给多少，也不点数儿。</a:t>
            </a:r>
            <a:endParaRPr lang="zh-CN" altLang="en-US" sz="3000" b="1" dirty="0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000" b="1" dirty="0">
                <a:solidFill>
                  <a:schemeClr val="accent2"/>
                </a:solidFill>
                <a:ea typeface="楷体_GB2312" pitchFamily="1" charset="-122"/>
              </a:rPr>
              <a:t>掂量一下自己这点财力，供他念完小学，已经是鼓着肚子充胖；而中学大学的门槛九丈九尺高，没有白花花的银洋砌台阶，怎么能高攀得上？</a:t>
            </a:r>
            <a:endParaRPr lang="zh-CN" altLang="en-US" sz="3000" b="1" dirty="0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000" b="1" dirty="0">
                <a:solidFill>
                  <a:schemeClr val="accent2"/>
                </a:solidFill>
                <a:ea typeface="楷体_GB2312" pitchFamily="1" charset="-122"/>
              </a:rPr>
              <a:t>何大学问一走，何满子就像野马摘了笼头。</a:t>
            </a:r>
            <a:endParaRPr lang="zh-CN" altLang="en-US" sz="3000" b="1" dirty="0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3000" b="1" dirty="0">
                <a:solidFill>
                  <a:schemeClr val="accent2"/>
                </a:solidFill>
                <a:ea typeface="楷体_GB2312" pitchFamily="1" charset="-122"/>
              </a:rPr>
              <a:t>何满子对爷爷心怀不满，拿白眼珠儿翻瞪爷爷，闷坐在窗根下，小嘴噘得能挂个油瓶儿。</a:t>
            </a:r>
            <a:endParaRPr lang="zh-CN" altLang="en-US" sz="3000" b="1" dirty="0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en-US" altLang="x-none" sz="3000" b="1" dirty="0">
                <a:solidFill>
                  <a:schemeClr val="accent2"/>
                </a:solidFill>
                <a:ea typeface="楷体_GB2312" pitchFamily="1" charset="-122"/>
              </a:rPr>
              <a:t>……</a:t>
            </a:r>
            <a:endParaRPr lang="en-US" altLang="x-none" sz="3000" b="1" dirty="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39940" name="右箭头 39939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9941" name="左箭头 39940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2" name="上箭头 39941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3" name="矩形 39942"/>
          <p:cNvSpPr/>
          <p:nvPr/>
        </p:nvSpPr>
        <p:spPr>
          <a:xfrm>
            <a:off x="5795963" y="5734050"/>
            <a:ext cx="2984500" cy="73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朗读 品出其中滋味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59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charRg st="59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122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charRg st="122" end="1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14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charRg st="142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182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charRg st="182" end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>
          <a:xfrm>
            <a:off x="1403350" y="188913"/>
            <a:ext cx="7410450" cy="2819400"/>
          </a:xfrm>
        </p:spPr>
        <p:txBody>
          <a:bodyPr vert="horz" wrap="square" anchor="ctr"/>
          <a:p>
            <a:r>
              <a:rPr lang="zh-CN" altLang="en-US" sz="3600" b="1" dirty="0"/>
              <a:t>文中也有一些书面色彩很浓的句子：</a:t>
            </a:r>
            <a:br>
              <a:rPr lang="zh-CN" altLang="en-US" sz="3600" b="1" dirty="0"/>
            </a:br>
            <a:r>
              <a:rPr lang="zh-CN" altLang="en-US" sz="3200" b="1" dirty="0">
                <a:solidFill>
                  <a:schemeClr val="accent2"/>
                </a:solidFill>
              </a:rPr>
              <a:t>１</a:t>
            </a:r>
            <a:r>
              <a:rPr lang="en-US" altLang="x-none" sz="3200" b="1" dirty="0">
                <a:solidFill>
                  <a:schemeClr val="accent2"/>
                </a:solidFill>
              </a:rPr>
              <a:t>.</a:t>
            </a:r>
            <a:r>
              <a:rPr lang="zh-CN" altLang="en-US" sz="3200" b="1" dirty="0">
                <a:solidFill>
                  <a:schemeClr val="accent2"/>
                </a:solidFill>
              </a:rPr>
              <a:t>何满子的爷爷，</a:t>
            </a:r>
            <a:r>
              <a:rPr lang="zh-CN" altLang="en-US" sz="3200" b="1" dirty="0">
                <a:solidFill>
                  <a:srgbClr val="A50021"/>
                </a:solidFill>
              </a:rPr>
              <a:t>官讳</a:t>
            </a:r>
            <a:r>
              <a:rPr lang="zh-CN" altLang="en-US" sz="3200" b="1" dirty="0">
                <a:solidFill>
                  <a:schemeClr val="accent2"/>
                </a:solidFill>
              </a:rPr>
              <a:t>已不可考。</a:t>
            </a:r>
            <a:br>
              <a:rPr lang="zh-CN" altLang="en-US" sz="3200" b="1" dirty="0">
                <a:solidFill>
                  <a:schemeClr val="accent2"/>
                </a:solidFill>
              </a:rPr>
            </a:br>
            <a:r>
              <a:rPr lang="zh-CN" altLang="en-US" sz="3200" b="1" dirty="0">
                <a:solidFill>
                  <a:schemeClr val="accent2"/>
                </a:solidFill>
              </a:rPr>
              <a:t>２</a:t>
            </a:r>
            <a:r>
              <a:rPr lang="en-US" altLang="x-none" sz="3200" b="1" dirty="0">
                <a:solidFill>
                  <a:schemeClr val="accent2"/>
                </a:solidFill>
              </a:rPr>
              <a:t>.</a:t>
            </a:r>
            <a:r>
              <a:rPr lang="zh-CN" altLang="en-US" sz="3200" b="1" dirty="0">
                <a:solidFill>
                  <a:schemeClr val="accent2"/>
                </a:solidFill>
              </a:rPr>
              <a:t>在</a:t>
            </a:r>
            <a:r>
              <a:rPr lang="zh-CN" altLang="en-US" sz="3200" b="1" dirty="0">
                <a:solidFill>
                  <a:srgbClr val="A50021"/>
                </a:solidFill>
              </a:rPr>
              <a:t>荣膺</a:t>
            </a:r>
            <a:r>
              <a:rPr lang="zh-CN" altLang="en-US" sz="3200" b="1" dirty="0">
                <a:solidFill>
                  <a:schemeClr val="accent2"/>
                </a:solidFill>
              </a:rPr>
              <a:t>这个尊称之后</a:t>
            </a:r>
            <a:r>
              <a:rPr lang="en-US" altLang="x-none" sz="3200" b="1" dirty="0">
                <a:solidFill>
                  <a:schemeClr val="accent2"/>
                </a:solidFill>
              </a:rPr>
              <a:t>……</a:t>
            </a:r>
            <a:br>
              <a:rPr lang="en-US" altLang="x-none" sz="3200" b="1" dirty="0">
                <a:solidFill>
                  <a:schemeClr val="accent2"/>
                </a:solidFill>
              </a:rPr>
            </a:br>
            <a:r>
              <a:rPr lang="zh-CN" altLang="en-US" sz="3600" b="1" dirty="0"/>
              <a:t>这是为什么？</a:t>
            </a:r>
            <a:endParaRPr lang="zh-CN" altLang="en-US" sz="3600" b="1" dirty="0"/>
          </a:p>
        </p:txBody>
      </p:sp>
      <p:sp>
        <p:nvSpPr>
          <p:cNvPr id="27651" name="文本占位符 27650"/>
          <p:cNvSpPr>
            <a:spLocks noGrp="1"/>
          </p:cNvSpPr>
          <p:nvPr>
            <p:ph type="body" idx="1"/>
          </p:nvPr>
        </p:nvSpPr>
        <p:spPr>
          <a:xfrm>
            <a:off x="1187450" y="2924175"/>
            <a:ext cx="7772400" cy="2305050"/>
          </a:xfrm>
        </p:spPr>
        <p:txBody>
          <a:bodyPr/>
          <a:p>
            <a:r>
              <a:rPr lang="zh-CN" altLang="en-US" sz="4000" b="1">
                <a:solidFill>
                  <a:srgbClr val="FF3300"/>
                </a:solidFill>
                <a:ea typeface="黑体" panose="02010609060101010101" charset="-122"/>
              </a:rPr>
              <a:t>二、口语与书面语两种色彩的语言有机结合，</a:t>
            </a:r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给小说增添了幽默诙谐色彩。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7652" name="右箭头 27651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7653" name="左箭头 27652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54" name="上箭头 27653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右箭头 33793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3795" name="左箭头 33794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796" name="上箭头 33795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797" name="圆角矩形标注 33796"/>
          <p:cNvSpPr/>
          <p:nvPr/>
        </p:nvSpPr>
        <p:spPr>
          <a:xfrm>
            <a:off x="5724525" y="260350"/>
            <a:ext cx="2016125" cy="1066800"/>
          </a:xfrm>
          <a:prstGeom prst="wedgeRoundRectCallout">
            <a:avLst>
              <a:gd name="adj1" fmla="val 32755"/>
              <a:gd name="adj2" fmla="val 81398"/>
              <a:gd name="adj3" fmla="val 16667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en-US" altLang="x-none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yīng</a:t>
            </a: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798" name="圆角矩形标注 33797"/>
          <p:cNvSpPr/>
          <p:nvPr/>
        </p:nvSpPr>
        <p:spPr>
          <a:xfrm>
            <a:off x="539750" y="5157788"/>
            <a:ext cx="2016125" cy="1066800"/>
          </a:xfrm>
          <a:prstGeom prst="wedgeRoundRectCallout">
            <a:avLst>
              <a:gd name="adj1" fmla="val 43699"/>
              <a:gd name="adj2" fmla="val -144194"/>
              <a:gd name="adj3" fmla="val 16667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en-US" altLang="x-none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yán</a:t>
            </a: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799" name="圆角矩形标注 33798"/>
          <p:cNvSpPr/>
          <p:nvPr/>
        </p:nvSpPr>
        <p:spPr>
          <a:xfrm>
            <a:off x="3563938" y="5157788"/>
            <a:ext cx="2016125" cy="1066800"/>
          </a:xfrm>
          <a:prstGeom prst="wedgeRoundRectCallout">
            <a:avLst>
              <a:gd name="adj1" fmla="val 16773"/>
              <a:gd name="adj2" fmla="val -147319"/>
              <a:gd name="adj3" fmla="val 16667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en-US" altLang="x-none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hāo</a:t>
            </a: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800" name="圆角矩形标注 33799"/>
          <p:cNvSpPr/>
          <p:nvPr/>
        </p:nvSpPr>
        <p:spPr>
          <a:xfrm>
            <a:off x="5580063" y="5157788"/>
            <a:ext cx="2016125" cy="1066800"/>
          </a:xfrm>
          <a:prstGeom prst="wedgeRoundRectCallout">
            <a:avLst>
              <a:gd name="adj1" fmla="val -57718"/>
              <a:gd name="adj2" fmla="val -182144"/>
              <a:gd name="adj3" fmla="val 16667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en-US" altLang="x-none" sz="4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tān</a:t>
            </a:r>
            <a:endParaRPr lang="zh-CN" altLang="en-US" sz="48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801" name="文本占位符 33800"/>
          <p:cNvSpPr>
            <a:spLocks noGrp="1"/>
          </p:cNvSpPr>
          <p:nvPr>
            <p:ph type="body" idx="1"/>
          </p:nvPr>
        </p:nvSpPr>
        <p:spPr>
          <a:xfrm>
            <a:off x="1389063" y="2006600"/>
            <a:ext cx="7545387" cy="4062413"/>
          </a:xfrm>
        </p:spPr>
        <p:txBody>
          <a:bodyPr/>
          <a:p>
            <a:pPr marL="274955" indent="-274955"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过去，他好听书，也会说书；在</a:t>
            </a:r>
            <a:r>
              <a:rPr lang="zh-CN" altLang="en-US" b="1">
                <a:solidFill>
                  <a:srgbClr val="A50021"/>
                </a:solidFill>
                <a:ea typeface="楷体_GB2312" pitchFamily="1" charset="-122"/>
              </a:rPr>
              <a:t>荣膺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这个尊称之后，当真看起书来。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 marL="274955" indent="-274955"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路遇</a:t>
            </a:r>
            <a:r>
              <a:rPr lang="zh-CN" altLang="en-US" b="1">
                <a:solidFill>
                  <a:srgbClr val="FF6600"/>
                </a:solidFill>
                <a:ea typeface="楷体_GB2312" pitchFamily="1" charset="-122"/>
              </a:rPr>
              <a:t>文庙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，他都要下马，作个大揖，上一股高香。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 marL="274955" indent="-274955"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小城镇的文庙十有八九</a:t>
            </a:r>
            <a:r>
              <a:rPr lang="zh-CN" altLang="en-US" b="1">
                <a:solidFill>
                  <a:srgbClr val="A50021"/>
                </a:solidFill>
                <a:ea typeface="楷体_GB2312" pitchFamily="1" charset="-122"/>
              </a:rPr>
              <a:t>坍塌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破败，只剩下</a:t>
            </a:r>
            <a:r>
              <a:rPr lang="zh-CN" altLang="en-US" b="1">
                <a:solidFill>
                  <a:srgbClr val="A50021"/>
                </a:solidFill>
                <a:ea typeface="楷体_GB2312" pitchFamily="1" charset="-122"/>
              </a:rPr>
              <a:t>断壁残垣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，埋没于</a:t>
            </a:r>
            <a:r>
              <a:rPr lang="zh-CN" altLang="en-US" b="1">
                <a:solidFill>
                  <a:srgbClr val="A50021"/>
                </a:solidFill>
                <a:ea typeface="楷体_GB2312" pitchFamily="1" charset="-122"/>
              </a:rPr>
              <a:t>蓬蒿荆棘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之中，成为鸟兽栖聚之地；他这一作揖，一烧香，只吓得麻雀满天飞叫，野兔望影而逃。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ldLvl="0" animBg="1"/>
      <p:bldP spid="33798" grpId="0" bldLvl="0" animBg="1"/>
      <p:bldP spid="33799" grpId="0" bldLvl="0" animBg="1"/>
      <p:bldP spid="33800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xfrm>
            <a:off x="971550" y="117475"/>
            <a:ext cx="8032750" cy="1143000"/>
          </a:xfrm>
        </p:spPr>
        <p:txBody>
          <a:bodyPr vert="horz" wrap="square" anchor="ctr"/>
          <a:p>
            <a:r>
              <a:rPr lang="zh-CN" altLang="en-US" sz="40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三、讲究压韵和对偶，抑扬顿挫，</a:t>
            </a:r>
            <a:br>
              <a:rPr lang="zh-CN" altLang="en-US" sz="40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</a:br>
            <a:r>
              <a:rPr lang="zh-CN" altLang="en-US" sz="40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有传统说唱艺术特点的句子：</a:t>
            </a:r>
            <a:endParaRPr lang="zh-CN" altLang="en-US" sz="40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xfrm>
            <a:off x="1260475" y="1628775"/>
            <a:ext cx="7543800" cy="3668713"/>
          </a:xfrm>
        </p:spPr>
        <p:txBody>
          <a:bodyPr/>
          <a:p>
            <a:pPr>
              <a:lnSpc>
                <a:spcPct val="80000"/>
              </a:lnSpc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</a:rPr>
              <a:t>一双大脚，青铜肤色，嗓门也亮堂。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</a:rPr>
              <a:t>一丈青大娘骂人，就像雨打芭蕉，长短句，四六体，鼓点似的骂一天，一气呵成，也不倒嗓子。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</a:rPr>
              <a:t>那个年轻的纤夫就像风吹乍蓬，转了三转，拧了三圈儿，满脸开花，口鼻出血，一头栽倒在滚烫的沙滩上。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en-US" altLang="x-none" b="1" dirty="0">
                <a:latin typeface="黑体" panose="02010609060101010101" charset="-122"/>
                <a:ea typeface="黑体" panose="02010609060101010101" charset="-122"/>
              </a:rPr>
              <a:t>……</a:t>
            </a:r>
            <a:endParaRPr lang="en-US" altLang="x-none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80000"/>
              </a:lnSpc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8676" name="右箭头 28675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77" name="左箭头 28676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8" name="上箭头 28677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17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charRg st="17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60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charRg st="60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108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charRg st="108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29697"/>
          <p:cNvSpPr>
            <a:spLocks noGrp="1"/>
          </p:cNvSpPr>
          <p:nvPr>
            <p:ph type="title"/>
          </p:nvPr>
        </p:nvSpPr>
        <p:spPr>
          <a:xfrm>
            <a:off x="1044575" y="-169862"/>
            <a:ext cx="7715250" cy="2312987"/>
          </a:xfrm>
        </p:spPr>
        <p:txBody>
          <a:bodyPr vert="horz" wrap="square" anchor="ctr"/>
          <a:p>
            <a:r>
              <a:rPr lang="en-US" altLang="x-none" sz="2800" b="1" dirty="0">
                <a:solidFill>
                  <a:srgbClr val="2D686D"/>
                </a:solidFill>
              </a:rPr>
              <a:t>      </a:t>
            </a:r>
            <a:r>
              <a:rPr lang="en-US" altLang="x-none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水浒传</a:t>
            </a:r>
            <a:r>
              <a:rPr lang="en-US" altLang="x-none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中宋江、吴用、李逵外号叫做“及时雨”“智多星”“黑旋风”。课文中何满子的奶奶号称“一丈青大娘”，爷爷号称“何大学问”。</a:t>
            </a:r>
            <a:r>
              <a:rPr lang="zh-CN" altLang="en-US" sz="2800" b="1" dirty="0">
                <a:solidFill>
                  <a:schemeClr val="tx1"/>
                </a:solidFill>
              </a:rPr>
              <a:t>这两者之间有什么联系？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sp>
        <p:nvSpPr>
          <p:cNvPr id="29699" name="文本占位符 29698"/>
          <p:cNvSpPr>
            <a:spLocks noGrp="1"/>
          </p:cNvSpPr>
          <p:nvPr>
            <p:ph type="body" idx="1"/>
          </p:nvPr>
        </p:nvSpPr>
        <p:spPr>
          <a:xfrm>
            <a:off x="971550" y="1917700"/>
            <a:ext cx="7993063" cy="1174750"/>
          </a:xfrm>
        </p:spPr>
        <p:txBody>
          <a:bodyPr/>
          <a:p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四、这篇小说</a:t>
            </a:r>
            <a:r>
              <a:rPr lang="zh-CN" altLang="en-US" b="1">
                <a:solidFill>
                  <a:srgbClr val="FF3300"/>
                </a:solidFill>
                <a:ea typeface="黑体" panose="02010609060101010101" charset="-122"/>
              </a:rPr>
              <a:t>塑造人物上借鉴了中国古典小说的表现手法</a:t>
            </a: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。这是刘绍棠的创作风格。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29700" name="右箭头 29699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01" name="左箭头 29700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2" name="上箭头 29701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3" name="矩形 29702"/>
          <p:cNvSpPr/>
          <p:nvPr/>
        </p:nvSpPr>
        <p:spPr>
          <a:xfrm>
            <a:off x="2266950" y="3070225"/>
            <a:ext cx="4610100" cy="2519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中国气派　民族风格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乡土题材　地方特色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标题 3072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1143000"/>
          </a:xfrm>
        </p:spPr>
        <p:txBody>
          <a:bodyPr anchor="ctr"/>
          <a:p>
            <a:r>
              <a:rPr lang="zh-CN" altLang="en-US" sz="6000">
                <a:solidFill>
                  <a:srgbClr val="990000"/>
                </a:solidFill>
                <a:latin typeface="方正琥珀简体" pitchFamily="1" charset="-122"/>
                <a:ea typeface="方正琥珀简体" pitchFamily="1" charset="-122"/>
              </a:rPr>
              <a:t>扩展　迁移</a:t>
            </a:r>
            <a:endParaRPr lang="zh-CN" altLang="en-US" sz="6000">
              <a:solidFill>
                <a:srgbClr val="990000"/>
              </a:solidFill>
              <a:latin typeface="方正琥珀简体" pitchFamily="1" charset="-122"/>
              <a:ea typeface="方正琥珀简体" pitchFamily="1" charset="-122"/>
            </a:endParaRPr>
          </a:p>
        </p:txBody>
      </p:sp>
      <p:sp>
        <p:nvSpPr>
          <p:cNvPr id="30723" name="右箭头 30722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24" name="左箭头 30723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25" name="上箭头 30724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0726" name="图片 30725" descr="34_3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2757488"/>
            <a:ext cx="6381750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  <p:sndAc>
      <p:stSnd>
        <p:snd r:embed="rId2" name="projctor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1265"/>
          <p:cNvSpPr>
            <a:spLocks noGrp="1"/>
          </p:cNvSpPr>
          <p:nvPr>
            <p:ph type="title"/>
          </p:nvPr>
        </p:nvSpPr>
        <p:spPr>
          <a:xfrm>
            <a:off x="304800" y="304800"/>
            <a:ext cx="7772400" cy="563563"/>
          </a:xfrm>
        </p:spPr>
        <p:txBody>
          <a:bodyPr anchor="ctr"/>
          <a:p>
            <a:r>
              <a:rPr lang="zh-CN" altLang="en-US" sz="4000" dirty="0"/>
              <a:t>正确朗读下列词语</a:t>
            </a:r>
            <a:br>
              <a:rPr lang="zh-CN" altLang="en-US" sz="4000" dirty="0"/>
            </a:br>
            <a:endParaRPr lang="zh-CN" altLang="en-US" sz="4000" dirty="0"/>
          </a:p>
        </p:txBody>
      </p:sp>
      <p:sp>
        <p:nvSpPr>
          <p:cNvPr id="11266" name="文本占位符 11266"/>
          <p:cNvSpPr>
            <a:spLocks noGrp="1"/>
          </p:cNvSpPr>
          <p:nvPr>
            <p:ph idx="1"/>
          </p:nvPr>
        </p:nvSpPr>
        <p:spPr>
          <a:xfrm>
            <a:off x="457200" y="762000"/>
            <a:ext cx="8686800" cy="5867400"/>
          </a:xfrm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zh-CN" altLang="en-US" dirty="0"/>
              <a:t>拴</a:t>
            </a:r>
            <a:r>
              <a:rPr lang="en-US" altLang="zh-CN" err="1"/>
              <a:t>shuān</a:t>
            </a:r>
            <a:r>
              <a:rPr lang="zh-CN" altLang="en-US" dirty="0"/>
              <a:t>贼     擀</a:t>
            </a:r>
            <a:r>
              <a:rPr lang="en-US" altLang="zh-CN" err="1"/>
              <a:t>gǎn</a:t>
            </a:r>
            <a:r>
              <a:rPr lang="zh-CN" altLang="en-US" dirty="0"/>
              <a:t>面    纤</a:t>
            </a:r>
            <a:r>
              <a:rPr lang="en-US" altLang="zh-CN" err="1"/>
              <a:t>qiàn</a:t>
            </a:r>
            <a:r>
              <a:rPr lang="zh-CN" altLang="en-US" dirty="0"/>
              <a:t>夫    腌</a:t>
            </a:r>
            <a:r>
              <a:rPr lang="en-US" altLang="zh-CN" err="1"/>
              <a:t>ā.zā</a:t>
            </a:r>
            <a:r>
              <a:rPr lang="zh-CN" altLang="en-US" dirty="0"/>
              <a:t>臜</a:t>
            </a:r>
            <a:endParaRPr lang="zh-CN" altLang="en-US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唿</a:t>
            </a:r>
            <a:r>
              <a:rPr lang="en-US" altLang="zh-CN" err="1"/>
              <a:t>hū</a:t>
            </a:r>
            <a:r>
              <a:rPr lang="zh-CN" altLang="en-US" dirty="0"/>
              <a:t>哨        呱呱</a:t>
            </a:r>
            <a:r>
              <a:rPr lang="en-US" altLang="zh-CN" err="1"/>
              <a:t>gū</a:t>
            </a:r>
            <a:r>
              <a:rPr lang="en-US" altLang="zh-CN" dirty="0"/>
              <a:t>     </a:t>
            </a:r>
            <a:r>
              <a:rPr lang="zh-CN" altLang="en-US" dirty="0"/>
              <a:t>到了</a:t>
            </a:r>
            <a:r>
              <a:rPr lang="en-US" altLang="zh-CN" err="1"/>
              <a:t>liǎo</a:t>
            </a:r>
            <a:r>
              <a:rPr lang="zh-CN" altLang="en-US" dirty="0"/>
              <a:t>儿   歇晌</a:t>
            </a:r>
            <a:r>
              <a:rPr lang="en-US" altLang="zh-CN" err="1"/>
              <a:t>shǎng</a:t>
            </a: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痱</a:t>
            </a:r>
            <a:r>
              <a:rPr lang="en-US" altLang="zh-CN" err="1"/>
              <a:t>fèi</a:t>
            </a:r>
            <a:r>
              <a:rPr lang="zh-CN" altLang="en-US" dirty="0"/>
              <a:t>子       梆</a:t>
            </a:r>
            <a:r>
              <a:rPr lang="en-US" altLang="zh-CN" err="1"/>
              <a:t>bāng</a:t>
            </a:r>
            <a:r>
              <a:rPr lang="zh-CN" altLang="en-US" dirty="0"/>
              <a:t>打     镯</a:t>
            </a:r>
            <a:r>
              <a:rPr lang="en-US" altLang="zh-CN" err="1"/>
              <a:t>zhuó</a:t>
            </a:r>
            <a:r>
              <a:rPr lang="zh-CN" altLang="en-US" dirty="0"/>
              <a:t>子    乍</a:t>
            </a:r>
            <a:r>
              <a:rPr lang="en-US" altLang="zh-CN" err="1"/>
              <a:t>zhà</a:t>
            </a:r>
            <a:r>
              <a:rPr lang="zh-CN" altLang="en-US" dirty="0"/>
              <a:t>蓬</a:t>
            </a:r>
            <a:endParaRPr lang="zh-CN" altLang="en-US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咯</a:t>
            </a:r>
            <a:r>
              <a:rPr lang="en-US" altLang="zh-CN" err="1"/>
              <a:t>kā</a:t>
            </a:r>
            <a:r>
              <a:rPr lang="zh-CN" altLang="en-US" dirty="0"/>
              <a:t>吧        拗</a:t>
            </a:r>
            <a:r>
              <a:rPr lang="en-US" altLang="zh-CN" err="1"/>
              <a:t>niù</a:t>
            </a:r>
            <a:r>
              <a:rPr lang="zh-CN" altLang="en-US" dirty="0"/>
              <a:t>不过    隐匿</a:t>
            </a:r>
            <a:r>
              <a:rPr lang="en-US" altLang="zh-CN" err="1"/>
              <a:t>nì</a:t>
            </a:r>
            <a:r>
              <a:rPr lang="en-US" altLang="zh-CN" dirty="0"/>
              <a:t>         </a:t>
            </a:r>
            <a:r>
              <a:rPr lang="zh-CN" altLang="en-US" dirty="0"/>
              <a:t>名讳</a:t>
            </a:r>
            <a:r>
              <a:rPr lang="en-US" altLang="zh-CN" err="1"/>
              <a:t>huì</a:t>
            </a:r>
            <a:r>
              <a:rPr lang="en-US" altLang="zh-CN"/>
              <a:t>    </a:t>
            </a: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害臊</a:t>
            </a:r>
            <a:r>
              <a:rPr lang="en-US" altLang="zh-CN" err="1"/>
              <a:t>sào</a:t>
            </a:r>
            <a:r>
              <a:rPr lang="en-US" altLang="zh-CN" dirty="0"/>
              <a:t>      </a:t>
            </a:r>
            <a:r>
              <a:rPr lang="zh-CN" altLang="en-US" dirty="0"/>
              <a:t>威吓</a:t>
            </a:r>
            <a:r>
              <a:rPr lang="en-US" altLang="zh-CN" err="1"/>
              <a:t>hè</a:t>
            </a:r>
            <a:r>
              <a:rPr lang="en-US" altLang="zh-CN" dirty="0"/>
              <a:t>        </a:t>
            </a:r>
            <a:r>
              <a:rPr lang="zh-CN" altLang="en-US" dirty="0"/>
              <a:t>戳</a:t>
            </a:r>
            <a:r>
              <a:rPr lang="en-US" altLang="zh-CN" err="1"/>
              <a:t>chuō</a:t>
            </a:r>
            <a:r>
              <a:rPr lang="zh-CN" altLang="en-US" dirty="0"/>
              <a:t>穿     捯</a:t>
            </a:r>
            <a:r>
              <a:rPr lang="en-US" altLang="zh-CN" err="1"/>
              <a:t>dáo</a:t>
            </a:r>
            <a:r>
              <a:rPr lang="zh-CN" altLang="en-US" dirty="0"/>
              <a:t>气   </a:t>
            </a:r>
            <a:endParaRPr lang="zh-CN" altLang="en-US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驾驭</a:t>
            </a:r>
            <a:r>
              <a:rPr lang="en-US" altLang="zh-CN" err="1"/>
              <a:t>yù</a:t>
            </a:r>
            <a:r>
              <a:rPr lang="en-US" altLang="zh-CN" dirty="0"/>
              <a:t>        </a:t>
            </a:r>
            <a:r>
              <a:rPr lang="zh-CN" altLang="en-US" dirty="0"/>
              <a:t>筵</a:t>
            </a:r>
            <a:r>
              <a:rPr lang="en-US" altLang="zh-CN" err="1"/>
              <a:t>yán</a:t>
            </a:r>
            <a:r>
              <a:rPr lang="zh-CN" altLang="en-US" dirty="0"/>
              <a:t>席      烙</a:t>
            </a:r>
            <a:r>
              <a:rPr lang="en-US" altLang="zh-CN" err="1"/>
              <a:t>lào</a:t>
            </a:r>
            <a:r>
              <a:rPr lang="zh-CN" altLang="en-US" dirty="0"/>
              <a:t>饼        驿</a:t>
            </a:r>
            <a:r>
              <a:rPr lang="en-US" altLang="zh-CN" err="1"/>
              <a:t>yì</a:t>
            </a:r>
            <a:r>
              <a:rPr lang="zh-CN" altLang="en-US" dirty="0"/>
              <a:t>站     </a:t>
            </a:r>
            <a:endParaRPr lang="zh-CN" altLang="en-US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戏谑</a:t>
            </a:r>
            <a:r>
              <a:rPr lang="en-US" altLang="zh-CN" err="1"/>
              <a:t>xuè</a:t>
            </a:r>
            <a:r>
              <a:rPr lang="en-US" altLang="zh-CN" dirty="0"/>
              <a:t>      </a:t>
            </a:r>
            <a:r>
              <a:rPr lang="zh-CN" altLang="en-US" dirty="0"/>
              <a:t>荣膺</a:t>
            </a:r>
            <a:r>
              <a:rPr lang="en-US" altLang="zh-CN" err="1"/>
              <a:t>yīng</a:t>
            </a:r>
            <a:r>
              <a:rPr lang="en-US" altLang="zh-CN" dirty="0"/>
              <a:t>    </a:t>
            </a:r>
            <a:r>
              <a:rPr lang="zh-CN" altLang="en-US" dirty="0"/>
              <a:t>坍</a:t>
            </a:r>
            <a:r>
              <a:rPr lang="en-US" altLang="zh-CN" err="1"/>
              <a:t>tān</a:t>
            </a:r>
            <a:r>
              <a:rPr lang="zh-CN" altLang="en-US" dirty="0"/>
              <a:t>塌      墙垣</a:t>
            </a:r>
            <a:r>
              <a:rPr lang="en-US" altLang="zh-CN" err="1"/>
              <a:t>yuán</a:t>
            </a:r>
            <a:r>
              <a:rPr lang="en-US" altLang="zh-CN"/>
              <a:t>    </a:t>
            </a: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毡</a:t>
            </a:r>
            <a:r>
              <a:rPr lang="en-US" altLang="zh-CN" err="1"/>
              <a:t>zhān</a:t>
            </a:r>
            <a:r>
              <a:rPr lang="zh-CN" altLang="en-US" dirty="0"/>
              <a:t>子    潞</a:t>
            </a:r>
            <a:r>
              <a:rPr lang="en-US" altLang="zh-CN" err="1"/>
              <a:t>lù</a:t>
            </a:r>
            <a:r>
              <a:rPr lang="zh-CN" altLang="en-US" dirty="0"/>
              <a:t>河      莺啼燕啭</a:t>
            </a:r>
            <a:r>
              <a:rPr lang="en-US" altLang="zh-CN" err="1"/>
              <a:t>zhuàn</a:t>
            </a:r>
            <a:r>
              <a:rPr lang="en-US" altLang="zh-CN" dirty="0"/>
              <a:t>   </a:t>
            </a:r>
            <a:r>
              <a:rPr lang="zh-CN" altLang="en-US" dirty="0"/>
              <a:t>嘬</a:t>
            </a:r>
            <a:r>
              <a:rPr lang="en-US" altLang="zh-CN" err="1"/>
              <a:t>zuō</a:t>
            </a:r>
            <a:r>
              <a:rPr lang="en-US" altLang="zh-CN"/>
              <a:t>   </a:t>
            </a: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剜</a:t>
            </a:r>
            <a:r>
              <a:rPr lang="en-US" altLang="zh-CN" err="1"/>
              <a:t>wān</a:t>
            </a:r>
            <a:r>
              <a:rPr lang="zh-CN" altLang="en-US" dirty="0"/>
              <a:t>肉     蹚</a:t>
            </a:r>
            <a:r>
              <a:rPr lang="en-US" altLang="zh-CN" err="1"/>
              <a:t>tāng</a:t>
            </a:r>
            <a:r>
              <a:rPr lang="zh-CN" altLang="en-US" dirty="0"/>
              <a:t>着     周檎</a:t>
            </a:r>
            <a:r>
              <a:rPr lang="en-US" altLang="zh-CN" err="1"/>
              <a:t>qín</a:t>
            </a:r>
            <a:r>
              <a:rPr lang="en-US" altLang="zh-CN" dirty="0"/>
              <a:t>       </a:t>
            </a:r>
            <a:r>
              <a:rPr lang="zh-CN" altLang="en-US" dirty="0"/>
              <a:t>胡茬</a:t>
            </a:r>
            <a:r>
              <a:rPr lang="en-US" altLang="zh-CN" err="1"/>
              <a:t>chá</a:t>
            </a:r>
            <a:r>
              <a:rPr lang="en-US" altLang="zh-CN"/>
              <a:t>    </a:t>
            </a: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噘</a:t>
            </a:r>
            <a:r>
              <a:rPr lang="en-US" altLang="zh-CN" err="1"/>
              <a:t>juē</a:t>
            </a:r>
            <a:r>
              <a:rPr lang="zh-CN" altLang="en-US" dirty="0"/>
              <a:t>嘴       磨蹭</a:t>
            </a:r>
            <a:r>
              <a:rPr lang="en-US" altLang="zh-CN" err="1"/>
              <a:t>cèng</a:t>
            </a:r>
            <a:r>
              <a:rPr lang="en-US" altLang="zh-CN" dirty="0"/>
              <a:t>     </a:t>
            </a:r>
            <a:r>
              <a:rPr lang="zh-CN" altLang="en-US" dirty="0"/>
              <a:t>捎</a:t>
            </a:r>
            <a:r>
              <a:rPr lang="en-US" altLang="zh-CN" err="1"/>
              <a:t>shào</a:t>
            </a:r>
            <a:r>
              <a:rPr lang="zh-CN" altLang="en-US" dirty="0"/>
              <a:t>马子   </a:t>
            </a:r>
            <a:endParaRPr lang="zh-CN" altLang="en-US" dirty="0"/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石敬瑭</a:t>
            </a:r>
            <a:r>
              <a:rPr lang="en-US" altLang="zh-CN" err="1"/>
              <a:t>táng</a:t>
            </a:r>
            <a:br>
              <a:rPr lang="en-US" altLang="zh-CN"/>
            </a:br>
            <a:r>
              <a:rPr lang="en-US" altLang="zh-CN"/>
              <a:t>    </a:t>
            </a:r>
            <a:br>
              <a:rPr lang="en-US" altLang="zh-CN"/>
            </a:br>
            <a:endParaRPr lang="en-US" altLang="zh-CN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36865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162800" cy="2819400"/>
          </a:xfrm>
        </p:spPr>
        <p:txBody>
          <a:bodyPr vert="horz" wrap="square" anchor="ctr"/>
          <a:p>
            <a:r>
              <a:rPr lang="zh-CN" altLang="en-US" sz="3600" b="1">
                <a:solidFill>
                  <a:schemeClr val="tx1"/>
                </a:solidFill>
              </a:rPr>
              <a:t>课文开头写：</a:t>
            </a:r>
            <a:br>
              <a:rPr lang="zh-CN" altLang="en-US" sz="3600" b="1">
                <a:solidFill>
                  <a:schemeClr val="accent2"/>
                </a:solidFill>
              </a:rPr>
            </a:br>
            <a:r>
              <a:rPr lang="zh-CN" altLang="en-US" sz="3600" b="1">
                <a:solidFill>
                  <a:schemeClr val="accent2"/>
                </a:solidFill>
              </a:rPr>
              <a:t>何满子被爷爷拴在葡萄架的立柱上，系的是挂贼扣儿。</a:t>
            </a:r>
            <a:r>
              <a:rPr lang="zh-CN" altLang="en-US" sz="3600" b="1"/>
              <a:t> </a:t>
            </a:r>
            <a:br>
              <a:rPr lang="zh-CN" altLang="en-US" sz="3600" b="1"/>
            </a:br>
            <a:r>
              <a:rPr lang="zh-CN" altLang="en-US" sz="3600" b="1"/>
              <a:t>爷爷为什么要这样做？</a:t>
            </a:r>
            <a:endParaRPr lang="zh-CN" altLang="en-US" sz="3600" b="1"/>
          </a:p>
        </p:txBody>
      </p:sp>
      <p:sp>
        <p:nvSpPr>
          <p:cNvPr id="36867" name="文本占位符 36866"/>
          <p:cNvSpPr>
            <a:spLocks noGrp="1"/>
          </p:cNvSpPr>
          <p:nvPr>
            <p:ph type="body" idx="1"/>
          </p:nvPr>
        </p:nvSpPr>
        <p:spPr>
          <a:xfrm>
            <a:off x="990600" y="3429000"/>
            <a:ext cx="7862888" cy="2451100"/>
          </a:xfrm>
        </p:spPr>
        <p:txBody>
          <a:bodyPr/>
          <a:p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日本鬼子把咱们中国大卸八块啦，爷爷坐了牢，还险些扔了命，把满腔怒火发泄到他身上。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36868" name="右箭头 3686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6869" name="左箭头 3686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870" name="上箭头 3686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666875"/>
          </a:xfrm>
        </p:spPr>
        <p:txBody>
          <a:bodyPr vert="horz" wrap="square" anchor="ctr"/>
          <a:p>
            <a:r>
              <a:rPr lang="zh-CN" altLang="en-US" sz="3600" b="1" dirty="0">
                <a:solidFill>
                  <a:schemeClr val="accent2"/>
                </a:solidFill>
              </a:rPr>
              <a:t>１</a:t>
            </a:r>
            <a:r>
              <a:rPr lang="en-US" altLang="x-none" sz="3600" b="1" dirty="0">
                <a:solidFill>
                  <a:schemeClr val="accent2"/>
                </a:solidFill>
              </a:rPr>
              <a:t>.</a:t>
            </a:r>
            <a:r>
              <a:rPr lang="zh-CN" altLang="en-US" sz="3600" b="1" dirty="0">
                <a:solidFill>
                  <a:schemeClr val="accent2"/>
                </a:solidFill>
              </a:rPr>
              <a:t>日本鬼子把咱们中国大卸八块啦！</a:t>
            </a:r>
            <a:br>
              <a:rPr lang="zh-CN" altLang="en-US" sz="3600" b="1" dirty="0">
                <a:solidFill>
                  <a:schemeClr val="accent2"/>
                </a:solidFill>
              </a:rPr>
            </a:br>
            <a:r>
              <a:rPr lang="zh-CN" altLang="en-US" sz="3600" b="1" dirty="0">
                <a:solidFill>
                  <a:schemeClr val="accent2"/>
                </a:solidFill>
              </a:rPr>
              <a:t>２</a:t>
            </a:r>
            <a:r>
              <a:rPr lang="en-US" altLang="x-none" sz="3600" b="1" dirty="0">
                <a:solidFill>
                  <a:schemeClr val="accent2"/>
                </a:solidFill>
              </a:rPr>
              <a:t>.</a:t>
            </a:r>
            <a:r>
              <a:rPr lang="zh-CN" altLang="en-US" sz="3600" b="1" dirty="0">
                <a:solidFill>
                  <a:schemeClr val="accent2"/>
                </a:solidFill>
              </a:rPr>
              <a:t>日本帝国主义侵占我们东三省了！</a:t>
            </a:r>
            <a:br>
              <a:rPr lang="zh-CN" altLang="en-US" sz="4000" b="1" dirty="0"/>
            </a:br>
            <a:r>
              <a:rPr lang="zh-CN" altLang="en-US" sz="4000" b="1" dirty="0"/>
              <a:t>你认为这两种说法哪个更好？</a:t>
            </a:r>
            <a:endParaRPr lang="zh-CN" altLang="en-US" sz="4000" b="1" dirty="0"/>
          </a:p>
        </p:txBody>
      </p:sp>
      <p:sp>
        <p:nvSpPr>
          <p:cNvPr id="37891" name="文本占位符 37890"/>
          <p:cNvSpPr>
            <a:spLocks noGrp="1"/>
          </p:cNvSpPr>
          <p:nvPr>
            <p:ph type="body" idx="1"/>
          </p:nvPr>
        </p:nvSpPr>
        <p:spPr>
          <a:xfrm>
            <a:off x="468313" y="2636838"/>
            <a:ext cx="8458200" cy="3529012"/>
          </a:xfrm>
        </p:spPr>
        <p:txBody>
          <a:bodyPr/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两种说法各有长短：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前者生动形象，富有民间口语与俗语特点，充满乡土气息，也符合何大学问的身份；</a:t>
            </a:r>
            <a:endParaRPr lang="zh-CN" altLang="en-US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chemeClr val="accent2"/>
                </a:solidFill>
                <a:ea typeface="楷体_GB2312" pitchFamily="1" charset="-122"/>
              </a:rPr>
              <a:t>后者有书面特点，适于比较郑重的叙述</a:t>
            </a:r>
            <a:r>
              <a:rPr lang="zh-CN" altLang="en-US" sz="2400" b="1">
                <a:solidFill>
                  <a:schemeClr val="accent2"/>
                </a:solidFill>
                <a:ea typeface="楷体_GB2312" pitchFamily="1" charset="-122"/>
              </a:rPr>
              <a:t>。</a:t>
            </a:r>
            <a:endParaRPr lang="zh-CN" altLang="en-US" sz="2400" b="1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endParaRPr lang="zh-CN" altLang="en-US" sz="1000" b="1">
              <a:solidFill>
                <a:schemeClr val="accent2"/>
              </a:solidFill>
              <a:ea typeface="楷体_GB2312" pitchFamily="1" charset="-122"/>
            </a:endParaRPr>
          </a:p>
          <a:p>
            <a:pPr algn="ctr">
              <a:lnSpc>
                <a:spcPct val="80000"/>
              </a:lnSpc>
              <a:buNone/>
            </a:pPr>
            <a:r>
              <a:rPr lang="zh-CN" altLang="en-US" sz="3600" b="1"/>
              <a:t>课文中还有哪些</a:t>
            </a:r>
            <a:endParaRPr lang="zh-CN" altLang="en-US" sz="3600" b="1"/>
          </a:p>
          <a:p>
            <a:pPr algn="ctr">
              <a:lnSpc>
                <a:spcPct val="80000"/>
              </a:lnSpc>
              <a:buNone/>
            </a:pPr>
            <a:r>
              <a:rPr lang="zh-CN" altLang="en-US" sz="3600" b="1"/>
              <a:t>富于民间口语与俗语特点的句子？</a:t>
            </a:r>
            <a:endParaRPr lang="zh-CN" altLang="en-US" sz="3600" b="1"/>
          </a:p>
        </p:txBody>
      </p:sp>
      <p:sp>
        <p:nvSpPr>
          <p:cNvPr id="37892" name="右箭头 37891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7893" name="左箭头 37892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894" name="上箭头 37893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1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charRg st="1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4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charRg st="48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68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charRg st="68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76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charRg st="76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标题 4096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162800" cy="2819400"/>
          </a:xfrm>
        </p:spPr>
        <p:txBody>
          <a:bodyPr vert="horz" wrap="square" anchor="ctr"/>
          <a:p>
            <a:r>
              <a:rPr lang="zh-CN" altLang="en-US" sz="3600" b="1">
                <a:solidFill>
                  <a:schemeClr val="accent2"/>
                </a:solidFill>
              </a:rPr>
              <a:t>何大学问人高马大，膀阔腰圆，面如重枣，浓眉朗目，一副关公相貌。</a:t>
            </a:r>
            <a:br>
              <a:rPr lang="zh-CN" altLang="en-US" sz="3600" b="1"/>
            </a:br>
            <a:r>
              <a:rPr lang="zh-CN" altLang="en-US" sz="3600" b="1"/>
              <a:t>这样的句子有什么特点？</a:t>
            </a:r>
            <a:br>
              <a:rPr lang="zh-CN" altLang="en-US" sz="3600" b="1"/>
            </a:br>
            <a:r>
              <a:rPr lang="zh-CN" altLang="en-US" sz="3600" b="1"/>
              <a:t>文中还有这样的句子吗？</a:t>
            </a:r>
            <a:endParaRPr lang="zh-CN" altLang="en-US" b="1"/>
          </a:p>
        </p:txBody>
      </p:sp>
      <p:sp>
        <p:nvSpPr>
          <p:cNvPr id="40963" name="文本占位符 40962"/>
          <p:cNvSpPr>
            <a:spLocks noGrp="1"/>
          </p:cNvSpPr>
          <p:nvPr>
            <p:ph type="body" idx="1"/>
          </p:nvPr>
        </p:nvSpPr>
        <p:spPr>
          <a:xfrm>
            <a:off x="1250950" y="3906838"/>
            <a:ext cx="7681913" cy="2162175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sz="3600" b="1">
                <a:solidFill>
                  <a:schemeClr val="accent2"/>
                </a:solidFill>
                <a:ea typeface="楷体_GB2312" pitchFamily="1" charset="-122"/>
              </a:rPr>
              <a:t>继承了中国传统说唱艺术的特点，讲究压韵和对偶，多用四字句，用词造句文白相兼，读来抑扬顿挫，很有节奏感。</a:t>
            </a:r>
            <a:endParaRPr lang="zh-CN" altLang="en-US" sz="36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40964" name="右箭头 40963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40965" name="左箭头 40964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966" name="上箭头 40965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charRg st="0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532688" cy="2459038"/>
          </a:xfrm>
        </p:spPr>
        <p:txBody>
          <a:bodyPr vert="horz" wrap="square" anchor="ctr"/>
          <a:p>
            <a:r>
              <a:rPr lang="zh-CN" altLang="en-US" sz="3600" b="1">
                <a:solidFill>
                  <a:schemeClr val="accent2"/>
                </a:solidFill>
              </a:rPr>
              <a:t>现在，只有一个人能搭救何满子；但是，何满子望眼欲穿，这颗救命星却迟迟不从东边闪现出来。</a:t>
            </a:r>
            <a:br>
              <a:rPr lang="zh-CN" altLang="en-US" sz="3600" b="1">
                <a:solidFill>
                  <a:schemeClr val="accent2"/>
                </a:solidFill>
              </a:rPr>
            </a:br>
            <a:r>
              <a:rPr lang="zh-CN" altLang="en-US" sz="4000" b="1"/>
              <a:t>这个“救命星”是谁呢？</a:t>
            </a:r>
            <a:br>
              <a:rPr lang="zh-CN" altLang="en-US" sz="3600" b="1"/>
            </a:br>
            <a:r>
              <a:rPr lang="zh-CN" altLang="en-US" sz="4000" b="1"/>
              <a:t>后文写的是什么事？</a:t>
            </a:r>
            <a:endParaRPr lang="zh-CN" altLang="en-US" sz="4000" b="1"/>
          </a:p>
        </p:txBody>
      </p:sp>
      <p:sp>
        <p:nvSpPr>
          <p:cNvPr id="31747" name="文本占位符 31746"/>
          <p:cNvSpPr>
            <a:spLocks noGrp="1"/>
          </p:cNvSpPr>
          <p:nvPr>
            <p:ph type="body" idx="1"/>
          </p:nvPr>
        </p:nvSpPr>
        <p:spPr>
          <a:xfrm>
            <a:off x="685800" y="3429000"/>
            <a:ext cx="8062913" cy="2667000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chemeClr val="accent2"/>
                </a:solidFill>
                <a:ea typeface="楷体_GB2312" pitchFamily="1" charset="-122"/>
              </a:rPr>
              <a:t>花鞋杜四家的童养媳望日莲与周檎相爱，巡警麻雷子勾结杜四，要把望日莲卖给董太师做小，并要以“抗日”的罪名把周檎抓走</a:t>
            </a:r>
            <a:r>
              <a:rPr lang="en-US" altLang="x-none" b="1" dirty="0">
                <a:solidFill>
                  <a:schemeClr val="accent2"/>
                </a:solidFill>
                <a:ea typeface="楷体_GB2312" pitchFamily="1" charset="-122"/>
              </a:rPr>
              <a:t>……</a:t>
            </a:r>
            <a:endParaRPr lang="en-US" altLang="x-none" b="1" dirty="0">
              <a:solidFill>
                <a:schemeClr val="accent2"/>
              </a:solidFill>
              <a:ea typeface="楷体_GB2312" pitchFamily="1" charset="-122"/>
            </a:endParaRPr>
          </a:p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FF6600"/>
                </a:solidFill>
                <a:ea typeface="楷体_GB2312" pitchFamily="1" charset="-122"/>
              </a:rPr>
              <a:t>欲知后事如何，请看</a:t>
            </a:r>
            <a:r>
              <a:rPr lang="en-US" altLang="x-none" b="1" dirty="0">
                <a:solidFill>
                  <a:srgbClr val="FF6600"/>
                </a:solidFill>
                <a:ea typeface="楷体_GB2312" pitchFamily="1" charset="-122"/>
              </a:rPr>
              <a:t>《</a:t>
            </a:r>
            <a:r>
              <a:rPr lang="zh-CN" altLang="en-US" b="1" dirty="0">
                <a:solidFill>
                  <a:srgbClr val="FF6600"/>
                </a:solidFill>
                <a:ea typeface="楷体_GB2312" pitchFamily="1" charset="-122"/>
              </a:rPr>
              <a:t>蒲柳人家</a:t>
            </a:r>
            <a:r>
              <a:rPr lang="en-US" altLang="x-none" b="1" dirty="0">
                <a:solidFill>
                  <a:srgbClr val="FF6600"/>
                </a:solidFill>
                <a:ea typeface="楷体_GB2312" pitchFamily="1" charset="-122"/>
              </a:rPr>
              <a:t>》</a:t>
            </a:r>
            <a:r>
              <a:rPr lang="zh-CN" altLang="en-US" b="1" dirty="0">
                <a:solidFill>
                  <a:srgbClr val="FF6600"/>
                </a:solidFill>
                <a:ea typeface="楷体_GB2312" pitchFamily="1" charset="-122"/>
              </a:rPr>
              <a:t>原文。</a:t>
            </a:r>
            <a:endParaRPr lang="zh-CN" altLang="en-US" b="1" dirty="0">
              <a:solidFill>
                <a:srgbClr val="FF6600"/>
              </a:solidFill>
              <a:ea typeface="楷体_GB2312" pitchFamily="1" charset="-122"/>
            </a:endParaRPr>
          </a:p>
        </p:txBody>
      </p:sp>
      <p:sp>
        <p:nvSpPr>
          <p:cNvPr id="31748" name="右箭头 3174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1749" name="左箭头 3174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50" name="上箭头 3174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charRg st="0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59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charRg st="59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文本框 6145"/>
          <p:cNvSpPr txBox="1"/>
          <p:nvPr/>
        </p:nvSpPr>
        <p:spPr>
          <a:xfrm>
            <a:off x="990600" y="0"/>
            <a:ext cx="8153400" cy="6924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妙手回春：称赞医生医术高明，一下子就能把垂危的病人治好。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老生儿：高龄父母所生的儿子。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到了儿：到最后，最终。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一脑门子官司：形容心中含着怒气，不满的情绪流露在脸上。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勒令：用命令的方式强制人做事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　　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荣膺：光荣地获得。　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不耻下问：不以向地位．学识不如自己的人请教为可耻。　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咬文嚼字：过分斟酌字句，多指死抠字眼而不领会精神实质。　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如坐针毡：形容心声不宁</a:t>
            </a:r>
            <a:b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芒刺在背：形容坐立不安，像芒和刺扎在背上一样望眼欲穿：形容盼望殷切。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7169"/>
          <p:cNvSpPr txBox="1"/>
          <p:nvPr/>
        </p:nvSpPr>
        <p:spPr>
          <a:xfrm>
            <a:off x="1044575" y="188913"/>
            <a:ext cx="8077200" cy="627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《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蒲柳人家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》是当代作家刘绍棠的代表作，发表于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1980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年，曾以其独特的创作风格引起当时文坛的广泛关注，并获首届全国优秀中篇小说奖。小说人物众多，但主线情节并不复杂。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故事背景发生在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20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世纪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30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年代，花鞋杜四家的童养媳望日莲与周檎相爱，可阴险邪恶的杜四夫妇另有打算。半路又杀出巡警麻雷子，勾结杜四，要把望日莲卖给董太师做小，并要以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抗日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的罪名把周檎抓走。于是，矛盾激化，以何大学问．一丈青大娘．柳罐斗．吉老秤等为首的父老乡亲一齐出面，挫败麻、杜阴谋，檎、莲顺利完婚。全篇小说共分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12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节，记述了运河边十来个乡间人物的逸闻趣事，表现了他们的多情重义．锄奸助良．扶危济困的美德。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 anchor="ctr"/>
          <a:p>
            <a:r>
              <a:rPr lang="zh-CN" altLang="en-US" sz="6000">
                <a:solidFill>
                  <a:srgbClr val="990000"/>
                </a:solidFill>
                <a:latin typeface="方正琥珀简体" pitchFamily="1" charset="-122"/>
                <a:ea typeface="方正琥珀简体" pitchFamily="1" charset="-122"/>
              </a:rPr>
              <a:t>预习课文  整体感知</a:t>
            </a:r>
            <a:endParaRPr lang="zh-CN" altLang="en-US" sz="6000">
              <a:solidFill>
                <a:srgbClr val="990000"/>
              </a:solidFill>
              <a:latin typeface="方正琥珀简体" pitchFamily="1" charset="-122"/>
              <a:ea typeface="方正琥珀简体" pitchFamily="1" charset="-122"/>
            </a:endParaRPr>
          </a:p>
        </p:txBody>
      </p:sp>
      <p:sp>
        <p:nvSpPr>
          <p:cNvPr id="8195" name="右箭头 8194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8196" name="左箭头 8195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7" name="上箭头 8196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8198" name="内容占位符 8197" descr="34_310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70075" y="2757488"/>
            <a:ext cx="6378575" cy="2562225"/>
          </a:xfrm>
        </p:spPr>
      </p:pic>
    </p:spTree>
  </p:cSld>
  <p:clrMapOvr>
    <a:masterClrMapping/>
  </p:clrMapOvr>
  <p:transition spd="med">
    <p:random/>
    <p:sndAc>
      <p:stSnd>
        <p:snd r:embed="rId2" name="projctor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title"/>
          </p:nvPr>
        </p:nvSpPr>
        <p:spPr/>
        <p:txBody>
          <a:bodyPr vert="horz" wrap="square" anchor="ctr"/>
          <a:p>
            <a:r>
              <a:rPr lang="zh-CN" altLang="en-US" sz="4000" b="1"/>
              <a:t>本文是什么文体？</a:t>
            </a:r>
            <a:endParaRPr lang="zh-CN" altLang="en-US" sz="4000" b="1"/>
          </a:p>
        </p:txBody>
      </p:sp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小说（中篇小说节选）</a:t>
            </a:r>
            <a:endParaRPr lang="zh-CN" altLang="en-US" sz="4000" b="1" dirty="0">
              <a:solidFill>
                <a:schemeClr val="accent2"/>
              </a:solidFill>
              <a:ea typeface="楷体_GB2312" pitchFamily="1" charset="-122"/>
            </a:endParaRPr>
          </a:p>
          <a:p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原文共</a:t>
            </a:r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12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节，课文节选的是第</a:t>
            </a:r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1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、</a:t>
            </a:r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2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节。</a:t>
            </a:r>
            <a:endParaRPr lang="zh-CN" altLang="en-US" sz="4000" b="1" dirty="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9220" name="右箭头 9219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9221" name="左箭头 9220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2" name="上箭头 9221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/>
        <p:txBody>
          <a:bodyPr vert="horz" wrap="square" anchor="ctr"/>
          <a:p>
            <a:r>
              <a:rPr lang="zh-CN" altLang="en-US" sz="4000" b="1"/>
              <a:t>课文主要写了哪几个人物？</a:t>
            </a:r>
            <a:endParaRPr lang="zh-CN" altLang="en-US" sz="4000" b="1"/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何满子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  <a:p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何满子的奶奶，一丈青大娘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  <a:p>
            <a:r>
              <a:rPr lang="zh-CN" altLang="en-US" sz="4000" b="1">
                <a:solidFill>
                  <a:schemeClr val="accent2"/>
                </a:solidFill>
                <a:ea typeface="楷体_GB2312" pitchFamily="1" charset="-122"/>
              </a:rPr>
              <a:t>何满子的爷爷何，大学问</a:t>
            </a:r>
            <a:endParaRPr lang="zh-CN" altLang="en-US" sz="4000" b="1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10244" name="右箭头 10243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0245" name="左箭头 10244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6" name="上箭头 10245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4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charRg st="4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/>
        <p:txBody>
          <a:bodyPr vert="horz" wrap="square" anchor="ctr"/>
          <a:p>
            <a:r>
              <a:rPr lang="zh-CN" altLang="en-US" sz="4000" b="1"/>
              <a:t>文章写的是什么时候的事？</a:t>
            </a:r>
            <a:endParaRPr lang="zh-CN" altLang="en-US" sz="4000" b="1"/>
          </a:p>
        </p:txBody>
      </p:sp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/>
        <p:txBody>
          <a:bodyPr/>
          <a:p>
            <a:pPr algn="ctr"/>
            <a:r>
              <a:rPr lang="en-US" altLang="x-none" sz="4000" b="1" dirty="0">
                <a:solidFill>
                  <a:schemeClr val="accent2"/>
                </a:solidFill>
                <a:ea typeface="楷体_GB2312" pitchFamily="1" charset="-122"/>
              </a:rPr>
              <a:t>1936</a:t>
            </a:r>
            <a:r>
              <a:rPr lang="zh-CN" altLang="en-US" sz="4000" b="1" dirty="0">
                <a:solidFill>
                  <a:schemeClr val="accent2"/>
                </a:solidFill>
                <a:ea typeface="楷体_GB2312" pitchFamily="1" charset="-122"/>
              </a:rPr>
              <a:t>年。</a:t>
            </a:r>
            <a:endParaRPr lang="zh-CN" altLang="en-US" sz="4000" b="1" dirty="0">
              <a:solidFill>
                <a:schemeClr val="accent2"/>
              </a:solidFill>
              <a:ea typeface="楷体_GB2312" pitchFamily="1" charset="-122"/>
            </a:endParaRPr>
          </a:p>
        </p:txBody>
      </p:sp>
      <p:sp>
        <p:nvSpPr>
          <p:cNvPr id="11268" name="右箭头 11267">
            <a:hlinkClick r:id="" action="ppaction://hlinkshowjump?jump=nextslide"/>
          </p:cNvPr>
          <p:cNvSpPr/>
          <p:nvPr/>
        </p:nvSpPr>
        <p:spPr>
          <a:xfrm>
            <a:off x="5105400" y="6416675"/>
            <a:ext cx="381000" cy="365125"/>
          </a:xfrm>
          <a:prstGeom prst="righ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1269" name="左箭头 11268">
            <a:hlinkClick r:id="" action="ppaction://hlinkshowjump?jump=previousslide"/>
          </p:cNvPr>
          <p:cNvSpPr/>
          <p:nvPr/>
        </p:nvSpPr>
        <p:spPr>
          <a:xfrm>
            <a:off x="3581400" y="6416675"/>
            <a:ext cx="381000" cy="365125"/>
          </a:xfrm>
          <a:prstGeom prst="leftArrow">
            <a:avLst>
              <a:gd name="adj1" fmla="val 50000"/>
              <a:gd name="adj2" fmla="val 26086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0" name="上箭头 11269">
            <a:hlinkClick r:id="" action="ppaction://hlinkshowjump?jump=firstslide"/>
          </p:cNvPr>
          <p:cNvSpPr/>
          <p:nvPr/>
        </p:nvSpPr>
        <p:spPr>
          <a:xfrm>
            <a:off x="4305300" y="6400800"/>
            <a:ext cx="5334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DDDDDD"/>
          </a:solidFill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1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Dad`s Tie">
  <a:themeElements>
    <a:clrScheme name="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BB7"/>
      </a:accent6>
      <a:hlink>
        <a:srgbClr val="99CCFF"/>
      </a:hlink>
      <a:folHlink>
        <a:srgbClr val="E1E1B7"/>
      </a:folHlink>
    </a:clrScheme>
    <a:fontScheme name="">
      <a:majorFont>
        <a:latin typeface="Times New Roman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DDDDDD"/>
        </a:dk1>
        <a:lt1>
          <a:srgbClr val="00172E"/>
        </a:lt1>
        <a:dk2>
          <a:srgbClr val="CCECFF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AAAAAC"/>
        </a:accent3>
        <a:accent4>
          <a:srgbClr val="BEBEBE"/>
        </a:accent4>
        <a:accent5>
          <a:srgbClr val="AACAE2"/>
        </a:accent5>
        <a:accent6>
          <a:srgbClr val="2D5BB7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BB7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1E1E1"/>
        </a:accent5>
        <a:accent6>
          <a:srgbClr val="787878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1C1AA"/>
        </a:accent5>
        <a:accent6>
          <a:srgbClr val="895B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9B9FF"/>
        </a:accent5>
        <a:accent6>
          <a:srgbClr val="2D2D89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CC0099"/>
        </a:dk2>
        <a:lt2>
          <a:srgbClr val="CC0066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CDCDC"/>
        </a:accent4>
        <a:accent5>
          <a:srgbClr val="FFCAAA"/>
        </a:accent5>
        <a:accent6>
          <a:srgbClr val="B75B00"/>
        </a:accent6>
        <a:hlink>
          <a:srgbClr val="00990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0</TotalTime>
  <Words>3478</Words>
  <Application>WPS 演示</Application>
  <PresentationFormat>屏幕显示</PresentationFormat>
  <Paragraphs>190</Paragraphs>
  <Slides>33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方正琥珀简体</vt:lpstr>
      <vt:lpstr>华文新魏</vt:lpstr>
      <vt:lpstr>楷体_GB2312</vt:lpstr>
      <vt:lpstr>黑体</vt:lpstr>
      <vt:lpstr>华文彩云</vt:lpstr>
      <vt:lpstr>微软雅黑</vt:lpstr>
      <vt:lpstr>Calibri</vt:lpstr>
      <vt:lpstr>新宋体</vt:lpstr>
      <vt:lpstr>Dad`s Tie</vt:lpstr>
      <vt:lpstr>Paint.Picture</vt:lpstr>
      <vt:lpstr>PowerPoint 演示文稿</vt:lpstr>
      <vt:lpstr>作者： 刘绍棠</vt:lpstr>
      <vt:lpstr>正确朗读下列词语 </vt:lpstr>
      <vt:lpstr>PowerPoint 演示文稿</vt:lpstr>
      <vt:lpstr>PowerPoint 演示文稿</vt:lpstr>
      <vt:lpstr>预习课文  整体感知</vt:lpstr>
      <vt:lpstr>本文是什么文体？</vt:lpstr>
      <vt:lpstr>课文主要写了哪几个人物？</vt:lpstr>
      <vt:lpstr>文章写的是什么时候的事？</vt:lpstr>
      <vt:lpstr>何满子在文章中起什么作用？</vt:lpstr>
      <vt:lpstr>PowerPoint 演示文稿</vt:lpstr>
      <vt:lpstr>何满子的奶奶为什么 号称“一丈青大娘”？</vt:lpstr>
      <vt:lpstr>写一丈青大娘“一双大脚”有什么文化内涵？单单是表现她脚大吗？</vt:lpstr>
      <vt:lpstr>你觉得关于一丈青大娘的哪些文字富有鲜明的个性特点？</vt:lpstr>
      <vt:lpstr>PowerPoint 演示文稿</vt:lpstr>
      <vt:lpstr>阅读“何大学问”</vt:lpstr>
      <vt:lpstr>为什么叫“何大学问”</vt:lpstr>
      <vt:lpstr>何大学问的相貌——</vt:lpstr>
      <vt:lpstr>何大学问的经历——</vt:lpstr>
      <vt:lpstr>何大学问的性格——</vt:lpstr>
      <vt:lpstr>归纳写作手法</vt:lpstr>
      <vt:lpstr>一、活灵活现的民间口语与俗语：</vt:lpstr>
      <vt:lpstr>活灵活现的民间口语与俗语２：</vt:lpstr>
      <vt:lpstr>活灵活现的民间口语与俗语３：</vt:lpstr>
      <vt:lpstr>文中也有一些书面色彩很浓的句子： １.何满子的爷爷，官讳已不可考。 ２.在荣膺这个尊称之后…… 这是为什么？</vt:lpstr>
      <vt:lpstr>PowerPoint 演示文稿</vt:lpstr>
      <vt:lpstr>三、讲究压韵和对偶，抑扬顿挫， 有传统说唱艺术特点的句子：</vt:lpstr>
      <vt:lpstr>      《水浒传》中宋江、吴用、李逵外号叫做“及时雨”“智多星”“黑旋风”。课文中何满子的奶奶号称“一丈青大娘”，爷爷号称“何大学问”。这两者之间有什么联系？</vt:lpstr>
      <vt:lpstr>扩展　迁移</vt:lpstr>
      <vt:lpstr>课文开头写： 何满子被爷爷拴在葡萄架的立柱上，系的是挂贼扣儿。  爷爷为什么要这样做？</vt:lpstr>
      <vt:lpstr>１.日本鬼子把咱们中国大卸八块啦！ ２.日本帝国主义侵占我们东三省了！ 你认为这两种说法哪个更好？</vt:lpstr>
      <vt:lpstr>何大学问人高马大，膀阔腰圆，面如重枣，浓眉朗目，一副关公相貌。 这样的句子有什么特点？ 文中还有这样的句子吗？</vt:lpstr>
      <vt:lpstr>现在，只有一个人能搭救何满子；但是，何满子望眼欲穿，这颗救命星却迟迟不从东边闪现出来。 这个“救命星”是谁呢？ 后文写的是什么事？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xgq</cp:lastModifiedBy>
  <cp:revision>88</cp:revision>
  <dcterms:created xsi:type="dcterms:W3CDTF">2012-12-05T07:13:00Z</dcterms:created>
  <dcterms:modified xsi:type="dcterms:W3CDTF">2017-02-16T05:33:39Z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