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5" r:id="rId4"/>
  </p:sldMasterIdLst>
  <p:notesMasterIdLst>
    <p:notesMasterId r:id="rId26"/>
  </p:notesMasterIdLst>
  <p:handoutMasterIdLst>
    <p:handoutMasterId r:id="rId27"/>
  </p:handoutMasterIdLst>
  <p:sldIdLst>
    <p:sldId id="626" r:id="rId5"/>
    <p:sldId id="497" r:id="rId6"/>
    <p:sldId id="577" r:id="rId7"/>
    <p:sldId id="556" r:id="rId8"/>
    <p:sldId id="561" r:id="rId9"/>
    <p:sldId id="562" r:id="rId10"/>
    <p:sldId id="563" r:id="rId11"/>
    <p:sldId id="578" r:id="rId12"/>
    <p:sldId id="579" r:id="rId13"/>
    <p:sldId id="598" r:id="rId14"/>
    <p:sldId id="599" r:id="rId15"/>
    <p:sldId id="627" r:id="rId16"/>
    <p:sldId id="570" r:id="rId17"/>
    <p:sldId id="571" r:id="rId18"/>
    <p:sldId id="572" r:id="rId19"/>
    <p:sldId id="601" r:id="rId20"/>
    <p:sldId id="573" r:id="rId21"/>
    <p:sldId id="574" r:id="rId22"/>
    <p:sldId id="575" r:id="rId23"/>
    <p:sldId id="628" r:id="rId24"/>
    <p:sldId id="576" r:id="rId25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DB93"/>
    <a:srgbClr val="FF99CC"/>
    <a:srgbClr val="FF7C80"/>
    <a:srgbClr val="99CCFF"/>
    <a:srgbClr val="ED8C23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630" y="-90"/>
      </p:cViewPr>
      <p:guideLst>
        <p:guide orient="horz" pos="2067"/>
        <p:guide pos="27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/>
          </p:cNvSpPr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/>
          </p:cNvSpPr>
          <p:nvPr>
            <p:ph type="dt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742950" lvl="1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8" descr="22458PICkZz_1024"/>
          <p:cNvPicPr>
            <a:picLocks noChangeAspect="1"/>
          </p:cNvPicPr>
          <p:nvPr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54280" descr="优翼不带字1"/>
          <p:cNvPicPr>
            <a:picLocks noChangeAspect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16" descr="22458PICkZz_1024"/>
          <p:cNvPicPr>
            <a:picLocks noChangeAspect="1"/>
          </p:cNvPicPr>
          <p:nvPr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4.jpeg"/><Relationship Id="rId17" Type="http://schemas.openxmlformats.org/officeDocument/2006/relationships/image" Target="../media/image3.jpeg"/><Relationship Id="rId16" Type="http://schemas.openxmlformats.org/officeDocument/2006/relationships/image" Target="../media/image2.jpe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8" descr="22458PICkZz_1024"/>
          <p:cNvPicPr>
            <a:picLocks noChangeAspect="1"/>
          </p:cNvPicPr>
          <p:nvPr/>
        </p:nvPicPr>
        <p:blipFill>
          <a:blip r:embed="rId16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54280" descr="优翼不带字1"/>
          <p:cNvPicPr>
            <a:picLocks noChangeAspect="1"/>
          </p:cNvPicPr>
          <p:nvPr/>
        </p:nvPicPr>
        <p:blipFill>
          <a:blip r:embed="rId17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16" descr="22458PICkZz_1024"/>
          <p:cNvPicPr>
            <a:picLocks noChangeAspect="1"/>
          </p:cNvPicPr>
          <p:nvPr/>
        </p:nvPicPr>
        <p:blipFill>
          <a:blip r:embed="rId16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pic>
        <p:nvPicPr>
          <p:cNvPr id="1030" name="图片 5" descr="3.jp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4152900" cy="28321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18" descr="22458PICkZz_1024"/>
          <p:cNvPicPr>
            <a:picLocks noChangeAspect="1"/>
          </p:cNvPicPr>
          <p:nvPr/>
        </p:nvPicPr>
        <p:blipFill>
          <a:blip r:embed="rId13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54280" descr="优翼不带字1"/>
          <p:cNvPicPr>
            <a:picLocks noChangeAspect="1"/>
          </p:cNvPicPr>
          <p:nvPr/>
        </p:nvPicPr>
        <p:blipFill>
          <a:blip r:embed="rId1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16" descr="22458PICkZz_1024"/>
          <p:cNvPicPr>
            <a:picLocks noChangeAspect="1"/>
          </p:cNvPicPr>
          <p:nvPr/>
        </p:nvPicPr>
        <p:blipFill>
          <a:blip r:embed="rId13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1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18" descr="22458PICkZz_1024"/>
          <p:cNvPicPr>
            <a:picLocks noChangeAspect="1"/>
          </p:cNvPicPr>
          <p:nvPr/>
        </p:nvPicPr>
        <p:blipFill>
          <a:blip r:embed="rId13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54280" descr="优翼不带字1"/>
          <p:cNvPicPr>
            <a:picLocks noChangeAspect="1"/>
          </p:cNvPicPr>
          <p:nvPr/>
        </p:nvPicPr>
        <p:blipFill>
          <a:blip r:embed="rId1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16" descr="22458PICkZz_1024"/>
          <p:cNvPicPr>
            <a:picLocks noChangeAspect="1"/>
          </p:cNvPicPr>
          <p:nvPr/>
        </p:nvPicPr>
        <p:blipFill>
          <a:blip r:embed="rId13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microsoft.com/office/2007/relationships/media" Target="file:///C:\Users\Administrator\Desktop\&#20154;&#20061;&#19979;\1.&#35838;&#25991;&#35838;&#20214;\17%20&#23624;&#21407;&#65288;&#33410;&#36873;&#65289;\-&#12304;&#20013;&#21326;&#19978;&#19979;&#20116;&#21315;&#24180;&#12305;038&#23624;&#21407;&#27785;&#27743;%5b&#39640;&#28165;%5d.mp4" TargetMode="External"/><Relationship Id="rId2" Type="http://schemas.openxmlformats.org/officeDocument/2006/relationships/video" Target="file:///C:\Users\Administrator\Desktop\&#20154;&#20061;&#19979;\1.&#35838;&#25991;&#35838;&#20214;\17%20&#23624;&#21407;&#65288;&#33410;&#36873;&#65289;\-&#12304;&#20013;&#21326;&#19978;&#19979;&#20116;&#21315;&#24180;&#12305;038&#23624;&#21407;&#27785;&#27743;%5b&#39640;&#28165;%5d.mp4" TargetMode="Externa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" name="矩形 35"/>
          <p:cNvSpPr/>
          <p:nvPr/>
        </p:nvSpPr>
        <p:spPr>
          <a:xfrm>
            <a:off x="1588" y="4248150"/>
            <a:ext cx="9144000" cy="1530350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2559050" y="4340225"/>
            <a:ext cx="4029075" cy="768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j-cs"/>
              </a:rPr>
              <a:t>屈原（节选）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624138" y="5149850"/>
            <a:ext cx="3895725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41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0150" y="455613"/>
            <a:ext cx="6743700" cy="3792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文本框 99"/>
          <p:cNvSpPr txBox="1"/>
          <p:nvPr/>
        </p:nvSpPr>
        <p:spPr>
          <a:xfrm>
            <a:off x="538163" y="1579563"/>
            <a:ext cx="7747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阅读课文前面的舞台说明，谈谈其作用。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9698" name="文本框 1"/>
          <p:cNvSpPr txBox="1"/>
          <p:nvPr/>
        </p:nvSpPr>
        <p:spPr>
          <a:xfrm>
            <a:off x="425450" y="2336800"/>
            <a:ext cx="835025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000" b="1" dirty="0">
                <a:latin typeface="宋体" panose="02010600030101010101" pitchFamily="2" charset="-122"/>
              </a:rPr>
              <a:t>    </a:t>
            </a:r>
            <a:r>
              <a:rPr lang="zh-CN" altLang="en-US" sz="3000" b="1" dirty="0">
                <a:latin typeface="宋体" panose="02010600030101010101" pitchFamily="2" charset="-122"/>
              </a:rPr>
              <a:t>舞台说明为舞台上的屈原的动作、形象外貌作了一个必要的交代，为读者理解下文的震天撼地的呼喊做了铺垫。我们可以看到舞台上的屈原是一个坚持真理的爱国者、受到奸佞残酷迫害的形象。自然景象是雷电交加，狂风大作，无边的黑夜在颤动，在撕裂，在爆炸。这个典型环境意味着现实世界给屈原的肉体和精神的严重伤害，又象征着光明与黑暗的搏斗。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grpSp>
        <p:nvGrpSpPr>
          <p:cNvPr id="26628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662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细读感悟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矩形 62466"/>
          <p:cNvSpPr/>
          <p:nvPr/>
        </p:nvSpPr>
        <p:spPr>
          <a:xfrm>
            <a:off x="611188" y="2420938"/>
            <a:ext cx="3808412" cy="286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风雷电</a:t>
            </a: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洞庭湖、东海、长江</a:t>
            </a: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无形的长剑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92725" y="3357563"/>
            <a:ext cx="2684463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象征人民群众；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19700" y="4508500"/>
            <a:ext cx="2995613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指坚定的信念；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7653" name="直接连接符 62471"/>
          <p:cNvSpPr/>
          <p:nvPr/>
        </p:nvSpPr>
        <p:spPr>
          <a:xfrm>
            <a:off x="2195513" y="2708275"/>
            <a:ext cx="19431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4" name="直接连接符 62472"/>
          <p:cNvSpPr/>
          <p:nvPr/>
        </p:nvSpPr>
        <p:spPr>
          <a:xfrm>
            <a:off x="2843213" y="4868863"/>
            <a:ext cx="15240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5" name="直接连接符 62478"/>
          <p:cNvSpPr/>
          <p:nvPr/>
        </p:nvSpPr>
        <p:spPr>
          <a:xfrm>
            <a:off x="4140200" y="3860800"/>
            <a:ext cx="600075" cy="1588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2468" name="矩形 62467"/>
          <p:cNvSpPr/>
          <p:nvPr/>
        </p:nvSpPr>
        <p:spPr>
          <a:xfrm>
            <a:off x="4643438" y="1989138"/>
            <a:ext cx="3987800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象征人世间追求正义、光明的变革力量；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7657" name="TextBox 8"/>
          <p:cNvSpPr txBox="1"/>
          <p:nvPr/>
        </p:nvSpPr>
        <p:spPr>
          <a:xfrm>
            <a:off x="755650" y="620713"/>
            <a:ext cx="734536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本文有众多意象，请找到它们，说说它们象征着什么。</a:t>
            </a:r>
            <a:endParaRPr lang="zh-CN" altLang="en-US" sz="3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24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矩形 62466"/>
          <p:cNvSpPr/>
          <p:nvPr/>
        </p:nvSpPr>
        <p:spPr>
          <a:xfrm>
            <a:off x="323850" y="1919288"/>
            <a:ext cx="5324475" cy="230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土偶木梗形象</a:t>
            </a: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没有阴谋、没有污秽、</a:t>
            </a:r>
            <a:endParaRPr lang="zh-CN" altLang="en-US" sz="30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没有自私自利的没有人的小岛 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62471" name="矩形 62470"/>
          <p:cNvSpPr/>
          <p:nvPr/>
        </p:nvSpPr>
        <p:spPr>
          <a:xfrm>
            <a:off x="3994150" y="4338638"/>
            <a:ext cx="4719638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是对社会现实极端憎恶而企求寄托灵魂的一方净土。 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76" name="直接连接符 62473"/>
          <p:cNvSpPr/>
          <p:nvPr/>
        </p:nvSpPr>
        <p:spPr>
          <a:xfrm>
            <a:off x="2870200" y="2287588"/>
            <a:ext cx="2016125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" name="矩形 9"/>
          <p:cNvSpPr/>
          <p:nvPr/>
        </p:nvSpPr>
        <p:spPr>
          <a:xfrm>
            <a:off x="4759325" y="1855788"/>
            <a:ext cx="38163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象征无德无能，欺民惑众的官僚统治集团。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78" name="直接连接符 62479"/>
          <p:cNvSpPr/>
          <p:nvPr/>
        </p:nvSpPr>
        <p:spPr>
          <a:xfrm>
            <a:off x="2403475" y="4845050"/>
            <a:ext cx="15240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1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矩形 96267"/>
          <p:cNvSpPr/>
          <p:nvPr/>
        </p:nvSpPr>
        <p:spPr>
          <a:xfrm>
            <a:off x="395288" y="1628775"/>
            <a:ext cx="8032750" cy="552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000" b="1" dirty="0">
                <a:latin typeface="宋体" panose="02010600030101010101" pitchFamily="2" charset="-122"/>
              </a:rPr>
              <a:t>（</a:t>
            </a:r>
            <a:r>
              <a:rPr lang="en-US" altLang="zh-CN" sz="3000" b="1" dirty="0">
                <a:latin typeface="宋体" panose="02010600030101010101" pitchFamily="2" charset="-122"/>
              </a:rPr>
              <a:t>1</a:t>
            </a:r>
            <a:r>
              <a:rPr lang="zh-CN" altLang="en-US" sz="3000" b="1" dirty="0">
                <a:latin typeface="宋体" panose="02010600030101010101" pitchFamily="2" charset="-122"/>
              </a:rPr>
              <a:t>）风！你咆哮吧！咆哮吧！尽力地咆哮吧！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96270" name="矩形 96269"/>
          <p:cNvSpPr/>
          <p:nvPr/>
        </p:nvSpPr>
        <p:spPr>
          <a:xfrm>
            <a:off x="684213" y="2420938"/>
            <a:ext cx="7823200" cy="3322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这几句是对风的呼喊，流露出屈原对风的急切的渴盼，风即是改变黑暗的变革力量。对风以及后面的雷、电的呼唤实际也就是对变革现实的伟大力量的呼唤。朗读时应把握急切、渴望之情。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0" name="TextBox 6"/>
          <p:cNvSpPr txBox="1"/>
          <p:nvPr/>
        </p:nvSpPr>
        <p:spPr>
          <a:xfrm>
            <a:off x="755650" y="692150"/>
            <a:ext cx="5040313" cy="554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品读下列句子内涵。</a:t>
            </a:r>
            <a:endParaRPr lang="zh-CN" altLang="en-US" sz="3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2" name="矩形 94223"/>
          <p:cNvSpPr/>
          <p:nvPr/>
        </p:nvSpPr>
        <p:spPr>
          <a:xfrm>
            <a:off x="466725" y="984250"/>
            <a:ext cx="8210550" cy="309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（</a:t>
            </a:r>
            <a:r>
              <a:rPr lang="en-US" altLang="zh-CN" sz="3000" b="1" dirty="0">
                <a:latin typeface="宋体" panose="02010600030101010101" pitchFamily="2" charset="-122"/>
              </a:rPr>
              <a:t>2</a:t>
            </a:r>
            <a:r>
              <a:rPr lang="zh-CN" altLang="en-US" sz="3000" b="1" dirty="0">
                <a:latin typeface="宋体" panose="02010600030101010101" pitchFamily="2" charset="-122"/>
              </a:rPr>
              <a:t>）火！你在天边，你在眼前，你在我的四面，我知道你就是宇宙的生命，你就是我的生命，你就是我呀！我这熊熊地燃烧着的生命，我这快要使我全身炸裂的怒火，难道就不能迸射出光明了吗？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94225" name="矩形 94224"/>
          <p:cNvSpPr/>
          <p:nvPr/>
        </p:nvSpPr>
        <p:spPr>
          <a:xfrm>
            <a:off x="762000" y="4149725"/>
            <a:ext cx="7620000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这几句是屈原对光明的狂热的呼喊，表达了诗人对光明未来的热烈向往与追求。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矩形 95243"/>
          <p:cNvSpPr/>
          <p:nvPr/>
        </p:nvSpPr>
        <p:spPr>
          <a:xfrm>
            <a:off x="566738" y="839788"/>
            <a:ext cx="8061325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（</a:t>
            </a:r>
            <a:r>
              <a:rPr lang="en-US" altLang="zh-CN" sz="3000" b="1" dirty="0">
                <a:latin typeface="宋体" panose="02010600030101010101" pitchFamily="2" charset="-122"/>
              </a:rPr>
              <a:t>3</a:t>
            </a:r>
            <a:r>
              <a:rPr lang="zh-CN" altLang="en-US" sz="3000" b="1" dirty="0">
                <a:latin typeface="宋体" panose="02010600030101010101" pitchFamily="2" charset="-122"/>
              </a:rPr>
              <a:t>）把你这东皇太一烧毁了吧！把你这云中君烧毁了吧！你们这些土偶木梗，你们高坐在神位上有什么德能？你们只是产生黑暗的父亲和母亲！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95245" name="矩形 95244"/>
          <p:cNvSpPr/>
          <p:nvPr/>
        </p:nvSpPr>
        <p:spPr>
          <a:xfrm>
            <a:off x="612775" y="3438525"/>
            <a:ext cx="7916863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这几句深刻地指出了产生社会黑暗的根源。表现了作者鞭挞一切污秽、横扫一切邪恶的顽强战斗精神，表现了他与黑暗势力决斗到底的浩然正气。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1022" y="942974"/>
            <a:ext cx="8004809" cy="5010150"/>
          </a:xfrm>
          <a:prstGeom prst="rect">
            <a:avLst/>
          </a:prstGeom>
          <a:effectLst>
            <a:softEdge rad="457200"/>
          </a:effectLst>
        </p:spPr>
      </p:pic>
      <p:sp>
        <p:nvSpPr>
          <p:cNvPr id="32771" name="文本框 99"/>
          <p:cNvSpPr txBox="1"/>
          <p:nvPr/>
        </p:nvSpPr>
        <p:spPr>
          <a:xfrm>
            <a:off x="755650" y="692150"/>
            <a:ext cx="583247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文中的屈原是一个怎样的形象？</a:t>
            </a:r>
            <a:endParaRPr lang="zh-CN" altLang="en-US" sz="32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7388" y="1506538"/>
            <a:ext cx="7867650" cy="447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屈原是一个爱国爱民，忠贞不屈，有着浩然正气和英勇无畏的斗争精神的形象。屈原的形象体现和概括了中华民族的性格。他所坚持的争取自由和反抗侵略的高风亮节，他为捍卫真理与正义刚正不阿、奋不顾身的意志言行，是民族灵魂的化身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3187" name="文本框 93186"/>
          <p:cNvSpPr txBox="1"/>
          <p:nvPr/>
        </p:nvSpPr>
        <p:spPr>
          <a:xfrm>
            <a:off x="323850" y="1252538"/>
            <a:ext cx="8640763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1.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内心独白</a:t>
            </a:r>
            <a:r>
              <a:rPr lang="zh-CN" altLang="en-US" sz="2800" b="1" dirty="0">
                <a:latin typeface="Times New Roman" panose="02020603050405020304" pitchFamily="18" charset="0"/>
              </a:rPr>
              <a:t>想象奇特，联想丰富，气势宏伟，表现作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   者浪漫主义的激情。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3188" name="文本框 93187"/>
          <p:cNvSpPr txBox="1"/>
          <p:nvPr/>
        </p:nvSpPr>
        <p:spPr>
          <a:xfrm>
            <a:off x="323850" y="2470150"/>
            <a:ext cx="8512175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2.</a:t>
            </a:r>
            <a:r>
              <a:rPr lang="zh-CN" altLang="en-US" sz="2800" b="1" dirty="0">
                <a:latin typeface="Times New Roman" panose="02020603050405020304" pitchFamily="18" charset="0"/>
              </a:rPr>
              <a:t>运用用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象征</a:t>
            </a:r>
            <a:r>
              <a:rPr lang="zh-CN" altLang="en-US" sz="2800" b="1" dirty="0">
                <a:latin typeface="Times New Roman" panose="02020603050405020304" pitchFamily="18" charset="0"/>
              </a:rPr>
              <a:t>的手法，将作者难以言表的情感表达得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   更加含蓄、深沉、凝练。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3189" name="文本框 93188"/>
          <p:cNvSpPr txBox="1"/>
          <p:nvPr/>
        </p:nvSpPr>
        <p:spPr>
          <a:xfrm>
            <a:off x="323850" y="3714750"/>
            <a:ext cx="8401050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3.</a:t>
            </a:r>
            <a:r>
              <a:rPr lang="zh-CN" altLang="en-US" sz="2800" b="1" dirty="0">
                <a:latin typeface="Times New Roman" panose="02020603050405020304" pitchFamily="18" charset="0"/>
              </a:rPr>
              <a:t>比喻、拟人、排比、夸张、反复、呼告、反问等多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   种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修辞</a:t>
            </a:r>
            <a:r>
              <a:rPr lang="zh-CN" altLang="en-US" sz="2800" b="1" dirty="0">
                <a:latin typeface="Times New Roman" panose="02020603050405020304" pitchFamily="18" charset="0"/>
              </a:rPr>
              <a:t>方法的运用，增强了语句的气势和感情色彩。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3192" name="文本框 93191"/>
          <p:cNvSpPr txBox="1"/>
          <p:nvPr/>
        </p:nvSpPr>
        <p:spPr>
          <a:xfrm>
            <a:off x="325438" y="5010150"/>
            <a:ext cx="8675687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4.</a:t>
            </a:r>
            <a:r>
              <a:rPr lang="zh-CN" altLang="en-US" sz="2800" b="1" dirty="0">
                <a:latin typeface="Times New Roman" panose="02020603050405020304" pitchFamily="18" charset="0"/>
              </a:rPr>
              <a:t>多用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短句</a:t>
            </a:r>
            <a:r>
              <a:rPr lang="zh-CN" altLang="en-US" sz="2800" b="1" dirty="0">
                <a:latin typeface="Times New Roman" panose="02020603050405020304" pitchFamily="18" charset="0"/>
              </a:rPr>
              <a:t>，表达激烈的情感，急促的语气，体会屈原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   忧国忧民，英勇无畏的伟大精神。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grpSp>
        <p:nvGrpSpPr>
          <p:cNvPr id="33798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379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0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写作特点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/>
      <p:bldP spid="93188" grpId="0"/>
      <p:bldP spid="93189" grpId="0"/>
      <p:bldP spid="931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13" name="文本框 102412"/>
          <p:cNvSpPr txBox="1"/>
          <p:nvPr/>
        </p:nvSpPr>
        <p:spPr>
          <a:xfrm>
            <a:off x="547688" y="1536700"/>
            <a:ext cx="8047037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</a:rPr>
              <a:t>这是一篇悲壮、慷慨、激昂的抒情独白。屈原召唤着风暴雷电等雄伟的自然力量，他与风暴雷电已完全融为一体！让我们用自己最激越的感情，朗读课文，走进屈原丰富的内心世界，感受这雷与电的洗礼。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grpSp>
        <p:nvGrpSpPr>
          <p:cNvPr id="34819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4820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1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课堂小结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文本框 1"/>
          <p:cNvSpPr txBox="1"/>
          <p:nvPr/>
        </p:nvSpPr>
        <p:spPr>
          <a:xfrm>
            <a:off x="160338" y="3290888"/>
            <a:ext cx="140017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b="1" dirty="0">
                <a:latin typeface="Arial" panose="020B0604020202020204" pitchFamily="34" charset="0"/>
              </a:rPr>
              <a:t>屈原（节选）</a:t>
            </a:r>
            <a:endParaRPr lang="zh-CN" altLang="zh-CN" b="1" dirty="0">
              <a:latin typeface="Arial" panose="020B0604020202020204" pitchFamily="34" charset="0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60475" y="1698625"/>
            <a:ext cx="260350" cy="37941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44" name="文本框 5"/>
          <p:cNvSpPr txBox="1"/>
          <p:nvPr/>
        </p:nvSpPr>
        <p:spPr>
          <a:xfrm>
            <a:off x="2409825" y="1333500"/>
            <a:ext cx="2487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风！你咆哮吧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45" name="文本框 6"/>
          <p:cNvSpPr txBox="1"/>
          <p:nvPr/>
        </p:nvSpPr>
        <p:spPr>
          <a:xfrm>
            <a:off x="2393950" y="1890713"/>
            <a:ext cx="26844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雷！你轰隆地响吧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46" name="文本框 7"/>
          <p:cNvSpPr txBox="1"/>
          <p:nvPr/>
        </p:nvSpPr>
        <p:spPr>
          <a:xfrm>
            <a:off x="2378075" y="2447925"/>
            <a:ext cx="30019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电！你这最犀利的剑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47" name="文本框 8"/>
          <p:cNvSpPr txBox="1"/>
          <p:nvPr/>
        </p:nvSpPr>
        <p:spPr>
          <a:xfrm>
            <a:off x="2360613" y="3006725"/>
            <a:ext cx="30019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光明，你就是火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48" name="文本框 11"/>
          <p:cNvSpPr txBox="1"/>
          <p:nvPr/>
        </p:nvSpPr>
        <p:spPr>
          <a:xfrm>
            <a:off x="2344738" y="4065588"/>
            <a:ext cx="30019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东皇一云中君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49" name="文本框 12"/>
          <p:cNvSpPr txBox="1"/>
          <p:nvPr/>
        </p:nvSpPr>
        <p:spPr>
          <a:xfrm>
            <a:off x="2327275" y="4622800"/>
            <a:ext cx="30035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土偶木梗太阳神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50" name="文本框 13"/>
          <p:cNvSpPr txBox="1"/>
          <p:nvPr/>
        </p:nvSpPr>
        <p:spPr>
          <a:xfrm>
            <a:off x="2311400" y="5253038"/>
            <a:ext cx="30019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大少司命湘夫人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5" name="右大括号 14"/>
          <p:cNvSpPr/>
          <p:nvPr/>
        </p:nvSpPr>
        <p:spPr>
          <a:xfrm>
            <a:off x="5353050" y="1330325"/>
            <a:ext cx="142875" cy="216058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52" name="文本框 15"/>
          <p:cNvSpPr txBox="1"/>
          <p:nvPr/>
        </p:nvSpPr>
        <p:spPr>
          <a:xfrm>
            <a:off x="5400675" y="1954213"/>
            <a:ext cx="15176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打破黑暗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带来光明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7" name="右大括号 16"/>
          <p:cNvSpPr/>
          <p:nvPr/>
        </p:nvSpPr>
        <p:spPr>
          <a:xfrm>
            <a:off x="4794250" y="4184650"/>
            <a:ext cx="111125" cy="141287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54" name="文本框 17"/>
          <p:cNvSpPr txBox="1"/>
          <p:nvPr/>
        </p:nvSpPr>
        <p:spPr>
          <a:xfrm>
            <a:off x="4810125" y="4448175"/>
            <a:ext cx="151765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昏庸腐朽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欺民惑众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9" name="右大括号 18"/>
          <p:cNvSpPr/>
          <p:nvPr/>
        </p:nvSpPr>
        <p:spPr>
          <a:xfrm>
            <a:off x="7766050" y="1581150"/>
            <a:ext cx="195263" cy="402907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56" name="文本框 20"/>
          <p:cNvSpPr txBox="1"/>
          <p:nvPr/>
        </p:nvSpPr>
        <p:spPr>
          <a:xfrm>
            <a:off x="7905750" y="2705100"/>
            <a:ext cx="914400" cy="23764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与黑暗决裂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与光明同行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grpSp>
        <p:nvGrpSpPr>
          <p:cNvPr id="35857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5858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59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板书设计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20700" y="1933575"/>
            <a:ext cx="8102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</a:rPr>
              <a:t>能够在朗读中把握人物情感及人物的性格。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2997200"/>
            <a:ext cx="80486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宋体" panose="02010600030101010101" pitchFamily="2" charset="-122"/>
              </a:rPr>
              <a:t>联系背景资料，能够恰当演绎剧本。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005263"/>
            <a:ext cx="79502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55600" indent="-355600"/>
            <a:r>
              <a:rPr lang="en-US" altLang="zh-CN" sz="3200" b="1" dirty="0">
                <a:latin typeface="宋体" panose="02010600030101010101" pitchFamily="2" charset="-122"/>
              </a:rPr>
              <a:t>3.</a:t>
            </a:r>
            <a:r>
              <a:rPr lang="zh-CN" altLang="en-US" sz="3200" b="1" dirty="0">
                <a:latin typeface="宋体" panose="02010600030101010101" pitchFamily="2" charset="-122"/>
              </a:rPr>
              <a:t>能够赏析文中运用的修辞手法、象征手法，体会其表达效果。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grpSp>
        <p:nvGrpSpPr>
          <p:cNvPr id="18437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18438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9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学习目标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6866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686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87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随堂活动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6867" name="TextBox 4"/>
          <p:cNvSpPr txBox="1"/>
          <p:nvPr/>
        </p:nvSpPr>
        <p:spPr>
          <a:xfrm>
            <a:off x="611188" y="1412875"/>
            <a:ext cx="76327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887855" indent="-1887855"/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活动内容：选取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屈原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中自己喜欢的段落进行朗诵比赛</a:t>
            </a:r>
            <a:endParaRPr lang="zh-CN" altLang="en-US" sz="3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6868" name="TextBox 6"/>
          <p:cNvSpPr txBox="1"/>
          <p:nvPr/>
        </p:nvSpPr>
        <p:spPr>
          <a:xfrm>
            <a:off x="1258888" y="2708275"/>
            <a:ext cx="6842125" cy="2401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latin typeface="宋体" panose="02010600030101010101" pitchFamily="2" charset="-122"/>
              </a:rPr>
              <a:t>活动要求：</a:t>
            </a:r>
            <a:endParaRPr lang="en-US" altLang="zh-CN" sz="3000" b="1" dirty="0">
              <a:latin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</a:rPr>
              <a:t>1.</a:t>
            </a:r>
            <a:r>
              <a:rPr lang="zh-CN" altLang="en-US" sz="3000" b="1" dirty="0">
                <a:latin typeface="宋体" panose="02010600030101010101" pitchFamily="2" charset="-122"/>
              </a:rPr>
              <a:t>参赛者，需读出情感，可适当演绎，时间控制在三分钟左右；</a:t>
            </a:r>
            <a:endParaRPr lang="en-US" altLang="zh-CN" sz="3000" b="1" dirty="0">
              <a:latin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</a:rPr>
              <a:t>2.</a:t>
            </a:r>
            <a:r>
              <a:rPr lang="zh-CN" altLang="en-US" sz="3000" b="1" dirty="0">
                <a:latin typeface="宋体" panose="02010600030101010101" pitchFamily="2" charset="-122"/>
              </a:rPr>
              <a:t>评议者，需客观公正，合理评价；</a:t>
            </a:r>
            <a:endParaRPr lang="en-US" altLang="zh-CN" sz="3000" b="1" dirty="0">
              <a:latin typeface="宋体" panose="02010600030101010101" pitchFamily="2" charset="-122"/>
            </a:endParaRPr>
          </a:p>
          <a:p>
            <a:r>
              <a:rPr lang="en-US" altLang="zh-CN" sz="3000" b="1" dirty="0">
                <a:latin typeface="宋体" panose="02010600030101010101" pitchFamily="2" charset="-122"/>
              </a:rPr>
              <a:t>3.</a:t>
            </a:r>
            <a:r>
              <a:rPr lang="zh-CN" altLang="en-US" sz="3000" b="1" dirty="0">
                <a:latin typeface="宋体" panose="02010600030101010101" pitchFamily="2" charset="-122"/>
              </a:rPr>
              <a:t>全体严肃对待，保持良好纪律和秩序。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文本框 1"/>
          <p:cNvSpPr txBox="1"/>
          <p:nvPr/>
        </p:nvSpPr>
        <p:spPr>
          <a:xfrm>
            <a:off x="611188" y="1268413"/>
            <a:ext cx="7853362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拓展阅读历史剧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屈原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，全貌性感受作品的思想内容，写出自己的心得体会。 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4579" name="图片 2"/>
          <p:cNvPicPr>
            <a:picLocks noChangeAspect="1"/>
          </p:cNvPicPr>
          <p:nvPr/>
        </p:nvPicPr>
        <p:blipFill>
          <a:blip r:embed="rId1" cstate="print"/>
          <a:srcRect t="9374"/>
          <a:stretch>
            <a:fillRect/>
          </a:stretch>
        </p:blipFill>
        <p:spPr>
          <a:xfrm>
            <a:off x="2022474" y="3037840"/>
            <a:ext cx="5099050" cy="3081655"/>
          </a:xfrm>
          <a:prstGeom prst="ellipse">
            <a:avLst/>
          </a:prstGeom>
          <a:noFill/>
          <a:ln w="9525">
            <a:noFill/>
          </a:ln>
        </p:spPr>
      </p:pic>
      <p:grpSp>
        <p:nvGrpSpPr>
          <p:cNvPr id="37892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7893" name="Picture 18" descr="未标题-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894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拓展延伸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文本框 3"/>
          <p:cNvSpPr txBox="1"/>
          <p:nvPr/>
        </p:nvSpPr>
        <p:spPr>
          <a:xfrm>
            <a:off x="1433513" y="5183188"/>
            <a:ext cx="6342062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欣赏影片，初步了解屈原的生平。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grpSp>
        <p:nvGrpSpPr>
          <p:cNvPr id="19459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19461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2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新课导入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7" name="-【中华上下五千年】038屈原沉江[高清].mp4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87450" y="1341438"/>
            <a:ext cx="6480175" cy="3671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文本框 47106"/>
          <p:cNvSpPr txBox="1"/>
          <p:nvPr/>
        </p:nvSpPr>
        <p:spPr>
          <a:xfrm>
            <a:off x="3611563" y="1746250"/>
            <a:ext cx="4953000" cy="3968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郭沫若 （</a:t>
            </a:r>
            <a:r>
              <a:rPr lang="en-US" altLang="zh-CN" sz="2800" b="1" dirty="0">
                <a:latin typeface="宋体" panose="02010600030101010101" pitchFamily="2" charset="-122"/>
              </a:rPr>
              <a:t>1892</a:t>
            </a:r>
            <a:r>
              <a:rPr lang="zh-CN" altLang="en-US" sz="2800" b="1" dirty="0">
                <a:latin typeface="宋体" panose="02010600030101010101" pitchFamily="2" charset="-122"/>
              </a:rPr>
              <a:t>～</a:t>
            </a:r>
            <a:r>
              <a:rPr lang="en-US" altLang="zh-CN" sz="2800" b="1" dirty="0">
                <a:latin typeface="宋体" panose="02010600030101010101" pitchFamily="2" charset="-122"/>
              </a:rPr>
              <a:t>1978</a:t>
            </a:r>
            <a:r>
              <a:rPr lang="zh-CN" altLang="en-US" sz="2800" b="1" dirty="0">
                <a:latin typeface="宋体" panose="02010600030101010101" pitchFamily="2" charset="-122"/>
              </a:rPr>
              <a:t>） </a:t>
            </a:r>
            <a:r>
              <a:rPr lang="en-US" altLang="zh-CN" sz="2800" b="1" dirty="0">
                <a:latin typeface="宋体" panose="02010600030101010101" pitchFamily="2" charset="-122"/>
              </a:rPr>
              <a:t>:</a:t>
            </a:r>
            <a:r>
              <a:rPr lang="zh-CN" altLang="en-US" sz="2800" b="1" dirty="0">
                <a:latin typeface="宋体" panose="02010600030101010101" pitchFamily="2" charset="-122"/>
              </a:rPr>
              <a:t>作家、诗人、历史学家、剧作家、考古学家、古文字学家、社会活动家。原名郭开贞。</a:t>
            </a:r>
            <a:endParaRPr lang="en-US" altLang="zh-CN" sz="2800" b="1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代表作：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诗集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女神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》</a:t>
            </a:r>
            <a:b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</a:rPr>
              <a:t>历史剧 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屈原》《棠棣之花》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虎符》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高渐离》</a:t>
            </a:r>
            <a:r>
              <a:rPr lang="en-US" altLang="zh-CN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南冠草》</a:t>
            </a:r>
            <a:endParaRPr lang="en-US" altLang="zh-CN" sz="2800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pic>
        <p:nvPicPr>
          <p:cNvPr id="20483" name="图片 1" descr="1ad5ad6eddc451da8a16f496b6fd5266d11632ee"/>
          <p:cNvPicPr>
            <a:picLocks noChangeAspect="1"/>
          </p:cNvPicPr>
          <p:nvPr/>
        </p:nvPicPr>
        <p:blipFill>
          <a:blip r:embed="rId1"/>
          <a:srcRect b="11554"/>
          <a:stretch>
            <a:fillRect/>
          </a:stretch>
        </p:blipFill>
        <p:spPr>
          <a:xfrm>
            <a:off x="498475" y="1995488"/>
            <a:ext cx="2984500" cy="3432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4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0485" name="Picture 18" descr="未标题-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6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走近作者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0181" name="矩形 50180"/>
          <p:cNvSpPr/>
          <p:nvPr/>
        </p:nvSpPr>
        <p:spPr>
          <a:xfrm>
            <a:off x="3357563" y="1004888"/>
            <a:ext cx="5715000" cy="526256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屈原，名平，字原，号灵均，我国第一位伟大的爱国主义诗人，战国时楚国人。他用楚辞的形式写了我国第一首政治抒情诗</a:t>
            </a:r>
            <a:r>
              <a:rPr lang="en-US" altLang="zh-CN" sz="2800" b="1" dirty="0"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</a:rPr>
              <a:t>离骚</a:t>
            </a:r>
            <a:r>
              <a:rPr lang="en-US" altLang="zh-CN" sz="2800" b="1" dirty="0"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</a:rPr>
              <a:t>。因看透了秦国吞并六国的野心，力劝楚怀王齐抗秦，后来遭奸人陷害，罢官放逐，但心仍系国。楚国被攻后，自投汩罗江而死。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21507" name="图片 1" descr="0dd7912397dda144ad913d1cbab7d0a20df48687"/>
          <p:cNvPicPr>
            <a:picLocks noChangeAspect="1"/>
          </p:cNvPicPr>
          <p:nvPr/>
        </p:nvPicPr>
        <p:blipFill>
          <a:blip r:embed="rId1"/>
          <a:srcRect b="9695"/>
          <a:stretch>
            <a:fillRect/>
          </a:stretch>
        </p:blipFill>
        <p:spPr>
          <a:xfrm>
            <a:off x="219075" y="1546225"/>
            <a:ext cx="3033713" cy="3656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charRg st="0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1">
                                            <p:txEl>
                                              <p:charRg st="0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文本框 51202"/>
          <p:cNvSpPr txBox="1"/>
          <p:nvPr/>
        </p:nvSpPr>
        <p:spPr>
          <a:xfrm>
            <a:off x="723900" y="633413"/>
            <a:ext cx="7694613" cy="526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              “橘颂”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              “受诬”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全剧分为五幕      “招魂”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              “被囚”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              “雷电颂”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0" lvl="2" indent="0"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课文节选的是第五幕的第二场，是全剧的高潮。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779838" y="908050"/>
            <a:ext cx="431800" cy="3313113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82" name="矩形 24581"/>
          <p:cNvSpPr/>
          <p:nvPr/>
        </p:nvSpPr>
        <p:spPr>
          <a:xfrm>
            <a:off x="250825" y="1412875"/>
            <a:ext cx="8591550" cy="3968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A50021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A50021"/>
                </a:solidFill>
                <a:latin typeface="宋体" panose="02010600030101010101" pitchFamily="2" charset="-122"/>
              </a:rPr>
              <a:t>《屈原》写于1942年1月，这时正值抗日战争的相持阶段，也是国民党统治最为黑暗的时候。蒋介石集团消极抗日，发动“皖南事变”，大肆屠杀爱国抗战军民，掀起反共高潮。郭沫若从抗战的现实斗争中深切地感受到人民的呼声和时代的责任，又从往昔的历史回顾中汲取着斗争的力量与澎湃的诗情。</a:t>
            </a:r>
            <a:endParaRPr lang="zh-CN" altLang="en-US" sz="2800" b="1" dirty="0">
              <a:solidFill>
                <a:srgbClr val="A50021"/>
              </a:solidFill>
              <a:latin typeface="宋体" panose="02010600030101010101" pitchFamily="2" charset="-122"/>
            </a:endParaRPr>
          </a:p>
        </p:txBody>
      </p:sp>
      <p:grpSp>
        <p:nvGrpSpPr>
          <p:cNvPr id="23555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3556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557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写作背景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文本框 99"/>
          <p:cNvSpPr txBox="1"/>
          <p:nvPr/>
        </p:nvSpPr>
        <p:spPr>
          <a:xfrm>
            <a:off x="911225" y="1662113"/>
            <a:ext cx="7878763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雷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霆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   ）     污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秽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   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犀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利（    ）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鞭挞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   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罪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孽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   ）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鞺鞳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　     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徘徊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 　     ）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稽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首（    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睥睨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　　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97088" y="1833563"/>
            <a:ext cx="1208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t</a:t>
            </a:r>
            <a:r>
              <a:rPr lang="en-US" altLang="zh-CN" sz="3200" b="1" dirty="0">
                <a:latin typeface="Times New Roman" panose="02020603050405020304" pitchFamily="18" charset="0"/>
              </a:rPr>
              <a:t>í</a:t>
            </a:r>
            <a:r>
              <a:rPr lang="en-US" altLang="zh-CN" sz="3200" b="1" dirty="0">
                <a:latin typeface="宋体" panose="02010600030101010101" pitchFamily="2" charset="-122"/>
              </a:rPr>
              <a:t>ng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67338" y="1789113"/>
            <a:ext cx="1208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hu</a:t>
            </a:r>
            <a:r>
              <a:rPr lang="en-US" altLang="zh-CN" sz="3200" b="1" dirty="0">
                <a:latin typeface="Times New Roman" panose="02020603050405020304" pitchFamily="18" charset="0"/>
              </a:rPr>
              <a:t>ì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74863" y="2557463"/>
            <a:ext cx="1208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xī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24525" y="2565400"/>
            <a:ext cx="12080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t</a:t>
            </a:r>
            <a:r>
              <a:rPr lang="en-US" altLang="zh-CN" sz="3200" b="1" dirty="0">
                <a:latin typeface="Times New Roman" panose="02020603050405020304" pitchFamily="18" charset="0"/>
              </a:rPr>
              <a:t>à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54225" y="3303588"/>
            <a:ext cx="12065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ni</a:t>
            </a:r>
            <a:r>
              <a:rPr lang="en-US" altLang="zh-CN" sz="3200" b="1" dirty="0">
                <a:latin typeface="Times New Roman" panose="02020603050405020304" pitchFamily="18" charset="0"/>
              </a:rPr>
              <a:t>è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4525" y="3284538"/>
            <a:ext cx="17129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tāng t</a:t>
            </a:r>
            <a:r>
              <a:rPr lang="en-US" altLang="zh-CN" sz="3200" b="1" dirty="0">
                <a:latin typeface="Times New Roman" panose="02020603050405020304" pitchFamily="18" charset="0"/>
              </a:rPr>
              <a:t>à  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24075" y="4005263"/>
            <a:ext cx="19764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p</a:t>
            </a:r>
            <a:r>
              <a:rPr lang="en-US" altLang="zh-CN" sz="3200" b="1" dirty="0">
                <a:latin typeface="Times New Roman" panose="02020603050405020304" pitchFamily="18" charset="0"/>
              </a:rPr>
              <a:t>á</a:t>
            </a:r>
            <a:r>
              <a:rPr lang="en-US" altLang="zh-CN" sz="3200" b="1" dirty="0">
                <a:latin typeface="宋体" panose="02010600030101010101" pitchFamily="2" charset="-122"/>
              </a:rPr>
              <a:t>i hu</a:t>
            </a:r>
            <a:r>
              <a:rPr lang="en-US" altLang="zh-CN" sz="3200" b="1" dirty="0">
                <a:latin typeface="Times New Roman" panose="02020603050405020304" pitchFamily="18" charset="0"/>
              </a:rPr>
              <a:t>á</a:t>
            </a:r>
            <a:r>
              <a:rPr lang="en-US" altLang="zh-CN" sz="3200" b="1" dirty="0">
                <a:latin typeface="宋体" panose="02010600030101010101" pitchFamily="2" charset="-122"/>
              </a:rPr>
              <a:t>i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95963" y="3933825"/>
            <a:ext cx="1208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qǐ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58988" y="4719638"/>
            <a:ext cx="12080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latin typeface="宋体" panose="02010600030101010101" pitchFamily="2" charset="-122"/>
              </a:rPr>
              <a:t>p</a:t>
            </a:r>
            <a:r>
              <a:rPr lang="en-US" altLang="zh-CN" sz="3200" b="1" dirty="0">
                <a:latin typeface="Times New Roman" panose="02020603050405020304" pitchFamily="18" charset="0"/>
              </a:rPr>
              <a:t>ì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grpSp>
        <p:nvGrpSpPr>
          <p:cNvPr id="24588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458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9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字词积累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文本框 99"/>
          <p:cNvSpPr txBox="1"/>
          <p:nvPr/>
        </p:nvSpPr>
        <p:spPr>
          <a:xfrm>
            <a:off x="704850" y="1657350"/>
            <a:ext cx="5080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睥睨：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9222" name="文本框 1"/>
          <p:cNvSpPr txBox="1"/>
          <p:nvPr/>
        </p:nvSpPr>
        <p:spPr>
          <a:xfrm>
            <a:off x="1960563" y="1652588"/>
            <a:ext cx="63404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眼睛斜着看，形容高傲的样子。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604" name="文本框 2"/>
          <p:cNvSpPr txBox="1"/>
          <p:nvPr/>
        </p:nvSpPr>
        <p:spPr>
          <a:xfrm>
            <a:off x="668338" y="2514600"/>
            <a:ext cx="5080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鞭挞：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9224" name="文本框 3"/>
          <p:cNvSpPr txBox="1"/>
          <p:nvPr/>
        </p:nvSpPr>
        <p:spPr>
          <a:xfrm>
            <a:off x="1960563" y="2514600"/>
            <a:ext cx="5080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鞭打。比喻抨击。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606" name="文本框 2"/>
          <p:cNvSpPr txBox="1"/>
          <p:nvPr/>
        </p:nvSpPr>
        <p:spPr>
          <a:xfrm>
            <a:off x="679450" y="3416300"/>
            <a:ext cx="5080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稽首：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1971675" y="3416300"/>
            <a:ext cx="5080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古代的一种跪拜礼。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608" name="文本框 2"/>
          <p:cNvSpPr txBox="1"/>
          <p:nvPr/>
        </p:nvSpPr>
        <p:spPr>
          <a:xfrm>
            <a:off x="679450" y="4524375"/>
            <a:ext cx="50800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拖泥带水：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2584450" y="4379913"/>
            <a:ext cx="5080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比喻说话、写文章不简洁或做事不干脆。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  <p:bldP spid="3" grpId="0"/>
      <p:bldP spid="7" grpId="0"/>
    </p:bldLst>
  </p:timing>
</p:sld>
</file>

<file path=ppt/tags/tag1.xml><?xml version="1.0" encoding="utf-8"?>
<p:tagLst xmlns:p="http://schemas.openxmlformats.org/presentationml/2006/main">
  <p:tag name="KSO_WM_DOC_GUID" val="{d90a7c90-ecac-4e2c-ad47-01f20545191c}"/>
</p:tagLst>
</file>

<file path=ppt/theme/theme1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2095</Words>
  <Application>WPS 演示</Application>
  <PresentationFormat>全屏显示(4:3)</PresentationFormat>
  <Paragraphs>180</Paragraphs>
  <Slides>21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Times New Roman</vt:lpstr>
      <vt:lpstr>方正大黑_GBK</vt:lpstr>
      <vt:lpstr>黑体</vt:lpstr>
      <vt:lpstr>微软雅黑</vt:lpstr>
      <vt:lpstr>Arial Unicode MS</vt:lpstr>
      <vt:lpstr>6_Office 主题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xgq</cp:lastModifiedBy>
  <cp:revision>123</cp:revision>
  <dcterms:created xsi:type="dcterms:W3CDTF">2015-07-09T08:14:18Z</dcterms:created>
  <dcterms:modified xsi:type="dcterms:W3CDTF">2019-03-28T09:06:40Z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