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316" r:id="rId3"/>
    <p:sldId id="288" r:id="rId4"/>
    <p:sldId id="292" r:id="rId5"/>
    <p:sldId id="293" r:id="rId6"/>
    <p:sldId id="294" r:id="rId7"/>
    <p:sldId id="295" r:id="rId8"/>
    <p:sldId id="297" r:id="rId9"/>
    <p:sldId id="298" r:id="rId10"/>
    <p:sldId id="299" r:id="rId11"/>
    <p:sldId id="300" r:id="rId12"/>
    <p:sldId id="321" r:id="rId13"/>
    <p:sldId id="322" r:id="rId14"/>
    <p:sldId id="320" r:id="rId15"/>
    <p:sldId id="318" r:id="rId16"/>
    <p:sldId id="319" r:id="rId17"/>
    <p:sldId id="296" r:id="rId18"/>
    <p:sldId id="301" r:id="rId19"/>
    <p:sldId id="302" r:id="rId20"/>
    <p:sldId id="303" r:id="rId21"/>
    <p:sldId id="304" r:id="rId22"/>
    <p:sldId id="323" r:id="rId23"/>
    <p:sldId id="324" r:id="rId24"/>
    <p:sldId id="325" r:id="rId25"/>
    <p:sldId id="326" r:id="rId26"/>
    <p:sldId id="329" r:id="rId27"/>
    <p:sldId id="332" r:id="rId28"/>
    <p:sldId id="328" r:id="rId29"/>
    <p:sldId id="315" r:id="rId30"/>
    <p:sldId id="281" r:id="rId31"/>
    <p:sldId id="282" r:id="rId32"/>
    <p:sldId id="331" r:id="rId33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40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40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40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40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40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40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40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40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40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0000"/>
    <a:srgbClr val="EDECFE"/>
    <a:srgbClr val="007A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1349"/>
    <p:restoredTop sz="94682"/>
  </p:normalViewPr>
  <p:slideViewPr>
    <p:cSldViewPr showGuides="1">
      <p:cViewPr varScale="1">
        <p:scale>
          <a:sx n="49" d="100"/>
          <a:sy n="49" d="100"/>
        </p:scale>
        <p:origin x="-1104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PhAnim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5123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 smtClean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 smtClean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7188" y="609600"/>
            <a:ext cx="2135187" cy="54895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609600"/>
            <a:ext cx="6253163" cy="54895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1625" y="1905000"/>
            <a:ext cx="4194175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194175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098" name="Rectangle 2"/>
          <p:cNvSpPr>
            <a:spLocks noGrp="1" noRot="1"/>
          </p:cNvSpPr>
          <p:nvPr>
            <p:ph type="title"/>
          </p:nvPr>
        </p:nvSpPr>
        <p:spPr>
          <a:xfrm>
            <a:off x="301625" y="609600"/>
            <a:ext cx="854075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099" name="Rectangle 3"/>
          <p:cNvSpPr>
            <a:spLocks noGrp="1" noRot="1"/>
          </p:cNvSpPr>
          <p:nvPr>
            <p:ph type="body" idx="1"/>
          </p:nvPr>
        </p:nvSpPr>
        <p:spPr>
          <a:xfrm>
            <a:off x="301625" y="1905000"/>
            <a:ext cx="8540750" cy="41941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9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9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9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9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build="p">
        <p:tmplLst>
          <p:tmpl lvl="1">
            <p:tnLst>
              <p:par>
                <p:cTn presetID="1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indefinite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indefinite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indefinite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indefinite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indefinite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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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.wav"/><Relationship Id="rId1" Type="http://schemas.openxmlformats.org/officeDocument/2006/relationships/audio" Target="../media/audio1.wav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png"/><Relationship Id="rId2" Type="http://schemas.microsoft.com/office/2007/relationships/media" Target="file:///\\192.168.0.11\&#20849;&#20139;\lzy\d2005022613393749.mp3" TargetMode="External"/><Relationship Id="rId1" Type="http://schemas.openxmlformats.org/officeDocument/2006/relationships/audio" Target="file:///\\192.168.0.11\&#20849;&#20139;\lzy\d2005022613393749.mp3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WordArt 4"/>
          <p:cNvSpPr>
            <a:spLocks noTextEdit="1"/>
          </p:cNvSpPr>
          <p:nvPr/>
        </p:nvSpPr>
        <p:spPr>
          <a:xfrm rot="5400000">
            <a:off x="-769937" y="2744788"/>
            <a:ext cx="5572125" cy="1368425"/>
          </a:xfrm>
          <a:prstGeom prst="rect">
            <a:avLst/>
          </a:prstGeom>
        </p:spPr>
        <p:txBody>
          <a:bodyPr vert="eaVert" wrap="none" fromWordArt="1">
            <a:prstTxWarp prst="textWave4">
              <a:avLst>
                <a:gd name="adj1" fmla="val 0"/>
                <a:gd name="adj2" fmla="val 0"/>
              </a:avLst>
            </a:prstTxWarp>
            <a:normAutofit/>
          </a:bodyPr>
          <a:p>
            <a:pPr algn="ctr"/>
            <a:r>
              <a:rPr lang="zh-CN" altLang="en-US" sz="4000" b="1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000082">
                        <a:alpha val="100000"/>
                      </a:srgbClr>
                    </a:gs>
                    <a:gs pos="30000">
                      <a:srgbClr val="66008F">
                        <a:alpha val="100000"/>
                      </a:srgbClr>
                    </a:gs>
                    <a:gs pos="64999">
                      <a:srgbClr val="BA0066">
                        <a:alpha val="100000"/>
                      </a:srgbClr>
                    </a:gs>
                    <a:gs pos="89999">
                      <a:srgbClr val="FF0000">
                        <a:alpha val="100000"/>
                      </a:srgbClr>
                    </a:gs>
                    <a:gs pos="100000">
                      <a:srgbClr val="FF8200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99190" dir="7788334" algn="ctr" rotWithShape="0">
                    <a:srgbClr val="000080">
                      <a:alpha val="79999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鱼我所欲也</a:t>
            </a:r>
            <a:endParaRPr lang="zh-CN" altLang="en-US" sz="4000" b="1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000082">
                      <a:alpha val="100000"/>
                    </a:srgbClr>
                  </a:gs>
                  <a:gs pos="30000">
                    <a:srgbClr val="66008F">
                      <a:alpha val="100000"/>
                    </a:srgbClr>
                  </a:gs>
                  <a:gs pos="64999">
                    <a:srgbClr val="BA0066">
                      <a:alpha val="100000"/>
                    </a:srgbClr>
                  </a:gs>
                  <a:gs pos="89999">
                    <a:srgbClr val="FF0000">
                      <a:alpha val="100000"/>
                    </a:srgbClr>
                  </a:gs>
                  <a:gs pos="100000">
                    <a:srgbClr val="FF8200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99190" dir="7788334" algn="ctr" rotWithShape="0">
                  <a:srgbClr val="000080">
                    <a:alpha val="79999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3132138" y="2852738"/>
            <a:ext cx="1098550" cy="45799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eaVer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6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t>《</a:t>
            </a:r>
            <a:r>
              <a:rPr kumimoji="0" lang="zh-CN" altLang="en-US" sz="6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t>孟子</a:t>
            </a:r>
            <a:r>
              <a:rPr kumimoji="0" lang="en-US" altLang="zh-CN" sz="6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t>》</a:t>
            </a:r>
            <a:endParaRPr kumimoji="0" lang="en-US" altLang="zh-CN" sz="6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pic>
        <p:nvPicPr>
          <p:cNvPr id="3076" name="Picture 6" descr="00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48263" y="571500"/>
            <a:ext cx="3527425" cy="5715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4274" name="WordArt 2"/>
          <p:cNvSpPr>
            <a:spLocks noChangeArrowheads="1" noChangeShapeType="1" noTextEdit="1"/>
          </p:cNvSpPr>
          <p:nvPr/>
        </p:nvSpPr>
        <p:spPr bwMode="auto">
          <a:xfrm>
            <a:off x="323850" y="476250"/>
            <a:ext cx="1685925" cy="762000"/>
          </a:xfrm>
          <a:prstGeom prst="rect">
            <a:avLst/>
          </a:prstGeom>
        </p:spPr>
        <p:txBody>
          <a:bodyPr wrap="none" numCol="1" fromWordArt="1">
            <a:prstTxWarp prst="textSlantUp">
              <a:avLst>
                <a:gd name="adj" fmla="val 32056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0" cap="none" spc="0" normalizeH="0" baseline="0" noProof="0" smtClean="0">
                <a:ln w="9525">
                  <a:solidFill>
                    <a:srgbClr val="CC99FF"/>
                  </a:solidFill>
                  <a:miter lim="800000"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uLnTx/>
                <a:uFillTx/>
                <a:latin typeface="华文新魏" panose="02010800040101010101" charset="-122"/>
                <a:ea typeface="宋体" panose="02010600030101010101" pitchFamily="2" charset="-122"/>
                <a:cs typeface="+mn-cs"/>
              </a:rPr>
              <a:t>原文</a:t>
            </a:r>
            <a:r>
              <a:rPr kumimoji="0" lang="en-US" altLang="zh-CN" sz="3600" b="1" i="0" u="none" strike="noStrike" kern="10" cap="none" spc="0" normalizeH="0" baseline="0" noProof="0" smtClean="0">
                <a:ln w="9525">
                  <a:solidFill>
                    <a:srgbClr val="CC99FF"/>
                  </a:solidFill>
                  <a:miter lim="800000"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uLnTx/>
                <a:uFillTx/>
                <a:latin typeface="华文新魏" panose="02010800040101010101" charset="-122"/>
                <a:ea typeface="宋体" panose="02010600030101010101" pitchFamily="2" charset="-122"/>
                <a:cs typeface="+mn-cs"/>
              </a:rPr>
              <a:t>:</a:t>
            </a:r>
            <a:endParaRPr kumimoji="0" lang="zh-CN" altLang="en-US" sz="3600" b="1" i="0" u="none" strike="noStrike" kern="10" cap="none" spc="0" normalizeH="0" baseline="0" noProof="0" smtClean="0">
              <a:ln w="9525">
                <a:solidFill>
                  <a:srgbClr val="CC99FF"/>
                </a:solidFill>
                <a:miter lim="800000"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/>
                </a:outerShdw>
              </a:effectLst>
              <a:uLnTx/>
              <a:uFillTx/>
              <a:latin typeface="华文新魏" panose="02010800040101010101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291" name="Text Box 4"/>
          <p:cNvSpPr txBox="1"/>
          <p:nvPr/>
        </p:nvSpPr>
        <p:spPr>
          <a:xfrm>
            <a:off x="755650" y="1412875"/>
            <a:ext cx="813117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just" eaLnBrk="1" hangingPunct="1"/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非独</a:t>
            </a:r>
            <a:r>
              <a:rPr lang="zh-CN" altLang="en-US" sz="2800" b="1" dirty="0">
                <a:solidFill>
                  <a:srgbClr val="00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贤者有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是心</a:t>
            </a:r>
            <a:r>
              <a:rPr lang="zh-CN" altLang="en-US" sz="2800" b="1" dirty="0">
                <a:solidFill>
                  <a:srgbClr val="00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也，人皆有之，贤者能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勿丧</a:t>
            </a:r>
            <a:r>
              <a:rPr lang="zh-CN" altLang="en-US" sz="2800" b="1" dirty="0">
                <a:solidFill>
                  <a:srgbClr val="00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耳。</a:t>
            </a:r>
            <a:endParaRPr lang="zh-CN" altLang="en-US" sz="2800" b="1" dirty="0">
              <a:solidFill>
                <a:srgbClr val="000066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292" name="Rectangle 5"/>
          <p:cNvSpPr/>
          <p:nvPr/>
        </p:nvSpPr>
        <p:spPr>
          <a:xfrm>
            <a:off x="1838325" y="2132013"/>
            <a:ext cx="1331913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6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非独</a:t>
            </a:r>
            <a:r>
              <a:rPr lang="en-US" altLang="zh-CN" sz="36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:</a:t>
            </a:r>
            <a:endParaRPr lang="en-US" altLang="zh-CN" sz="3600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4278" name="Rectangle 6"/>
          <p:cNvSpPr>
            <a:spLocks noChangeArrowheads="1"/>
          </p:cNvSpPr>
          <p:nvPr/>
        </p:nvSpPr>
        <p:spPr bwMode="auto">
          <a:xfrm>
            <a:off x="3349625" y="2060575"/>
            <a:ext cx="2586038" cy="641350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p>
            <a:pPr lvl="0" eaLnBrk="1" hangingPunct="1"/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不仅仅。</a:t>
            </a:r>
            <a:endParaRPr lang="zh-CN" altLang="en-US" sz="36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2294" name="Rectangle 7"/>
          <p:cNvSpPr/>
          <p:nvPr/>
        </p:nvSpPr>
        <p:spPr>
          <a:xfrm>
            <a:off x="1836738" y="3211513"/>
            <a:ext cx="150177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36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勿丧</a:t>
            </a:r>
            <a:r>
              <a:rPr lang="en-US" altLang="zh-CN" sz="36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:</a:t>
            </a:r>
            <a:endParaRPr lang="en-US" altLang="zh-CN" sz="3600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4280" name="Rectangle 8"/>
          <p:cNvSpPr>
            <a:spLocks noChangeArrowheads="1"/>
          </p:cNvSpPr>
          <p:nvPr/>
        </p:nvSpPr>
        <p:spPr bwMode="auto">
          <a:xfrm>
            <a:off x="3421063" y="3284538"/>
            <a:ext cx="4246563" cy="641350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p>
            <a:pPr lvl="0" eaLnBrk="1" hangingPunct="1"/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不丢掉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/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不丧失。</a:t>
            </a:r>
            <a:endParaRPr lang="zh-CN" altLang="en-US" sz="36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2296" name="Rectangle 9"/>
          <p:cNvSpPr/>
          <p:nvPr/>
        </p:nvSpPr>
        <p:spPr>
          <a:xfrm>
            <a:off x="1836738" y="2635250"/>
            <a:ext cx="1430337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36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是心</a:t>
            </a:r>
            <a:r>
              <a:rPr lang="en-US" altLang="zh-CN" sz="36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:</a:t>
            </a:r>
            <a:endParaRPr lang="en-US" altLang="zh-CN" sz="3600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4282" name="Text Box 10"/>
          <p:cNvSpPr txBox="1"/>
          <p:nvPr/>
        </p:nvSpPr>
        <p:spPr>
          <a:xfrm>
            <a:off x="3421063" y="2635250"/>
            <a:ext cx="2874962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latin typeface="Times New Roman" panose="02020603050405020304" pitchFamily="18" charset="0"/>
                <a:ea typeface="楷体_GB2312" pitchFamily="49" charset="-122"/>
              </a:rPr>
              <a:t>这种本性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。</a:t>
            </a:r>
            <a:endParaRPr lang="zh-CN" altLang="en-US" sz="36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4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8" grpId="0"/>
      <p:bldP spid="54280" grpId="0"/>
      <p:bldP spid="5428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Rectangle 2"/>
          <p:cNvSpPr/>
          <p:nvPr/>
        </p:nvSpPr>
        <p:spPr>
          <a:xfrm>
            <a:off x="539750" y="260350"/>
            <a:ext cx="7704138" cy="119062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lvl="0" eaLnBrk="1" hangingPunct="1"/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1.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文章开头写</a:t>
            </a:r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“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鱼</a:t>
            </a:r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”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和</a:t>
            </a:r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“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熊掌</a:t>
            </a:r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”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有什么作用？ </a:t>
            </a:r>
            <a:endParaRPr lang="zh-CN" altLang="en-US" sz="36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5539" name="Rectangle 3"/>
          <p:cNvSpPr/>
          <p:nvPr/>
        </p:nvSpPr>
        <p:spPr>
          <a:xfrm>
            <a:off x="611188" y="1535113"/>
            <a:ext cx="7921625" cy="448627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lvl="0" eaLnBrk="1" hangingPunct="1"/>
            <a:r>
              <a:rPr lang="en-US" altLang="zh-CN" sz="3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3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鱼和熊掌两样东西的价值不同，鱼低贱而熊掌珍贵。二者不能同时得到，必然舍弃鱼而选取熊掌；同理，生命和正义的价值也不同．正义要比生命重要得多，二者不能同时得到的情况下，必须舍弃生命选取正义。这里运用了</a:t>
            </a:r>
            <a:r>
              <a:rPr lang="zh-CN" altLang="en-US" sz="36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类比推理</a:t>
            </a:r>
            <a:r>
              <a:rPr lang="zh-CN" altLang="en-US" sz="3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，提出了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“</a:t>
            </a:r>
            <a:r>
              <a:rPr lang="zh-CN" altLang="en-US" sz="3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舍生取义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”</a:t>
            </a:r>
            <a:r>
              <a:rPr lang="zh-CN" altLang="en-US" sz="3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的中心论点。 </a:t>
            </a:r>
            <a:endParaRPr lang="zh-CN" altLang="en-US" sz="36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5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59" name="Rectangle 3"/>
          <p:cNvSpPr>
            <a:spLocks noGrp="1" noRot="1"/>
          </p:cNvSpPr>
          <p:nvPr>
            <p:ph idx="1"/>
          </p:nvPr>
        </p:nvSpPr>
        <p:spPr>
          <a:xfrm>
            <a:off x="0" y="2205038"/>
            <a:ext cx="9144000" cy="4319587"/>
          </a:xfrm>
          <a:solidFill>
            <a:schemeClr val="bg1">
              <a:alpha val="100000"/>
            </a:schemeClr>
          </a:solidFill>
        </p:spPr>
        <p:txBody>
          <a:bodyPr vert="horz" wrap="square" lIns="91440" tIns="45720" rIns="91440" bIns="45720" anchor="t"/>
          <a:p>
            <a:pPr eaLnBrk="1" hangingPunct="1">
              <a:buNone/>
            </a:pP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①这样写</a:t>
            </a:r>
            <a:r>
              <a:rPr lang="zh-CN" altLang="en-US" sz="4000" b="1" dirty="0">
                <a:solidFill>
                  <a:srgbClr val="D82A2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引起读者的注意，使说理生动 </a:t>
            </a:r>
            <a:endParaRPr lang="zh-CN" altLang="en-US" sz="4000" b="1" dirty="0">
              <a:solidFill>
                <a:srgbClr val="D82A2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buNone/>
            </a:pP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②</a:t>
            </a:r>
            <a:r>
              <a:rPr lang="zh-CN" altLang="en-US" sz="4000" b="1" dirty="0">
                <a:solidFill>
                  <a:srgbClr val="D82A2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运用了</a:t>
            </a:r>
            <a:r>
              <a:rPr lang="zh-CN" altLang="en-US" sz="4000" b="1" u="sng" dirty="0">
                <a:solidFill>
                  <a:srgbClr val="D82A2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比喻论证</a:t>
            </a:r>
            <a:r>
              <a:rPr lang="zh-CN" altLang="en-US" sz="4000" b="1" dirty="0">
                <a:solidFill>
                  <a:srgbClr val="D82A2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，把生命比作鱼、把大义比作熊掌，认为义比生命更珍贵，生动形象地引出了</a:t>
            </a:r>
            <a:r>
              <a:rPr lang="zh-CN" altLang="en-US" sz="4000" b="1" dirty="0">
                <a:solidFill>
                  <a:srgbClr val="D82A26"/>
                </a:solidFill>
                <a:ea typeface="黑体" panose="02010609060101010101" pitchFamily="49" charset="-122"/>
              </a:rPr>
              <a:t>“</a:t>
            </a:r>
            <a:r>
              <a:rPr lang="zh-CN" altLang="en-US" sz="4000" b="1" dirty="0">
                <a:solidFill>
                  <a:srgbClr val="D82A2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舍生取义</a:t>
            </a:r>
            <a:r>
              <a:rPr lang="zh-CN" altLang="en-US" sz="4000" b="1" dirty="0">
                <a:solidFill>
                  <a:srgbClr val="D82A26"/>
                </a:solidFill>
                <a:ea typeface="黑体" panose="02010609060101010101" pitchFamily="49" charset="-122"/>
              </a:rPr>
              <a:t>”</a:t>
            </a:r>
            <a:r>
              <a:rPr lang="zh-CN" altLang="en-US" sz="4000" b="1" dirty="0">
                <a:solidFill>
                  <a:srgbClr val="D82A2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的中心论点。</a:t>
            </a:r>
            <a:endParaRPr lang="zh-CN" altLang="en-US" sz="4000" b="1" dirty="0">
              <a:solidFill>
                <a:srgbClr val="D82A2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5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5059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charRg st="19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5059">
                                            <p:txEl>
                                              <p:charRg st="19" end="7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Text Box 2"/>
          <p:cNvSpPr txBox="1"/>
          <p:nvPr/>
        </p:nvSpPr>
        <p:spPr>
          <a:xfrm>
            <a:off x="250825" y="866775"/>
            <a:ext cx="8588375" cy="1311275"/>
          </a:xfrm>
          <a:prstGeom prst="rect">
            <a:avLst/>
          </a:prstGeom>
          <a:solidFill>
            <a:srgbClr val="FFFFFF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     </a:t>
            </a:r>
            <a:r>
              <a:rPr lang="en-US" altLang="zh-CN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2</a:t>
            </a: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、本文论证的中心是什么？怎样提出来的？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36867" name="Text Box 3"/>
          <p:cNvSpPr txBox="1"/>
          <p:nvPr/>
        </p:nvSpPr>
        <p:spPr>
          <a:xfrm>
            <a:off x="2209800" y="3352800"/>
            <a:ext cx="7620000" cy="64135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所欲→鱼、熊掌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4" name="Oval 7"/>
          <p:cNvSpPr/>
          <p:nvPr/>
        </p:nvSpPr>
        <p:spPr>
          <a:xfrm>
            <a:off x="3505200" y="3200400"/>
            <a:ext cx="2209800" cy="914400"/>
          </a:xfrm>
          <a:prstGeom prst="ellipse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65" name="Oval 8"/>
          <p:cNvSpPr/>
          <p:nvPr/>
        </p:nvSpPr>
        <p:spPr>
          <a:xfrm>
            <a:off x="3657600" y="3124200"/>
            <a:ext cx="2057400" cy="762000"/>
          </a:xfrm>
          <a:prstGeom prst="ellipse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66" name="Text Box 9"/>
          <p:cNvSpPr txBox="1"/>
          <p:nvPr/>
        </p:nvSpPr>
        <p:spPr>
          <a:xfrm>
            <a:off x="3657600" y="3352800"/>
            <a:ext cx="3429000" cy="13081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zh-CN" altLang="en-US" sz="32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endParaRPr lang="zh-CN" altLang="en-US" sz="3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74" name="Text Box 10"/>
          <p:cNvSpPr txBox="1"/>
          <p:nvPr/>
        </p:nvSpPr>
        <p:spPr>
          <a:xfrm>
            <a:off x="5724525" y="3357563"/>
            <a:ext cx="229235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 →取熊掌 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6875" name="Text Box 11"/>
          <p:cNvSpPr txBox="1"/>
          <p:nvPr/>
        </p:nvSpPr>
        <p:spPr>
          <a:xfrm>
            <a:off x="1258888" y="2636838"/>
            <a:ext cx="8229600" cy="64135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b="1" dirty="0">
                <a:solidFill>
                  <a:schemeClr val="hlin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二者不可得兼，舍生而取义者也。</a:t>
            </a:r>
            <a:endParaRPr lang="zh-CN" altLang="en-US" b="1" dirty="0">
              <a:solidFill>
                <a:schemeClr val="hlin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6876" name="Text Box 12"/>
          <p:cNvSpPr txBox="1"/>
          <p:nvPr/>
        </p:nvSpPr>
        <p:spPr>
          <a:xfrm>
            <a:off x="990600" y="3352800"/>
            <a:ext cx="1636713" cy="577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设喻：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77" name="Text Box 13"/>
          <p:cNvSpPr txBox="1"/>
          <p:nvPr/>
        </p:nvSpPr>
        <p:spPr>
          <a:xfrm>
            <a:off x="971550" y="4221163"/>
            <a:ext cx="1447800" cy="577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引出：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78" name="Text Box 14"/>
          <p:cNvSpPr txBox="1"/>
          <p:nvPr/>
        </p:nvSpPr>
        <p:spPr>
          <a:xfrm>
            <a:off x="5724525" y="4292600"/>
            <a:ext cx="2362200" cy="119062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→舍生取义 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6879" name="Text Box 15"/>
          <p:cNvSpPr txBox="1"/>
          <p:nvPr/>
        </p:nvSpPr>
        <p:spPr>
          <a:xfrm>
            <a:off x="2339975" y="4221163"/>
            <a:ext cx="3311525" cy="64135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所欲→生、义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6880" name="Text Box 16"/>
          <p:cNvSpPr txBox="1"/>
          <p:nvPr/>
        </p:nvSpPr>
        <p:spPr>
          <a:xfrm>
            <a:off x="395288" y="2060575"/>
            <a:ext cx="1493837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论点：</a:t>
            </a:r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74" name="Text Box 20"/>
          <p:cNvSpPr txBox="1"/>
          <p:nvPr/>
        </p:nvSpPr>
        <p:spPr>
          <a:xfrm>
            <a:off x="468313" y="188913"/>
            <a:ext cx="4537075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4400" dirty="0">
                <a:solidFill>
                  <a:srgbClr val="D82A2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分析第一段</a:t>
            </a:r>
            <a:endParaRPr lang="zh-CN" altLang="en-US" sz="4400" dirty="0">
              <a:solidFill>
                <a:srgbClr val="D82A26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" fill="hold"/>
                                        <p:tgtEl>
                                          <p:spTgt spid="36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" fill="hold"/>
                                        <p:tgtEl>
                                          <p:spTgt spid="36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6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6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8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68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8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68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68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68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animBg="1"/>
      <p:bldP spid="36867" grpId="0" animBg="1"/>
      <p:bldP spid="36874" grpId="0"/>
      <p:bldP spid="36875" grpId="0" animBg="1"/>
      <p:bldP spid="36876" grpId="0"/>
      <p:bldP spid="36877" grpId="0"/>
      <p:bldP spid="36878" grpId="0" animBg="1"/>
      <p:bldP spid="36879" grpId="0" animBg="1"/>
      <p:bldP spid="3688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Rectangle 3"/>
          <p:cNvSpPr>
            <a:spLocks noGrp="1" noRot="1"/>
          </p:cNvSpPr>
          <p:nvPr>
            <p:ph idx="1"/>
          </p:nvPr>
        </p:nvSpPr>
        <p:spPr>
          <a:xfrm>
            <a:off x="250825" y="765175"/>
            <a:ext cx="8893175" cy="4664075"/>
          </a:xfrm>
        </p:spPr>
        <p:txBody>
          <a:bodyPr vert="horz" wrap="square" lIns="91440" tIns="45720" rIns="91440" bIns="45720" anchor="t">
            <a:spAutoFit/>
          </a:bodyPr>
          <a:p>
            <a:pPr marL="0" indent="0" eaLnBrk="1" hangingPunct="1">
              <a:spcBef>
                <a:spcPct val="50000"/>
              </a:spcBef>
              <a:buNone/>
            </a:pPr>
            <a:r>
              <a:rPr lang="en-US" altLang="zh-CN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．</a:t>
            </a:r>
            <a:r>
              <a:rPr lang="zh-CN" altLang="en-US" sz="4000" dirty="0">
                <a:solidFill>
                  <a:srgbClr val="0000FF"/>
                </a:solidFill>
                <a:ea typeface="黑体" panose="02010609060101010101" pitchFamily="49" charset="-122"/>
              </a:rPr>
              <a:t>“</a:t>
            </a: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所欲有甚于生者</a:t>
            </a:r>
            <a:r>
              <a:rPr lang="zh-CN" altLang="en-US" sz="4000" dirty="0">
                <a:solidFill>
                  <a:srgbClr val="0000FF"/>
                </a:solidFill>
                <a:ea typeface="黑体" panose="02010609060101010101" pitchFamily="49" charset="-122"/>
              </a:rPr>
              <a:t>”“</a:t>
            </a: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所欲</a:t>
            </a:r>
            <a:r>
              <a:rPr lang="zh-CN" altLang="en-US" sz="4000" dirty="0">
                <a:solidFill>
                  <a:srgbClr val="0000FF"/>
                </a:solidFill>
                <a:ea typeface="黑体" panose="02010609060101010101" pitchFamily="49" charset="-122"/>
              </a:rPr>
              <a:t>”</a:t>
            </a: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可以指哪些事情？</a:t>
            </a:r>
            <a:b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sz="4000" dirty="0">
                <a:solidFill>
                  <a:srgbClr val="0000FF"/>
                </a:solidFill>
                <a:ea typeface="黑体" panose="02010609060101010101" pitchFamily="49" charset="-122"/>
              </a:rPr>
              <a:t>   </a:t>
            </a: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b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endParaRPr lang="zh-CN" altLang="en-US" sz="40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eaLnBrk="1" hangingPunct="1">
              <a:spcBef>
                <a:spcPct val="50000"/>
              </a:spcBef>
              <a:buNone/>
            </a:pPr>
            <a:r>
              <a:rPr lang="en-US" altLang="zh-CN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．提问：</a:t>
            </a:r>
            <a:r>
              <a:rPr lang="zh-CN" altLang="en-US" sz="4000" dirty="0">
                <a:solidFill>
                  <a:srgbClr val="0000FF"/>
                </a:solidFill>
                <a:ea typeface="黑体" panose="02010609060101010101" pitchFamily="49" charset="-122"/>
              </a:rPr>
              <a:t>“</a:t>
            </a: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所恶有甚于死者</a:t>
            </a:r>
            <a:r>
              <a:rPr lang="zh-CN" altLang="en-US" sz="4000" dirty="0">
                <a:solidFill>
                  <a:srgbClr val="0000FF"/>
                </a:solidFill>
                <a:ea typeface="黑体" panose="02010609060101010101" pitchFamily="49" charset="-122"/>
              </a:rPr>
              <a:t>”“</a:t>
            </a: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所恶</a:t>
            </a:r>
            <a:r>
              <a:rPr lang="zh-CN" altLang="en-US" sz="4000" dirty="0">
                <a:solidFill>
                  <a:srgbClr val="0000FF"/>
                </a:solidFill>
                <a:ea typeface="黑体" panose="02010609060101010101" pitchFamily="49" charset="-122"/>
              </a:rPr>
              <a:t>”</a:t>
            </a: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可以指哪些事情？</a:t>
            </a:r>
            <a:b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sz="4000" dirty="0">
                <a:solidFill>
                  <a:srgbClr val="0000FF"/>
                </a:solidFill>
                <a:ea typeface="黑体" panose="02010609060101010101" pitchFamily="49" charset="-122"/>
              </a:rPr>
              <a:t>   </a:t>
            </a:r>
            <a:endParaRPr lang="zh-CN" altLang="en-US" sz="40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6084" name="Text Box 4"/>
          <p:cNvSpPr txBox="1"/>
          <p:nvPr/>
        </p:nvSpPr>
        <p:spPr>
          <a:xfrm>
            <a:off x="0" y="1989138"/>
            <a:ext cx="9144000" cy="14636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75000"/>
              </a:lnSpc>
              <a:spcBef>
                <a:spcPct val="50000"/>
              </a:spcBef>
            </a:pPr>
            <a:r>
              <a:rPr lang="zh-CN" altLang="en-US" dirty="0">
                <a:solidFill>
                  <a:srgbClr val="D82A2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这里的</a:t>
            </a:r>
            <a:r>
              <a:rPr lang="zh-CN" altLang="en-US" dirty="0">
                <a:solidFill>
                  <a:srgbClr val="D82A2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“</a:t>
            </a:r>
            <a:r>
              <a:rPr lang="zh-CN" altLang="en-US" dirty="0">
                <a:solidFill>
                  <a:srgbClr val="D82A2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所欲</a:t>
            </a:r>
            <a:r>
              <a:rPr lang="zh-CN" altLang="en-US" dirty="0">
                <a:solidFill>
                  <a:srgbClr val="D82A2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”</a:t>
            </a:r>
            <a:r>
              <a:rPr lang="zh-CN" altLang="en-US" dirty="0">
                <a:solidFill>
                  <a:srgbClr val="D82A2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应指正义的要求，如为了国家利益、为了拯救民族安危的追求，或为了正义的理想和崇高节操的追求。</a:t>
            </a:r>
            <a:endParaRPr lang="zh-CN" altLang="en-US" dirty="0">
              <a:solidFill>
                <a:srgbClr val="D82A2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6085" name="Rectangle 5"/>
          <p:cNvSpPr/>
          <p:nvPr/>
        </p:nvSpPr>
        <p:spPr>
          <a:xfrm>
            <a:off x="0" y="5013325"/>
            <a:ext cx="9396413" cy="1706563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55000"/>
              </a:lnSpc>
              <a:spcBef>
                <a:spcPct val="50000"/>
              </a:spcBef>
            </a:pPr>
            <a:r>
              <a:rPr lang="zh-CN" altLang="en-US" dirty="0">
                <a:solidFill>
                  <a:srgbClr val="D82A2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这里的</a:t>
            </a:r>
            <a:r>
              <a:rPr lang="zh-CN" altLang="en-US" dirty="0">
                <a:solidFill>
                  <a:srgbClr val="D82A2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“</a:t>
            </a:r>
            <a:r>
              <a:rPr lang="zh-CN" altLang="en-US" dirty="0">
                <a:solidFill>
                  <a:srgbClr val="D82A2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所恶</a:t>
            </a:r>
            <a:r>
              <a:rPr lang="zh-CN" altLang="en-US" dirty="0">
                <a:solidFill>
                  <a:srgbClr val="D82A2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”</a:t>
            </a:r>
            <a:r>
              <a:rPr lang="zh-CN" altLang="en-US" dirty="0">
                <a:solidFill>
                  <a:srgbClr val="D82A2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应指不正义的不合法</a:t>
            </a:r>
            <a:endParaRPr lang="zh-CN" altLang="en-US" dirty="0">
              <a:solidFill>
                <a:srgbClr val="D82A2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>
              <a:lnSpc>
                <a:spcPct val="55000"/>
              </a:lnSpc>
              <a:spcBef>
                <a:spcPct val="50000"/>
              </a:spcBef>
            </a:pPr>
            <a:r>
              <a:rPr lang="zh-CN" altLang="en-US" dirty="0">
                <a:solidFill>
                  <a:srgbClr val="D82A2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不道德的事情，如背叛祖国，贪赃枉法，</a:t>
            </a:r>
            <a:endParaRPr lang="zh-CN" altLang="en-US" dirty="0">
              <a:solidFill>
                <a:srgbClr val="D82A2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>
              <a:lnSpc>
                <a:spcPct val="55000"/>
              </a:lnSpc>
              <a:spcBef>
                <a:spcPct val="50000"/>
              </a:spcBef>
            </a:pPr>
            <a:r>
              <a:rPr lang="zh-CN" altLang="en-US" dirty="0">
                <a:solidFill>
                  <a:srgbClr val="D82A2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营私舞弊，杀人放火等。</a:t>
            </a:r>
            <a:endParaRPr lang="zh-CN" altLang="en-US" dirty="0">
              <a:solidFill>
                <a:srgbClr val="D82A2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389" name="Rectangle 6"/>
          <p:cNvSpPr/>
          <p:nvPr/>
        </p:nvSpPr>
        <p:spPr>
          <a:xfrm>
            <a:off x="395288" y="46038"/>
            <a:ext cx="2724150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dirty="0">
                <a:solidFill>
                  <a:srgbClr val="D82A2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分析第一段</a:t>
            </a:r>
            <a:endParaRPr lang="zh-CN" altLang="en-US" dirty="0">
              <a:solidFill>
                <a:srgbClr val="D82A2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4" grpId="0" animBg="1"/>
      <p:bldP spid="4608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Rectangle 2"/>
          <p:cNvSpPr>
            <a:spLocks noGrp="1" noRot="1"/>
          </p:cNvSpPr>
          <p:nvPr>
            <p:ph type="title"/>
          </p:nvPr>
        </p:nvSpPr>
        <p:spPr>
          <a:xfrm>
            <a:off x="0" y="692150"/>
            <a:ext cx="9144000" cy="649288"/>
          </a:xfrm>
          <a:solidFill>
            <a:schemeClr val="bg1">
              <a:alpha val="100000"/>
            </a:schemeClr>
          </a:solidFill>
        </p:spPr>
        <p:txBody>
          <a:bodyPr vert="horz" wrap="square" lIns="91440" tIns="45720" rIns="91440" bIns="45720" anchor="ctr"/>
          <a:p>
            <a:pPr algn="l" eaLnBrk="1" hangingPunct="1"/>
            <a:r>
              <a:rPr lang="zh-CN" altLang="en-US" sz="4000" b="1" dirty="0"/>
              <a:t>本段用了哪些论证方法？</a:t>
            </a:r>
            <a:endParaRPr lang="zh-CN" altLang="en-US" sz="4000" b="1" dirty="0"/>
          </a:p>
        </p:txBody>
      </p:sp>
      <p:sp>
        <p:nvSpPr>
          <p:cNvPr id="50179" name="Rectangle 3"/>
          <p:cNvSpPr>
            <a:spLocks noGrp="1" noRot="1"/>
          </p:cNvSpPr>
          <p:nvPr>
            <p:ph idx="1"/>
          </p:nvPr>
        </p:nvSpPr>
        <p:spPr>
          <a:xfrm>
            <a:off x="0" y="1412875"/>
            <a:ext cx="4716463" cy="576263"/>
          </a:xfrm>
        </p:spPr>
        <p:txBody>
          <a:bodyPr vert="horz" wrap="square" lIns="91440" tIns="45720" rIns="91440" bIns="45720" anchor="t"/>
          <a:p>
            <a:pPr eaLnBrk="1" hangingPunct="1">
              <a:lnSpc>
                <a:spcPct val="80000"/>
              </a:lnSpc>
              <a:buNone/>
            </a:pPr>
            <a:r>
              <a:rPr lang="en-US" altLang="zh-CN" sz="4000" b="1" dirty="0">
                <a:solidFill>
                  <a:srgbClr val="D82A26"/>
                </a:solidFill>
              </a:rPr>
              <a:t>1</a:t>
            </a:r>
            <a:r>
              <a:rPr lang="zh-CN" altLang="en-US" sz="4000" b="1" dirty="0">
                <a:solidFill>
                  <a:srgbClr val="D82A26"/>
                </a:solidFill>
              </a:rPr>
              <a:t>、比喻论证</a:t>
            </a:r>
            <a:endParaRPr lang="zh-CN" altLang="en-US" sz="4000" b="1" dirty="0">
              <a:solidFill>
                <a:srgbClr val="D82A26"/>
              </a:solidFill>
            </a:endParaRPr>
          </a:p>
        </p:txBody>
      </p:sp>
      <p:sp>
        <p:nvSpPr>
          <p:cNvPr id="50181" name="Rectangle 5"/>
          <p:cNvSpPr/>
          <p:nvPr/>
        </p:nvSpPr>
        <p:spPr>
          <a:xfrm>
            <a:off x="0" y="3429000"/>
            <a:ext cx="6877050" cy="8255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/>
          <a:p>
            <a:pPr marL="342900" lvl="0" indent="-342900"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None/>
            </a:pPr>
            <a:r>
              <a:rPr lang="zh-CN" altLang="en-US" b="1" dirty="0">
                <a:latin typeface="Arial" panose="020B0604020202020204" pitchFamily="34" charset="0"/>
                <a:ea typeface="华文行楷" panose="02010800040101010101" charset="-122"/>
              </a:rPr>
              <a:t>生</a:t>
            </a:r>
            <a:r>
              <a:rPr lang="en-US" altLang="zh-CN" b="1" dirty="0">
                <a:latin typeface="Arial" panose="020B0604020202020204" pitchFamily="34" charset="0"/>
                <a:ea typeface="华文行楷" panose="02010800040101010101" charset="-122"/>
              </a:rPr>
              <a:t>——</a:t>
            </a:r>
            <a:r>
              <a:rPr lang="zh-CN" altLang="en-US" b="1" dirty="0">
                <a:latin typeface="Arial" panose="020B0604020202020204" pitchFamily="34" charset="0"/>
                <a:ea typeface="华文行楷" panose="02010800040101010101" charset="-122"/>
              </a:rPr>
              <a:t>有甚于生</a:t>
            </a:r>
            <a:r>
              <a:rPr lang="en-US" altLang="zh-CN" b="1" dirty="0">
                <a:latin typeface="Arial" panose="020B0604020202020204" pitchFamily="34" charset="0"/>
                <a:ea typeface="华文行楷" panose="02010800040101010101" charset="-122"/>
              </a:rPr>
              <a:t>——</a:t>
            </a:r>
            <a:r>
              <a:rPr lang="zh-CN" altLang="en-US" b="1" dirty="0">
                <a:latin typeface="Arial" panose="020B0604020202020204" pitchFamily="34" charset="0"/>
                <a:ea typeface="华文行楷" panose="02010800040101010101" charset="-122"/>
              </a:rPr>
              <a:t>不为苟得</a:t>
            </a:r>
            <a:endParaRPr lang="zh-CN" altLang="en-US" b="1" dirty="0">
              <a:latin typeface="Arial" panose="020B0604020202020204" pitchFamily="34" charset="0"/>
              <a:ea typeface="华文行楷" panose="02010800040101010101" charset="-122"/>
            </a:endParaRPr>
          </a:p>
        </p:txBody>
      </p:sp>
      <p:sp>
        <p:nvSpPr>
          <p:cNvPr id="50183" name="Text Box 7"/>
          <p:cNvSpPr txBox="1"/>
          <p:nvPr/>
        </p:nvSpPr>
        <p:spPr>
          <a:xfrm>
            <a:off x="0" y="6156325"/>
            <a:ext cx="6300788" cy="7016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pPr lvl="0" algn="just" eaLnBrk="1" hangingPunct="1"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华文隶书" pitchFamily="2" charset="-122"/>
              </a:rPr>
              <a:t>所恶</a:t>
            </a:r>
            <a:r>
              <a:rPr lang="en-US" altLang="zh-CN" b="1" dirty="0">
                <a:solidFill>
                  <a:srgbClr val="0000FF"/>
                </a:solidFill>
                <a:latin typeface="Arial" panose="020B0604020202020204" pitchFamily="34" charset="0"/>
                <a:ea typeface="华文隶书" pitchFamily="2" charset="-122"/>
              </a:rPr>
              <a:t>—</a:t>
            </a: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华文隶书" pitchFamily="2" charset="-122"/>
              </a:rPr>
              <a:t>莫甚于死</a:t>
            </a:r>
            <a:r>
              <a:rPr lang="en-US" altLang="zh-CN" b="1" dirty="0">
                <a:solidFill>
                  <a:srgbClr val="0000FF"/>
                </a:solidFill>
                <a:latin typeface="Arial" panose="020B0604020202020204" pitchFamily="34" charset="0"/>
                <a:ea typeface="华文隶书" pitchFamily="2" charset="-122"/>
              </a:rPr>
              <a:t>——</a:t>
            </a: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华文隶书" pitchFamily="2" charset="-122"/>
              </a:rPr>
              <a:t>何不为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华文隶书" pitchFamily="2" charset="-122"/>
            </a:endParaRPr>
          </a:p>
        </p:txBody>
      </p:sp>
      <p:sp>
        <p:nvSpPr>
          <p:cNvPr id="50185" name="Text Box 9"/>
          <p:cNvSpPr txBox="1"/>
          <p:nvPr/>
        </p:nvSpPr>
        <p:spPr>
          <a:xfrm>
            <a:off x="6877050" y="5516563"/>
            <a:ext cx="1476375" cy="7016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反面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0186" name="Text Box 10"/>
          <p:cNvSpPr txBox="1"/>
          <p:nvPr/>
        </p:nvSpPr>
        <p:spPr>
          <a:xfrm>
            <a:off x="8350250" y="3933825"/>
            <a:ext cx="793750" cy="271145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b="1" dirty="0"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对比论证</a:t>
            </a:r>
            <a:endParaRPr lang="zh-CN" altLang="en-US" b="1" dirty="0">
              <a:solidFill>
                <a:schemeClr val="hlin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0187" name="Text Box 11"/>
          <p:cNvSpPr txBox="1"/>
          <p:nvPr/>
        </p:nvSpPr>
        <p:spPr>
          <a:xfrm>
            <a:off x="7092950" y="4149725"/>
            <a:ext cx="1223963" cy="7016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正面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7" name="AutoShape 12"/>
          <p:cNvSpPr/>
          <p:nvPr/>
        </p:nvSpPr>
        <p:spPr>
          <a:xfrm flipH="1">
            <a:off x="6300788" y="5589588"/>
            <a:ext cx="285750" cy="1008062"/>
          </a:xfrm>
          <a:prstGeom prst="leftBrace">
            <a:avLst>
              <a:gd name="adj1" fmla="val 28875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8" name="AutoShape 13"/>
          <p:cNvSpPr/>
          <p:nvPr/>
        </p:nvSpPr>
        <p:spPr>
          <a:xfrm flipH="1">
            <a:off x="6732588" y="3716338"/>
            <a:ext cx="358775" cy="1295400"/>
          </a:xfrm>
          <a:prstGeom prst="leftBrace">
            <a:avLst>
              <a:gd name="adj1" fmla="val 30088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0190" name="Text Box 14"/>
          <p:cNvSpPr txBox="1"/>
          <p:nvPr/>
        </p:nvSpPr>
        <p:spPr>
          <a:xfrm>
            <a:off x="0" y="2060575"/>
            <a:ext cx="8893175" cy="7016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把生命比作鱼、把大义比作熊掌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0194" name="Text Box 18"/>
          <p:cNvSpPr txBox="1"/>
          <p:nvPr/>
        </p:nvSpPr>
        <p:spPr>
          <a:xfrm>
            <a:off x="0" y="5219700"/>
            <a:ext cx="6443663" cy="7016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pPr lvl="0" algn="just" eaLnBrk="1" hangingPunct="1"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华文隶书" pitchFamily="2" charset="-122"/>
              </a:rPr>
              <a:t>所欲</a:t>
            </a:r>
            <a:r>
              <a:rPr lang="en-US" altLang="zh-CN" b="1" dirty="0">
                <a:solidFill>
                  <a:srgbClr val="0000FF"/>
                </a:solidFill>
                <a:latin typeface="Arial" panose="020B0604020202020204" pitchFamily="34" charset="0"/>
                <a:ea typeface="华文隶书" pitchFamily="2" charset="-122"/>
              </a:rPr>
              <a:t>—</a:t>
            </a: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华文隶书" pitchFamily="2" charset="-122"/>
              </a:rPr>
              <a:t>莫甚于生</a:t>
            </a:r>
            <a:r>
              <a:rPr lang="en-US" altLang="zh-CN" b="1" dirty="0">
                <a:solidFill>
                  <a:srgbClr val="0000FF"/>
                </a:solidFill>
                <a:latin typeface="Arial" panose="020B0604020202020204" pitchFamily="34" charset="0"/>
                <a:ea typeface="华文隶书" pitchFamily="2" charset="-122"/>
              </a:rPr>
              <a:t>——</a:t>
            </a: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华文隶书" pitchFamily="2" charset="-122"/>
              </a:rPr>
              <a:t>何不用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华文隶书" pitchFamily="2" charset="-122"/>
            </a:endParaRPr>
          </a:p>
        </p:txBody>
      </p:sp>
      <p:sp>
        <p:nvSpPr>
          <p:cNvPr id="50195" name="AutoShape 19"/>
          <p:cNvSpPr/>
          <p:nvPr/>
        </p:nvSpPr>
        <p:spPr>
          <a:xfrm flipH="1">
            <a:off x="6300788" y="5589588"/>
            <a:ext cx="285750" cy="1008062"/>
          </a:xfrm>
          <a:prstGeom prst="leftBrace">
            <a:avLst>
              <a:gd name="adj1" fmla="val 28875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0197" name="Text Box 21"/>
          <p:cNvSpPr txBox="1"/>
          <p:nvPr/>
        </p:nvSpPr>
        <p:spPr>
          <a:xfrm>
            <a:off x="0" y="4292600"/>
            <a:ext cx="6804025" cy="7016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20000"/>
              </a:spcBef>
            </a:pPr>
            <a:r>
              <a:rPr lang="zh-CN" altLang="en-US" b="1" dirty="0">
                <a:latin typeface="华文行楷" panose="02010800040101010101" charset="-122"/>
                <a:ea typeface="华文行楷" panose="02010800040101010101" charset="-122"/>
              </a:rPr>
              <a:t>死</a:t>
            </a:r>
            <a:r>
              <a:rPr lang="en-US" altLang="zh-CN" b="1" dirty="0">
                <a:latin typeface="Arial" panose="020B0604020202020204" pitchFamily="34" charset="0"/>
                <a:ea typeface="华文行楷" panose="02010800040101010101" charset="-122"/>
              </a:rPr>
              <a:t>——</a:t>
            </a:r>
            <a:r>
              <a:rPr lang="zh-CN" altLang="en-US" b="1" dirty="0">
                <a:latin typeface="华文行楷" panose="02010800040101010101" charset="-122"/>
                <a:ea typeface="华文行楷" panose="02010800040101010101" charset="-122"/>
              </a:rPr>
              <a:t>有甚于死</a:t>
            </a:r>
            <a:r>
              <a:rPr lang="en-US" altLang="zh-CN" b="1" dirty="0">
                <a:latin typeface="Arial" panose="020B0604020202020204" pitchFamily="34" charset="0"/>
                <a:ea typeface="华文行楷" panose="02010800040101010101" charset="-122"/>
              </a:rPr>
              <a:t>——</a:t>
            </a:r>
            <a:r>
              <a:rPr lang="zh-CN" altLang="en-US" b="1" dirty="0">
                <a:latin typeface="华文行楷" panose="02010800040101010101" charset="-122"/>
                <a:ea typeface="华文行楷" panose="02010800040101010101" charset="-122"/>
              </a:rPr>
              <a:t>有所不避 </a:t>
            </a:r>
            <a:endParaRPr lang="zh-CN" altLang="en-US" b="1" dirty="0">
              <a:latin typeface="华文行楷" panose="02010800040101010101" charset="-122"/>
              <a:ea typeface="华文行楷" panose="02010800040101010101" charset="-122"/>
            </a:endParaRPr>
          </a:p>
        </p:txBody>
      </p:sp>
      <p:sp>
        <p:nvSpPr>
          <p:cNvPr id="50211" name="Rectangle 35"/>
          <p:cNvSpPr/>
          <p:nvPr/>
        </p:nvSpPr>
        <p:spPr>
          <a:xfrm>
            <a:off x="0" y="2852738"/>
            <a:ext cx="4543425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None/>
            </a:pPr>
            <a:r>
              <a:rPr lang="en-US" altLang="zh-CN" b="1" dirty="0">
                <a:solidFill>
                  <a:srgbClr val="D82A2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b="1" dirty="0">
                <a:solidFill>
                  <a:srgbClr val="D82A2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对比论证（正反）</a:t>
            </a:r>
            <a:endParaRPr lang="zh-CN" altLang="en-US" b="1" dirty="0">
              <a:solidFill>
                <a:srgbClr val="D82A2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24" name="Text Box 39"/>
          <p:cNvSpPr txBox="1"/>
          <p:nvPr/>
        </p:nvSpPr>
        <p:spPr>
          <a:xfrm>
            <a:off x="179388" y="0"/>
            <a:ext cx="4537075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4400" dirty="0">
                <a:solidFill>
                  <a:srgbClr val="D82A2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分析第一段</a:t>
            </a:r>
            <a:endParaRPr lang="zh-CN" altLang="en-US" sz="4400" dirty="0">
              <a:solidFill>
                <a:srgbClr val="D82A26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0179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0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0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0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0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50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50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50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50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/>
      <p:bldP spid="50181" grpId="0" animBg="1"/>
      <p:bldP spid="50183" grpId="0" animBg="1"/>
      <p:bldP spid="50185" grpId="0" animBg="1"/>
      <p:bldP spid="50186" grpId="0"/>
      <p:bldP spid="50187" grpId="0" animBg="1"/>
      <p:bldP spid="50190" grpId="0" animBg="1"/>
      <p:bldP spid="50194" grpId="0" animBg="1"/>
      <p:bldP spid="50195" grpId="0" animBg="1"/>
      <p:bldP spid="50197" grpId="0" animBg="1"/>
      <p:bldP spid="502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Rectangle 4"/>
          <p:cNvSpPr/>
          <p:nvPr/>
        </p:nvSpPr>
        <p:spPr>
          <a:xfrm>
            <a:off x="179388" y="692150"/>
            <a:ext cx="8964612" cy="5035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3600" dirty="0"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一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箪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食，一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豆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羹，得之则生，弗得则死。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呼尔而与之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，行道之人弗受；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蹴尔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而与之，乞人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不屑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也。万钟则不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辨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礼义而受之，万钟于我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何加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焉！为宫室之美，妻妾之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奉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，所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识穷乏者得我与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？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乡为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身死而不受，今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为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宫室之美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为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之；乡为身死而不受，今为妻妾之奉为之；乡为身死而不受，今为所识穷乏者得我而为之：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是亦不可以已乎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？此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之谓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失其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本心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。</a:t>
            </a:r>
            <a:r>
              <a:rPr lang="zh-CN" altLang="en-US" sz="1800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298" name="WordArt 2"/>
          <p:cNvSpPr>
            <a:spLocks noChangeArrowheads="1" noChangeShapeType="1" noTextEdit="1"/>
          </p:cNvSpPr>
          <p:nvPr/>
        </p:nvSpPr>
        <p:spPr bwMode="auto">
          <a:xfrm>
            <a:off x="2339975" y="0"/>
            <a:ext cx="1685925" cy="762000"/>
          </a:xfrm>
          <a:prstGeom prst="rect">
            <a:avLst/>
          </a:prstGeom>
        </p:spPr>
        <p:txBody>
          <a:bodyPr wrap="none" numCol="1" fromWordArt="1">
            <a:prstTxWarp prst="textSlantUp">
              <a:avLst>
                <a:gd name="adj" fmla="val 32056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0" cap="none" spc="0" normalizeH="0" baseline="0" noProof="0" smtClean="0">
                <a:ln w="9525">
                  <a:solidFill>
                    <a:srgbClr val="CC99FF"/>
                  </a:solidFill>
                  <a:miter lim="800000"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uLnTx/>
                <a:uFillTx/>
                <a:latin typeface="华文新魏" panose="02010800040101010101" charset="-122"/>
                <a:ea typeface="宋体" panose="02010600030101010101" pitchFamily="2" charset="-122"/>
                <a:cs typeface="+mn-cs"/>
              </a:rPr>
              <a:t>原文</a:t>
            </a:r>
            <a:r>
              <a:rPr kumimoji="0" lang="en-US" altLang="zh-CN" sz="3600" b="1" i="0" u="none" strike="noStrike" kern="10" cap="none" spc="0" normalizeH="0" baseline="0" noProof="0" smtClean="0">
                <a:ln w="9525">
                  <a:solidFill>
                    <a:srgbClr val="CC99FF"/>
                  </a:solidFill>
                  <a:miter lim="800000"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uLnTx/>
                <a:uFillTx/>
                <a:latin typeface="华文新魏" panose="02010800040101010101" charset="-122"/>
                <a:ea typeface="宋体" panose="02010600030101010101" pitchFamily="2" charset="-122"/>
                <a:cs typeface="+mn-cs"/>
              </a:rPr>
              <a:t>:</a:t>
            </a:r>
            <a:endParaRPr kumimoji="0" lang="zh-CN" altLang="en-US" sz="3600" b="1" i="0" u="none" strike="noStrike" kern="10" cap="none" spc="0" normalizeH="0" baseline="0" noProof="0" smtClean="0">
              <a:ln w="9525">
                <a:solidFill>
                  <a:srgbClr val="CC99FF"/>
                </a:solidFill>
                <a:miter lim="800000"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/>
                </a:outerShdw>
              </a:effectLst>
              <a:uLnTx/>
              <a:uFillTx/>
              <a:latin typeface="华文新魏" panose="02010800040101010101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459" name="Rectangle 4"/>
          <p:cNvSpPr/>
          <p:nvPr/>
        </p:nvSpPr>
        <p:spPr>
          <a:xfrm>
            <a:off x="457200" y="685800"/>
            <a:ext cx="8458200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2800" b="1" dirty="0">
                <a:solidFill>
                  <a:srgbClr val="000066"/>
                </a:solidFill>
                <a:latin typeface="Arial Unicode MS" pitchFamily="34" charset="-122"/>
                <a:ea typeface="宋体" panose="02010600030101010101" pitchFamily="2" charset="-122"/>
              </a:rPr>
              <a:t>   </a:t>
            </a:r>
            <a:r>
              <a:rPr lang="zh-CN" altLang="en-US" sz="2800" b="1" dirty="0">
                <a:solidFill>
                  <a:srgbClr val="000066"/>
                </a:solidFill>
                <a:latin typeface="Arial Unicode MS" pitchFamily="34" charset="-122"/>
                <a:ea typeface="宋体" panose="02010600030101010101" pitchFamily="2" charset="-122"/>
              </a:rPr>
              <a:t>一</a:t>
            </a:r>
            <a:r>
              <a:rPr lang="zh-CN" altLang="en-US" sz="2800" b="1" dirty="0">
                <a:solidFill>
                  <a:srgbClr val="FF0000"/>
                </a:solidFill>
                <a:latin typeface="Arial Unicode MS" pitchFamily="34" charset="-122"/>
                <a:ea typeface="宋体" panose="02010600030101010101" pitchFamily="2" charset="-122"/>
              </a:rPr>
              <a:t>箪</a:t>
            </a:r>
            <a:r>
              <a:rPr lang="zh-CN" altLang="en-US" sz="2800" b="1" dirty="0">
                <a:solidFill>
                  <a:srgbClr val="000066"/>
                </a:solidFill>
                <a:latin typeface="Arial Unicode MS" pitchFamily="34" charset="-122"/>
                <a:ea typeface="宋体" panose="02010600030101010101" pitchFamily="2" charset="-122"/>
              </a:rPr>
              <a:t>食，一</a:t>
            </a:r>
            <a:r>
              <a:rPr lang="zh-CN" altLang="en-US" sz="2800" b="1" dirty="0">
                <a:solidFill>
                  <a:srgbClr val="FF0000"/>
                </a:solidFill>
                <a:latin typeface="Arial Unicode MS" pitchFamily="34" charset="-122"/>
                <a:ea typeface="宋体" panose="02010600030101010101" pitchFamily="2" charset="-122"/>
              </a:rPr>
              <a:t>豆</a:t>
            </a:r>
            <a:r>
              <a:rPr lang="zh-CN" altLang="en-US" sz="2800" b="1" dirty="0">
                <a:solidFill>
                  <a:srgbClr val="000066"/>
                </a:solidFill>
                <a:latin typeface="Arial Unicode MS" pitchFamily="34" charset="-122"/>
                <a:ea typeface="宋体" panose="02010600030101010101" pitchFamily="2" charset="-122"/>
              </a:rPr>
              <a:t>羹，得之则生，弗得则死。</a:t>
            </a:r>
            <a:r>
              <a:rPr lang="zh-CN" altLang="en-US" sz="2800" b="1" dirty="0">
                <a:solidFill>
                  <a:srgbClr val="FF0000"/>
                </a:solidFill>
                <a:latin typeface="Arial Unicode MS" pitchFamily="34" charset="-122"/>
                <a:ea typeface="宋体" panose="02010600030101010101" pitchFamily="2" charset="-122"/>
              </a:rPr>
              <a:t>呼尔而与之</a:t>
            </a:r>
            <a:r>
              <a:rPr lang="zh-CN" altLang="en-US" sz="2800" b="1" dirty="0">
                <a:solidFill>
                  <a:srgbClr val="000066"/>
                </a:solidFill>
                <a:latin typeface="Arial Unicode MS" pitchFamily="34" charset="-122"/>
                <a:ea typeface="宋体" panose="02010600030101010101" pitchFamily="2" charset="-122"/>
              </a:rPr>
              <a:t>，行道之人弗受；</a:t>
            </a:r>
            <a:r>
              <a:rPr lang="zh-CN" altLang="en-US" sz="2800" b="1" dirty="0">
                <a:solidFill>
                  <a:srgbClr val="FF0000"/>
                </a:solidFill>
                <a:latin typeface="Arial Unicode MS" pitchFamily="34" charset="-122"/>
                <a:ea typeface="宋体" panose="02010600030101010101" pitchFamily="2" charset="-122"/>
              </a:rPr>
              <a:t>蹴尔</a:t>
            </a:r>
            <a:r>
              <a:rPr lang="zh-CN" altLang="en-US" sz="2800" b="1" dirty="0">
                <a:solidFill>
                  <a:srgbClr val="000066"/>
                </a:solidFill>
                <a:latin typeface="Arial Unicode MS" pitchFamily="34" charset="-122"/>
                <a:ea typeface="宋体" panose="02010600030101010101" pitchFamily="2" charset="-122"/>
              </a:rPr>
              <a:t>而与之，乞人</a:t>
            </a:r>
            <a:r>
              <a:rPr lang="zh-CN" altLang="en-US" sz="2800" b="1" dirty="0">
                <a:solidFill>
                  <a:srgbClr val="FF0000"/>
                </a:solidFill>
                <a:latin typeface="Arial Unicode MS" pitchFamily="34" charset="-122"/>
                <a:ea typeface="宋体" panose="02010600030101010101" pitchFamily="2" charset="-122"/>
              </a:rPr>
              <a:t>不屑</a:t>
            </a:r>
            <a:r>
              <a:rPr lang="zh-CN" altLang="en-US" sz="2800" b="1" dirty="0">
                <a:solidFill>
                  <a:srgbClr val="000066"/>
                </a:solidFill>
                <a:latin typeface="Arial Unicode MS" pitchFamily="34" charset="-122"/>
                <a:ea typeface="宋体" panose="02010600030101010101" pitchFamily="2" charset="-122"/>
              </a:rPr>
              <a:t>也。</a:t>
            </a:r>
            <a:endParaRPr lang="zh-CN" altLang="en-US" sz="2800" b="1" dirty="0">
              <a:solidFill>
                <a:srgbClr val="000066"/>
              </a:solidFill>
              <a:latin typeface="Arial Unicode MS" pitchFamily="34" charset="-122"/>
              <a:ea typeface="Arial Unicode MS" pitchFamily="34" charset="-122"/>
            </a:endParaRPr>
          </a:p>
        </p:txBody>
      </p:sp>
      <p:sp>
        <p:nvSpPr>
          <p:cNvPr id="19460" name="Rectangle 5"/>
          <p:cNvSpPr/>
          <p:nvPr/>
        </p:nvSpPr>
        <p:spPr>
          <a:xfrm>
            <a:off x="357188" y="1643063"/>
            <a:ext cx="8137525" cy="354012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lvl="0" eaLnBrk="1" hangingPunct="1"/>
            <a:r>
              <a:rPr lang="zh-CN" altLang="en-US" sz="32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箪</a:t>
            </a:r>
            <a:r>
              <a:rPr lang="en-US" altLang="zh-CN" sz="32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:</a:t>
            </a:r>
            <a:endParaRPr lang="en-US" altLang="zh-CN" sz="3200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豆</a:t>
            </a:r>
            <a:r>
              <a:rPr lang="en-US" altLang="zh-CN" sz="32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:</a:t>
            </a:r>
            <a:endParaRPr lang="en-US" altLang="zh-CN" sz="3200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呼尔而与之</a:t>
            </a:r>
            <a:r>
              <a:rPr lang="en-US" altLang="zh-CN" sz="32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:</a:t>
            </a:r>
            <a:endParaRPr lang="en-US" altLang="zh-CN" sz="3200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蹴尔</a:t>
            </a:r>
            <a:r>
              <a:rPr lang="en-US" altLang="zh-CN" sz="32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:                      </a:t>
            </a:r>
            <a:endParaRPr lang="en-US" altLang="zh-CN" sz="3200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 eaLnBrk="1" hangingPunct="1">
              <a:lnSpc>
                <a:spcPct val="120000"/>
              </a:lnSpc>
            </a:pPr>
            <a:endParaRPr lang="en-US" altLang="zh-CN" sz="3200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 eaLnBrk="1" hangingPunct="1">
              <a:lnSpc>
                <a:spcPct val="120000"/>
              </a:lnSpc>
            </a:pPr>
            <a:r>
              <a:rPr lang="en-US" altLang="zh-CN" sz="32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32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不屑</a:t>
            </a:r>
            <a:r>
              <a:rPr lang="en-US" altLang="zh-CN" sz="32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:</a:t>
            </a:r>
            <a:endParaRPr lang="en-US" altLang="zh-CN" sz="3200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5302" name="Rectangle 6"/>
          <p:cNvSpPr>
            <a:spLocks noChangeArrowheads="1"/>
          </p:cNvSpPr>
          <p:nvPr/>
        </p:nvSpPr>
        <p:spPr bwMode="auto">
          <a:xfrm>
            <a:off x="922338" y="1700213"/>
            <a:ext cx="5881688" cy="579438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p>
            <a:pPr lvl="0" eaLnBrk="1" hangingPunct="1"/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古代盛饭用的圆竹器。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922338" y="2276475"/>
            <a:ext cx="6318250" cy="579438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p>
            <a:pPr lvl="0" eaLnBrk="1" hangingPunct="1"/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古代一种木制的盛食物的器具。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5304" name="Rectangle 8"/>
          <p:cNvSpPr>
            <a:spLocks noChangeArrowheads="1"/>
          </p:cNvSpPr>
          <p:nvPr/>
        </p:nvSpPr>
        <p:spPr bwMode="auto">
          <a:xfrm>
            <a:off x="2649538" y="2851150"/>
            <a:ext cx="5181600" cy="579438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p>
            <a:pPr lvl="0" eaLnBrk="1" hangingPunct="1"/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没有礼貌地吆喝着给他。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5305" name="Rectangle 9"/>
          <p:cNvSpPr>
            <a:spLocks noChangeArrowheads="1"/>
          </p:cNvSpPr>
          <p:nvPr/>
        </p:nvSpPr>
        <p:spPr bwMode="auto">
          <a:xfrm>
            <a:off x="1281113" y="3427413"/>
            <a:ext cx="5113338" cy="579438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p>
            <a:pPr lvl="0" eaLnBrk="1" hangingPunct="1"/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用脚踢着。尔，助词。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2000250" y="4643438"/>
            <a:ext cx="4214813" cy="584200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square">
            <a:spAutoFit/>
          </a:bodyPr>
          <a:p>
            <a:pPr lvl="0" eaLnBrk="1" hangingPunct="1"/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因轻视而不肯接受。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2" grpId="0"/>
      <p:bldP spid="55303" grpId="0"/>
      <p:bldP spid="55304" grpId="0"/>
      <p:bldP spid="55305" grpId="0"/>
      <p:bldP spid="5530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6322" name="WordArt 2"/>
          <p:cNvSpPr>
            <a:spLocks noChangeArrowheads="1" noChangeShapeType="1" noTextEdit="1"/>
          </p:cNvSpPr>
          <p:nvPr/>
        </p:nvSpPr>
        <p:spPr bwMode="auto">
          <a:xfrm>
            <a:off x="2268538" y="0"/>
            <a:ext cx="1685925" cy="762000"/>
          </a:xfrm>
          <a:prstGeom prst="rect">
            <a:avLst/>
          </a:prstGeom>
        </p:spPr>
        <p:txBody>
          <a:bodyPr wrap="none" numCol="1" fromWordArt="1">
            <a:prstTxWarp prst="textSlantUp">
              <a:avLst>
                <a:gd name="adj" fmla="val 32056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0" cap="none" spc="0" normalizeH="0" baseline="0" noProof="0" smtClean="0">
                <a:ln w="9525">
                  <a:solidFill>
                    <a:srgbClr val="CC99FF"/>
                  </a:solidFill>
                  <a:miter lim="800000"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uLnTx/>
                <a:uFillTx/>
                <a:latin typeface="华文新魏" panose="02010800040101010101" charset="-122"/>
                <a:ea typeface="宋体" panose="02010600030101010101" pitchFamily="2" charset="-122"/>
                <a:cs typeface="+mn-cs"/>
              </a:rPr>
              <a:t>原文</a:t>
            </a:r>
            <a:r>
              <a:rPr kumimoji="0" lang="en-US" altLang="zh-CN" sz="3600" b="1" i="0" u="none" strike="noStrike" kern="10" cap="none" spc="0" normalizeH="0" baseline="0" noProof="0" smtClean="0">
                <a:ln w="9525">
                  <a:solidFill>
                    <a:srgbClr val="CC99FF"/>
                  </a:solidFill>
                  <a:miter lim="800000"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uLnTx/>
                <a:uFillTx/>
                <a:latin typeface="华文新魏" panose="02010800040101010101" charset="-122"/>
                <a:ea typeface="宋体" panose="02010600030101010101" pitchFamily="2" charset="-122"/>
                <a:cs typeface="+mn-cs"/>
              </a:rPr>
              <a:t>:</a:t>
            </a:r>
            <a:endParaRPr kumimoji="0" lang="zh-CN" altLang="en-US" sz="3600" b="1" i="0" u="none" strike="noStrike" kern="10" cap="none" spc="0" normalizeH="0" baseline="0" noProof="0" smtClean="0">
              <a:ln w="9525">
                <a:solidFill>
                  <a:srgbClr val="CC99FF"/>
                </a:solidFill>
                <a:miter lim="800000"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/>
                </a:outerShdw>
              </a:effectLst>
              <a:uLnTx/>
              <a:uFillTx/>
              <a:latin typeface="华文新魏" panose="02010800040101010101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483" name="Text Box 3"/>
          <p:cNvSpPr txBox="1"/>
          <p:nvPr/>
        </p:nvSpPr>
        <p:spPr>
          <a:xfrm>
            <a:off x="468313" y="620713"/>
            <a:ext cx="8229600" cy="27416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just" eaLnBrk="1" hangingPunct="1">
              <a:spcBef>
                <a:spcPct val="40000"/>
              </a:spcBef>
            </a:pPr>
            <a:r>
              <a:rPr lang="en-US" altLang="zh-CN" sz="2800" b="1" dirty="0">
                <a:solidFill>
                  <a:srgbClr val="000000"/>
                </a:solidFill>
                <a:latin typeface="Arial Unicode MS" pitchFamily="34" charset="-122"/>
                <a:ea typeface="宋体" panose="02010600030101010101" pitchFamily="2" charset="-122"/>
              </a:rPr>
              <a:t>   </a:t>
            </a:r>
            <a:r>
              <a:rPr lang="zh-CN" altLang="en-US" sz="2800" b="1" dirty="0">
                <a:solidFill>
                  <a:srgbClr val="000000"/>
                </a:solidFill>
                <a:latin typeface="Arial Unicode MS" pitchFamily="34" charset="-122"/>
                <a:ea typeface="宋体" panose="02010600030101010101" pitchFamily="2" charset="-122"/>
              </a:rPr>
              <a:t>万钟则不</a:t>
            </a:r>
            <a:r>
              <a:rPr lang="zh-CN" altLang="en-US" sz="2800" b="1" dirty="0">
                <a:solidFill>
                  <a:srgbClr val="FF0000"/>
                </a:solidFill>
                <a:latin typeface="Arial Unicode MS" pitchFamily="34" charset="-122"/>
                <a:ea typeface="宋体" panose="02010600030101010101" pitchFamily="2" charset="-122"/>
              </a:rPr>
              <a:t>辩</a:t>
            </a:r>
            <a:r>
              <a:rPr lang="zh-CN" altLang="en-US" sz="2800" b="1" dirty="0">
                <a:solidFill>
                  <a:srgbClr val="000000"/>
                </a:solidFill>
                <a:latin typeface="Arial Unicode MS" pitchFamily="34" charset="-122"/>
                <a:ea typeface="宋体" panose="02010600030101010101" pitchFamily="2" charset="-122"/>
              </a:rPr>
              <a:t>礼义而受之，万钟于我</a:t>
            </a:r>
            <a:r>
              <a:rPr lang="zh-CN" altLang="en-US" sz="2800" b="1" dirty="0">
                <a:solidFill>
                  <a:srgbClr val="FF0000"/>
                </a:solidFill>
                <a:latin typeface="Arial Unicode MS" pitchFamily="34" charset="-122"/>
                <a:ea typeface="宋体" panose="02010600030101010101" pitchFamily="2" charset="-122"/>
              </a:rPr>
              <a:t>何加</a:t>
            </a:r>
            <a:r>
              <a:rPr lang="zh-CN" altLang="en-US" sz="2800" b="1" dirty="0">
                <a:solidFill>
                  <a:srgbClr val="000000"/>
                </a:solidFill>
                <a:latin typeface="Arial Unicode MS" pitchFamily="34" charset="-122"/>
                <a:ea typeface="宋体" panose="02010600030101010101" pitchFamily="2" charset="-122"/>
              </a:rPr>
              <a:t>焉！为宫室之美，妻妾之</a:t>
            </a:r>
            <a:r>
              <a:rPr lang="zh-CN" altLang="en-US" sz="2800" b="1" dirty="0">
                <a:solidFill>
                  <a:srgbClr val="FF0000"/>
                </a:solidFill>
                <a:latin typeface="Arial Unicode MS" pitchFamily="34" charset="-122"/>
                <a:ea typeface="宋体" panose="02010600030101010101" pitchFamily="2" charset="-122"/>
              </a:rPr>
              <a:t>奉</a:t>
            </a:r>
            <a:r>
              <a:rPr lang="zh-CN" altLang="en-US" sz="2800" b="1" dirty="0">
                <a:solidFill>
                  <a:srgbClr val="000000"/>
                </a:solidFill>
                <a:latin typeface="Arial Unicode MS" pitchFamily="34" charset="-122"/>
                <a:ea typeface="宋体" panose="02010600030101010101" pitchFamily="2" charset="-122"/>
              </a:rPr>
              <a:t>，</a:t>
            </a:r>
            <a:r>
              <a:rPr lang="zh-CN" altLang="en-US" sz="2800" b="1" dirty="0">
                <a:solidFill>
                  <a:srgbClr val="FF0000"/>
                </a:solidFill>
                <a:latin typeface="Arial Unicode MS" pitchFamily="34" charset="-122"/>
                <a:ea typeface="宋体" panose="02010600030101010101" pitchFamily="2" charset="-122"/>
              </a:rPr>
              <a:t>所识穷乏者得我欤</a:t>
            </a:r>
            <a:r>
              <a:rPr lang="zh-CN" altLang="en-US" sz="2800" b="1" dirty="0">
                <a:solidFill>
                  <a:srgbClr val="000000"/>
                </a:solidFill>
                <a:latin typeface="Arial Unicode MS" pitchFamily="34" charset="-122"/>
                <a:ea typeface="宋体" panose="02010600030101010101" pitchFamily="2" charset="-122"/>
              </a:rPr>
              <a:t>？</a:t>
            </a:r>
            <a:endParaRPr lang="zh-CN" altLang="en-US" sz="2800" b="1" dirty="0">
              <a:solidFill>
                <a:srgbClr val="000000"/>
              </a:solidFill>
              <a:latin typeface="Arial Unicode MS" pitchFamily="34" charset="-122"/>
              <a:ea typeface="宋体" panose="02010600030101010101" pitchFamily="2" charset="-122"/>
            </a:endParaRPr>
          </a:p>
          <a:p>
            <a:pPr lvl="0" algn="just" eaLnBrk="1" hangingPunct="1">
              <a:spcBef>
                <a:spcPct val="40000"/>
              </a:spcBef>
            </a:pPr>
            <a:r>
              <a:rPr lang="zh-CN" altLang="en-US" sz="28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辩：                  奉：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  <a:p>
            <a:pPr lvl="0" algn="just" eaLnBrk="1" hangingPunct="1">
              <a:spcBef>
                <a:spcPct val="40000"/>
              </a:spcBef>
            </a:pPr>
            <a:r>
              <a:rPr lang="zh-CN" altLang="en-US" sz="28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何加</a:t>
            </a:r>
            <a:r>
              <a:rPr lang="en-US" altLang="zh-CN" sz="28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:</a:t>
            </a:r>
            <a:endParaRPr lang="en-US" altLang="zh-CN" sz="2800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 algn="just" eaLnBrk="1" hangingPunct="1">
              <a:spcBef>
                <a:spcPct val="40000"/>
              </a:spcBef>
            </a:pPr>
            <a:r>
              <a:rPr lang="zh-CN" altLang="en-US" sz="28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所识穷乏者得我与</a:t>
            </a:r>
            <a:r>
              <a:rPr lang="en-US" altLang="zh-CN" sz="28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:</a:t>
            </a:r>
            <a:endParaRPr lang="en-US" altLang="zh-CN" sz="28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6326" name="Rectangle 6"/>
          <p:cNvSpPr/>
          <p:nvPr/>
        </p:nvSpPr>
        <p:spPr>
          <a:xfrm>
            <a:off x="1331913" y="1628775"/>
            <a:ext cx="3038475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通“辨”，辨别。</a:t>
            </a:r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6327" name="Rectangle 7"/>
          <p:cNvSpPr/>
          <p:nvPr/>
        </p:nvSpPr>
        <p:spPr>
          <a:xfrm>
            <a:off x="5435600" y="1557338"/>
            <a:ext cx="1000125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侍奉</a:t>
            </a:r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6328" name="Rectangle 8"/>
          <p:cNvSpPr/>
          <p:nvPr/>
        </p:nvSpPr>
        <p:spPr>
          <a:xfrm>
            <a:off x="1619250" y="2238375"/>
            <a:ext cx="3448050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>
              <a:spcBef>
                <a:spcPct val="40000"/>
              </a:spcBef>
            </a:pP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（有）什么益处。</a:t>
            </a:r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6329" name="Rectangle 9"/>
          <p:cNvSpPr/>
          <p:nvPr/>
        </p:nvSpPr>
        <p:spPr>
          <a:xfrm>
            <a:off x="323850" y="2852738"/>
            <a:ext cx="8820150" cy="13731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                                   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所熟识的贫穷的人。得，通“德”，恩惠，这里是感激的意思，动词。                   与：通“欤”，语气词。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6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6327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6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>
                                            <p:txEl>
                                              <p:charRg st="0" end="9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6329">
                                            <p:txEl>
                                              <p:charRg st="0" end="9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6" grpId="0"/>
      <p:bldP spid="5632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7346" name="WordArt 2"/>
          <p:cNvSpPr>
            <a:spLocks noChangeArrowheads="1" noChangeShapeType="1" noTextEdit="1"/>
          </p:cNvSpPr>
          <p:nvPr/>
        </p:nvSpPr>
        <p:spPr bwMode="auto">
          <a:xfrm>
            <a:off x="2195513" y="0"/>
            <a:ext cx="1685925" cy="762000"/>
          </a:xfrm>
          <a:prstGeom prst="rect">
            <a:avLst/>
          </a:prstGeom>
        </p:spPr>
        <p:txBody>
          <a:bodyPr wrap="none" numCol="1" fromWordArt="1">
            <a:prstTxWarp prst="textSlantUp">
              <a:avLst>
                <a:gd name="adj" fmla="val 32056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0" cap="none" spc="0" normalizeH="0" baseline="0" noProof="0" smtClean="0">
                <a:ln w="9525">
                  <a:solidFill>
                    <a:srgbClr val="CC99FF"/>
                  </a:solidFill>
                  <a:miter lim="800000"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uLnTx/>
                <a:uFillTx/>
                <a:latin typeface="华文新魏" panose="02010800040101010101" charset="-122"/>
                <a:ea typeface="宋体" panose="02010600030101010101" pitchFamily="2" charset="-122"/>
                <a:cs typeface="+mn-cs"/>
              </a:rPr>
              <a:t>原文</a:t>
            </a:r>
            <a:r>
              <a:rPr kumimoji="0" lang="en-US" altLang="zh-CN" sz="3600" b="1" i="0" u="none" strike="noStrike" kern="10" cap="none" spc="0" normalizeH="0" baseline="0" noProof="0" smtClean="0">
                <a:ln w="9525">
                  <a:solidFill>
                    <a:srgbClr val="CC99FF"/>
                  </a:solidFill>
                  <a:miter lim="800000"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uLnTx/>
                <a:uFillTx/>
                <a:latin typeface="华文新魏" panose="02010800040101010101" charset="-122"/>
                <a:ea typeface="宋体" panose="02010600030101010101" pitchFamily="2" charset="-122"/>
                <a:cs typeface="+mn-cs"/>
              </a:rPr>
              <a:t>:</a:t>
            </a:r>
            <a:endParaRPr kumimoji="0" lang="zh-CN" altLang="en-US" sz="3600" b="1" i="0" u="none" strike="noStrike" kern="10" cap="none" spc="0" normalizeH="0" baseline="0" noProof="0" smtClean="0">
              <a:ln w="9525">
                <a:solidFill>
                  <a:srgbClr val="CC99FF"/>
                </a:solidFill>
                <a:miter lim="800000"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/>
                </a:outerShdw>
              </a:effectLst>
              <a:uLnTx/>
              <a:uFillTx/>
              <a:latin typeface="华文新魏" panose="02010800040101010101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507" name="Text Box 4"/>
          <p:cNvSpPr txBox="1"/>
          <p:nvPr/>
        </p:nvSpPr>
        <p:spPr>
          <a:xfrm>
            <a:off x="0" y="476250"/>
            <a:ext cx="9144000" cy="13731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just" eaLnBrk="1" hangingPunct="1"/>
            <a:r>
              <a:rPr lang="en-US" altLang="zh-CN" sz="2800" b="1" dirty="0">
                <a:solidFill>
                  <a:srgbClr val="000066"/>
                </a:solidFill>
                <a:latin typeface="Arial Unicode MS" pitchFamily="34" charset="-122"/>
                <a:ea typeface="宋体" panose="02010600030101010101" pitchFamily="2" charset="-122"/>
              </a:rPr>
              <a:t>   </a:t>
            </a:r>
            <a:r>
              <a:rPr lang="zh-CN" altLang="en-US" sz="2800" b="1" dirty="0">
                <a:solidFill>
                  <a:srgbClr val="FF0000"/>
                </a:solidFill>
                <a:latin typeface="Arial Unicode MS" pitchFamily="34" charset="-122"/>
                <a:ea typeface="宋体" panose="02010600030101010101" pitchFamily="2" charset="-122"/>
              </a:rPr>
              <a:t>乡为身死而不受</a:t>
            </a:r>
            <a:r>
              <a:rPr lang="zh-CN" altLang="en-US" sz="2800" b="1" dirty="0">
                <a:solidFill>
                  <a:srgbClr val="000066"/>
                </a:solidFill>
                <a:latin typeface="Arial Unicode MS" pitchFamily="34" charset="-122"/>
                <a:ea typeface="宋体" panose="02010600030101010101" pitchFamily="2" charset="-122"/>
              </a:rPr>
              <a:t>，</a:t>
            </a:r>
            <a:r>
              <a:rPr lang="zh-CN" altLang="en-US" sz="2800" b="1" dirty="0">
                <a:solidFill>
                  <a:srgbClr val="FF0000"/>
                </a:solidFill>
                <a:latin typeface="Arial Unicode MS" pitchFamily="34" charset="-122"/>
                <a:ea typeface="宋体" panose="02010600030101010101" pitchFamily="2" charset="-122"/>
              </a:rPr>
              <a:t>今为宫室之美为之</a:t>
            </a:r>
            <a:r>
              <a:rPr lang="zh-CN" altLang="en-US" sz="2800" b="1" dirty="0">
                <a:solidFill>
                  <a:srgbClr val="000066"/>
                </a:solidFill>
                <a:latin typeface="Arial Unicode MS" pitchFamily="34" charset="-122"/>
                <a:ea typeface="宋体" panose="02010600030101010101" pitchFamily="2" charset="-122"/>
              </a:rPr>
              <a:t>；乡为身死而不受，今为妻妾之奉为之；乡为身死而不受，今为所识穷乏者得我而为之：</a:t>
            </a:r>
            <a:endParaRPr lang="zh-CN" altLang="en-US" sz="2800" b="1" dirty="0">
              <a:solidFill>
                <a:srgbClr val="000066"/>
              </a:solidFill>
              <a:latin typeface="Arial Unicode MS" pitchFamily="34" charset="-122"/>
              <a:ea typeface="宋体" panose="02010600030101010101" pitchFamily="2" charset="-122"/>
            </a:endParaRPr>
          </a:p>
        </p:txBody>
      </p:sp>
      <p:sp>
        <p:nvSpPr>
          <p:cNvPr id="21508" name="Rectangle 5"/>
          <p:cNvSpPr/>
          <p:nvPr/>
        </p:nvSpPr>
        <p:spPr>
          <a:xfrm>
            <a:off x="152400" y="1905000"/>
            <a:ext cx="5741988" cy="29241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115000"/>
              </a:lnSpc>
            </a:pPr>
            <a:r>
              <a:rPr lang="zh-CN" altLang="en-US" sz="32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乡为身死而不受</a:t>
            </a:r>
            <a:r>
              <a:rPr lang="en-US" altLang="zh-CN" sz="32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:</a:t>
            </a:r>
            <a:endParaRPr lang="en-US" altLang="zh-CN" sz="3200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 eaLnBrk="1" hangingPunct="1">
              <a:lnSpc>
                <a:spcPct val="115000"/>
              </a:lnSpc>
            </a:pPr>
            <a:endParaRPr lang="en-US" altLang="zh-CN" sz="3200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 eaLnBrk="1" hangingPunct="1">
              <a:lnSpc>
                <a:spcPct val="115000"/>
              </a:lnSpc>
            </a:pPr>
            <a:endParaRPr lang="en-US" altLang="zh-CN" sz="3200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 eaLnBrk="1" hangingPunct="1">
              <a:lnSpc>
                <a:spcPct val="115000"/>
              </a:lnSpc>
            </a:pPr>
            <a:endParaRPr lang="en-US" altLang="zh-CN" sz="3200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 eaLnBrk="1" hangingPunct="1">
              <a:lnSpc>
                <a:spcPct val="115000"/>
              </a:lnSpc>
            </a:pPr>
            <a:r>
              <a:rPr lang="zh-CN" altLang="en-US" sz="32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今为宫室之美为之</a:t>
            </a:r>
            <a:r>
              <a:rPr lang="en-US" altLang="zh-CN" sz="32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:</a:t>
            </a:r>
            <a:endParaRPr lang="en-US" altLang="zh-CN" sz="3200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7350" name="Rectangle 6"/>
          <p:cNvSpPr>
            <a:spLocks noChangeArrowheads="1"/>
          </p:cNvSpPr>
          <p:nvPr/>
        </p:nvSpPr>
        <p:spPr bwMode="auto">
          <a:xfrm>
            <a:off x="0" y="1981200"/>
            <a:ext cx="8534400" cy="1077913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p>
            <a:pPr lvl="0" eaLnBrk="1" hangingPunct="1"/>
            <a:r>
              <a:rPr lang="en-US" altLang="zh-CN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en-US" altLang="zh-CN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en-US" altLang="zh-CN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             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乡，通</a:t>
            </a:r>
            <a:r>
              <a:rPr lang="zh-CN" altLang="en-US" sz="3200" b="1" dirty="0">
                <a:solidFill>
                  <a:srgbClr val="000000"/>
                </a:solidFill>
                <a:ea typeface="楷体_GB2312" pitchFamily="49" charset="-122"/>
              </a:rPr>
              <a:t>“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向</a:t>
            </a:r>
            <a:r>
              <a:rPr lang="zh-CN" altLang="en-US" sz="3200" b="1" dirty="0">
                <a:solidFill>
                  <a:srgbClr val="000000"/>
                </a:solidFill>
                <a:ea typeface="楷体_GB2312" pitchFamily="49" charset="-122"/>
              </a:rPr>
              <a:t>”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，以前。为，宁愿，宁肯。</a:t>
            </a:r>
            <a:endParaRPr lang="zh-CN" altLang="en-US" sz="32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4214813"/>
            <a:ext cx="8610600" cy="1066800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p>
            <a:pPr lvl="0" eaLnBrk="1" hangingPunct="1"/>
            <a:r>
              <a:rPr lang="en-US" altLang="zh-CN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               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第一个</a:t>
            </a:r>
            <a:r>
              <a:rPr lang="zh-CN" altLang="en-US" sz="3200" b="1" dirty="0">
                <a:ea typeface="楷体_GB2312" pitchFamily="49" charset="-122"/>
              </a:rPr>
              <a:t>“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为</a:t>
            </a:r>
            <a:r>
              <a:rPr lang="zh-CN" altLang="en-US" sz="3200" b="1" dirty="0">
                <a:ea typeface="楷体_GB2312" pitchFamily="49" charset="-122"/>
              </a:rPr>
              <a:t>”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en-US" altLang="zh-CN" sz="32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wèi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介词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为了。第二个</a:t>
            </a:r>
            <a:r>
              <a:rPr lang="zh-CN" altLang="en-US" sz="3200" b="1" dirty="0">
                <a:ea typeface="楷体_GB2312" pitchFamily="49" charset="-122"/>
              </a:rPr>
              <a:t>“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为</a:t>
            </a:r>
            <a:r>
              <a:rPr lang="zh-CN" altLang="en-US" sz="3200" b="1" dirty="0">
                <a:ea typeface="楷体_GB2312" pitchFamily="49" charset="-122"/>
              </a:rPr>
              <a:t>”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，</a:t>
            </a:r>
            <a:r>
              <a:rPr lang="en-US" altLang="zh-CN" sz="32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wéi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，动词，这里是接受。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57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50" grpId="0"/>
      <p:bldP spid="573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Rectangle 2"/>
          <p:cNvSpPr/>
          <p:nvPr/>
        </p:nvSpPr>
        <p:spPr>
          <a:xfrm>
            <a:off x="323850" y="242888"/>
            <a:ext cx="5194300" cy="599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110000"/>
              </a:lnSpc>
              <a:spcBef>
                <a:spcPct val="35000"/>
              </a:spcBef>
              <a:buClr>
                <a:srgbClr val="CCECFF"/>
              </a:buClr>
              <a:buSzPct val="115000"/>
            </a:pPr>
            <a:r>
              <a:rPr lang="en-US" altLang="zh-CN" sz="3200" b="1" dirty="0">
                <a:solidFill>
                  <a:srgbClr val="00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3200" b="1" dirty="0">
                <a:solidFill>
                  <a:srgbClr val="00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孟子，名</a:t>
            </a:r>
            <a:r>
              <a:rPr lang="zh-CN" altLang="en-US" sz="3200" b="1" u="sng" dirty="0">
                <a:solidFill>
                  <a:srgbClr val="00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</a:t>
            </a:r>
            <a:r>
              <a:rPr lang="zh-CN" altLang="en-US" sz="3200" b="1" dirty="0">
                <a:solidFill>
                  <a:srgbClr val="00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，字</a:t>
            </a:r>
            <a:r>
              <a:rPr lang="zh-CN" altLang="en-US" sz="3200" b="1" u="sng" dirty="0">
                <a:solidFill>
                  <a:srgbClr val="00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</a:t>
            </a:r>
            <a:r>
              <a:rPr lang="zh-CN" altLang="en-US" sz="3200" b="1" dirty="0">
                <a:solidFill>
                  <a:srgbClr val="00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，邹人，战国初期</a:t>
            </a:r>
            <a:r>
              <a:rPr lang="zh-CN" altLang="en-US" sz="3200" b="1" u="sng" dirty="0">
                <a:solidFill>
                  <a:srgbClr val="00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</a:t>
            </a:r>
            <a:r>
              <a:rPr lang="zh-CN" altLang="en-US" sz="3200" b="1" dirty="0">
                <a:solidFill>
                  <a:srgbClr val="00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zh-CN" altLang="en-US" sz="3200" b="1" u="sng" dirty="0">
                <a:solidFill>
                  <a:srgbClr val="00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</a:t>
            </a:r>
            <a:r>
              <a:rPr lang="zh-CN" altLang="en-US" sz="3200" b="1" dirty="0">
                <a:solidFill>
                  <a:srgbClr val="00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。他是孔子的孙子的再传弟子，是</a:t>
            </a:r>
            <a:r>
              <a:rPr lang="zh-CN" altLang="en-US" sz="3200" b="1" u="sng" dirty="0">
                <a:solidFill>
                  <a:srgbClr val="00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</a:t>
            </a:r>
            <a:r>
              <a:rPr lang="zh-CN" altLang="en-US" sz="3200" b="1" dirty="0">
                <a:solidFill>
                  <a:srgbClr val="00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学派继孔子之后一位重要的代表人物，后称为</a:t>
            </a:r>
            <a:r>
              <a:rPr lang="zh-CN" altLang="en-US" sz="3200" b="1" dirty="0">
                <a:solidFill>
                  <a:srgbClr val="00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en-US" sz="3200" b="1" u="sng" dirty="0">
                <a:solidFill>
                  <a:srgbClr val="00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</a:t>
            </a:r>
            <a:r>
              <a:rPr lang="zh-CN" altLang="en-US" sz="3200" b="1" dirty="0">
                <a:solidFill>
                  <a:srgbClr val="00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en-US" sz="3200" b="1" dirty="0">
                <a:solidFill>
                  <a:srgbClr val="00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。在政治上，他提倡</a:t>
            </a:r>
            <a:r>
              <a:rPr lang="zh-CN" altLang="en-US" sz="3200" b="1" dirty="0">
                <a:solidFill>
                  <a:srgbClr val="00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en-US" sz="3200" b="1" u="sng" dirty="0">
                <a:solidFill>
                  <a:srgbClr val="00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</a:t>
            </a:r>
            <a:r>
              <a:rPr lang="zh-CN" altLang="en-US" sz="3200" b="1" dirty="0">
                <a:solidFill>
                  <a:srgbClr val="00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en-US" sz="3200" b="1" dirty="0">
                <a:solidFill>
                  <a:srgbClr val="00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，提出</a:t>
            </a:r>
            <a:r>
              <a:rPr lang="zh-CN" altLang="en-US" sz="3200" b="1" dirty="0">
                <a:solidFill>
                  <a:srgbClr val="00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en-US" sz="3200" b="1" dirty="0">
                <a:solidFill>
                  <a:srgbClr val="00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民贵君轻</a:t>
            </a:r>
            <a:r>
              <a:rPr lang="zh-CN" altLang="en-US" sz="3200" b="1" dirty="0">
                <a:solidFill>
                  <a:srgbClr val="00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en-US" sz="3200" b="1" dirty="0">
                <a:solidFill>
                  <a:srgbClr val="00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的民本思想，反对诸侯之间的兼并战争</a:t>
            </a:r>
            <a:r>
              <a:rPr lang="en-US" altLang="zh-CN" sz="3200" b="1" dirty="0">
                <a:solidFill>
                  <a:srgbClr val="00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;</a:t>
            </a:r>
            <a:r>
              <a:rPr lang="zh-CN" altLang="en-US" sz="3200" b="1" dirty="0">
                <a:solidFill>
                  <a:srgbClr val="00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在人性问题上，孟子主张</a:t>
            </a:r>
            <a:r>
              <a:rPr lang="en-US" altLang="zh-CN" sz="3200" b="1" dirty="0">
                <a:solidFill>
                  <a:srgbClr val="00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______</a:t>
            </a:r>
            <a:r>
              <a:rPr lang="zh-CN" altLang="en-US" sz="3200" b="1" dirty="0">
                <a:solidFill>
                  <a:srgbClr val="00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论。</a:t>
            </a:r>
            <a:endParaRPr lang="zh-CN" altLang="en-US" sz="3200" b="1" dirty="0">
              <a:solidFill>
                <a:srgbClr val="000066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099" name="Picture 3" descr="孟子"/>
          <p:cNvPicPr>
            <a:picLocks noChangeAspect="1"/>
          </p:cNvPicPr>
          <p:nvPr/>
        </p:nvPicPr>
        <p:blipFill>
          <a:blip r:embed="rId1"/>
          <a:srcRect l="11980" r="4935" b="6400"/>
          <a:stretch>
            <a:fillRect/>
          </a:stretch>
        </p:blipFill>
        <p:spPr>
          <a:xfrm>
            <a:off x="5715000" y="1066800"/>
            <a:ext cx="3154363" cy="548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5562600" y="620713"/>
            <a:ext cx="3581400" cy="9144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5400" b="1" i="0" u="none" strike="noStrike" kern="1200" cap="none" spc="0" normalizeH="0" baseline="0" noProof="0" smtClean="0">
                <a:ln>
                  <a:noFill/>
                </a:ln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方正舒体" panose="02010601030101010101" pitchFamily="2" charset="-122"/>
                <a:cs typeface="+mn-cs"/>
              </a:rPr>
              <a:t>作者简介</a:t>
            </a:r>
            <a:endParaRPr kumimoji="1" lang="zh-CN" altLang="en-US" sz="5400" b="1" i="0" u="none" strike="noStrike" kern="1200" cap="none" spc="0" normalizeH="0" baseline="0" noProof="0" smtClean="0">
              <a:ln>
                <a:noFill/>
              </a:ln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ea typeface="方正舒体" panose="02010601030101010101" pitchFamily="2" charset="-122"/>
              <a:cs typeface="+mn-cs"/>
            </a:endParaRPr>
          </a:p>
        </p:txBody>
      </p:sp>
      <p:sp>
        <p:nvSpPr>
          <p:cNvPr id="40965" name="Rectangle 5"/>
          <p:cNvSpPr/>
          <p:nvPr/>
        </p:nvSpPr>
        <p:spPr>
          <a:xfrm>
            <a:off x="3059113" y="258763"/>
            <a:ext cx="909637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3200" b="1" dirty="0">
                <a:solidFill>
                  <a:srgbClr val="FF0000"/>
                </a:solidFill>
                <a:latin typeface="Tahoma" panose="020B0604030504040204" pitchFamily="34" charset="0"/>
                <a:ea typeface="隶书" panose="02010509060101010101" pitchFamily="49" charset="-122"/>
              </a:rPr>
              <a:t>轲</a:t>
            </a:r>
            <a:endParaRPr lang="zh-CN" altLang="en-US" sz="3200" b="1" dirty="0">
              <a:solidFill>
                <a:srgbClr val="FF0000"/>
              </a:solidFill>
              <a:latin typeface="Tahoma" panose="020B0604030504040204" pitchFamily="34" charset="0"/>
              <a:ea typeface="隶书" panose="02010509060101010101" pitchFamily="49" charset="-122"/>
            </a:endParaRPr>
          </a:p>
        </p:txBody>
      </p:sp>
      <p:sp>
        <p:nvSpPr>
          <p:cNvPr id="40966" name="Rectangle 6"/>
          <p:cNvSpPr/>
          <p:nvPr/>
        </p:nvSpPr>
        <p:spPr>
          <a:xfrm>
            <a:off x="827088" y="766763"/>
            <a:ext cx="150177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3200" b="1" dirty="0">
                <a:solidFill>
                  <a:srgbClr val="FF0000"/>
                </a:solidFill>
                <a:latin typeface="Tahoma" panose="020B0604030504040204" pitchFamily="34" charset="0"/>
                <a:ea typeface="隶书" panose="02010509060101010101" pitchFamily="49" charset="-122"/>
              </a:rPr>
              <a:t>子舆</a:t>
            </a:r>
            <a:endParaRPr lang="zh-CN" altLang="en-US" sz="3200" b="1" dirty="0">
              <a:solidFill>
                <a:srgbClr val="FF0000"/>
              </a:solidFill>
              <a:latin typeface="Tahoma" panose="020B0604030504040204" pitchFamily="34" charset="0"/>
              <a:ea typeface="隶书" panose="02010509060101010101" pitchFamily="49" charset="-122"/>
            </a:endParaRPr>
          </a:p>
        </p:txBody>
      </p:sp>
      <p:sp>
        <p:nvSpPr>
          <p:cNvPr id="40967" name="Rectangle 7"/>
          <p:cNvSpPr/>
          <p:nvPr/>
        </p:nvSpPr>
        <p:spPr>
          <a:xfrm>
            <a:off x="827088" y="2351088"/>
            <a:ext cx="150177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3200" b="1" dirty="0">
                <a:solidFill>
                  <a:srgbClr val="FF0000"/>
                </a:solidFill>
                <a:latin typeface="Tahoma" panose="020B0604030504040204" pitchFamily="34" charset="0"/>
                <a:ea typeface="隶书" panose="02010509060101010101" pitchFamily="49" charset="-122"/>
              </a:rPr>
              <a:t>儒家</a:t>
            </a:r>
            <a:endParaRPr lang="zh-CN" altLang="en-US" sz="3200" b="1" dirty="0">
              <a:solidFill>
                <a:srgbClr val="FF0000"/>
              </a:solidFill>
              <a:latin typeface="Tahoma" panose="020B0604030504040204" pitchFamily="34" charset="0"/>
              <a:ea typeface="隶书" panose="02010509060101010101" pitchFamily="49" charset="-122"/>
            </a:endParaRPr>
          </a:p>
        </p:txBody>
      </p:sp>
      <p:sp>
        <p:nvSpPr>
          <p:cNvPr id="40968" name="Rectangle 8"/>
          <p:cNvSpPr/>
          <p:nvPr/>
        </p:nvSpPr>
        <p:spPr>
          <a:xfrm>
            <a:off x="622300" y="3430588"/>
            <a:ext cx="150177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3200" b="1" dirty="0">
                <a:solidFill>
                  <a:srgbClr val="FF0000"/>
                </a:solidFill>
                <a:latin typeface="Tahoma" panose="020B0604030504040204" pitchFamily="34" charset="0"/>
                <a:ea typeface="隶书" panose="02010509060101010101" pitchFamily="49" charset="-122"/>
              </a:rPr>
              <a:t>亚圣</a:t>
            </a:r>
            <a:endParaRPr lang="zh-CN" altLang="en-US" sz="3200" b="1" dirty="0">
              <a:solidFill>
                <a:srgbClr val="FF0000"/>
              </a:solidFill>
              <a:latin typeface="Tahoma" panose="020B0604030504040204" pitchFamily="34" charset="0"/>
              <a:ea typeface="隶书" panose="02010509060101010101" pitchFamily="49" charset="-122"/>
            </a:endParaRPr>
          </a:p>
        </p:txBody>
      </p:sp>
      <p:sp>
        <p:nvSpPr>
          <p:cNvPr id="40969" name="Text Box 9"/>
          <p:cNvSpPr txBox="1"/>
          <p:nvPr/>
        </p:nvSpPr>
        <p:spPr>
          <a:xfrm>
            <a:off x="827088" y="1271588"/>
            <a:ext cx="2112962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Tahoma" panose="020B0604030504040204" pitchFamily="34" charset="0"/>
                <a:ea typeface="隶书" panose="02010509060101010101" pitchFamily="49" charset="-122"/>
              </a:rPr>
              <a:t>思想家</a:t>
            </a:r>
            <a:endParaRPr lang="zh-CN" altLang="en-US" sz="3200" b="1" dirty="0">
              <a:solidFill>
                <a:srgbClr val="FF0000"/>
              </a:solidFill>
              <a:latin typeface="Tahoma" panose="020B0604030504040204" pitchFamily="34" charset="0"/>
              <a:ea typeface="隶书" panose="02010509060101010101" pitchFamily="49" charset="-122"/>
            </a:endParaRPr>
          </a:p>
        </p:txBody>
      </p:sp>
      <p:sp>
        <p:nvSpPr>
          <p:cNvPr id="40970" name="Text Box 10"/>
          <p:cNvSpPr txBox="1"/>
          <p:nvPr/>
        </p:nvSpPr>
        <p:spPr>
          <a:xfrm>
            <a:off x="2674938" y="1271588"/>
            <a:ext cx="2112962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Tahoma" panose="020B0604030504040204" pitchFamily="34" charset="0"/>
                <a:ea typeface="隶书" panose="02010509060101010101" pitchFamily="49" charset="-122"/>
              </a:rPr>
              <a:t>教育家</a:t>
            </a:r>
            <a:endParaRPr lang="zh-CN" altLang="en-US" sz="3200" b="1" dirty="0">
              <a:solidFill>
                <a:srgbClr val="FF0000"/>
              </a:solidFill>
              <a:latin typeface="Tahoma" panose="020B0604030504040204" pitchFamily="34" charset="0"/>
              <a:ea typeface="隶书" panose="02010509060101010101" pitchFamily="49" charset="-122"/>
            </a:endParaRPr>
          </a:p>
        </p:txBody>
      </p:sp>
      <p:sp>
        <p:nvSpPr>
          <p:cNvPr id="4107" name="Rectangle 11"/>
          <p:cNvSpPr/>
          <p:nvPr/>
        </p:nvSpPr>
        <p:spPr>
          <a:xfrm>
            <a:off x="1571625" y="3929063"/>
            <a:ext cx="1439863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3200" b="1" dirty="0">
                <a:solidFill>
                  <a:srgbClr val="FF0000"/>
                </a:solidFill>
                <a:latin typeface="Tahoma" panose="020B0604030504040204" pitchFamily="34" charset="0"/>
                <a:ea typeface="隶书" panose="02010509060101010101" pitchFamily="49" charset="-122"/>
              </a:rPr>
              <a:t>仁政</a:t>
            </a:r>
            <a:endParaRPr lang="zh-CN" altLang="en-US" sz="3200" b="1" dirty="0">
              <a:solidFill>
                <a:srgbClr val="FF0000"/>
              </a:solidFill>
              <a:latin typeface="Tahoma" panose="020B0604030504040204" pitchFamily="34" charset="0"/>
              <a:ea typeface="隶书" panose="02010509060101010101" pitchFamily="49" charset="-122"/>
            </a:endParaRPr>
          </a:p>
        </p:txBody>
      </p:sp>
      <p:sp>
        <p:nvSpPr>
          <p:cNvPr id="4108" name="Rectangle 12"/>
          <p:cNvSpPr/>
          <p:nvPr/>
        </p:nvSpPr>
        <p:spPr>
          <a:xfrm>
            <a:off x="357188" y="6000750"/>
            <a:ext cx="1439862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3200" b="1" dirty="0">
                <a:solidFill>
                  <a:srgbClr val="FF0000"/>
                </a:solidFill>
                <a:latin typeface="Tahoma" panose="020B0604030504040204" pitchFamily="34" charset="0"/>
                <a:ea typeface="隶书" panose="02010509060101010101" pitchFamily="49" charset="-122"/>
              </a:rPr>
              <a:t>性善</a:t>
            </a:r>
            <a:endParaRPr lang="zh-CN" altLang="en-US" sz="3200" b="1" dirty="0">
              <a:solidFill>
                <a:srgbClr val="FF0000"/>
              </a:solidFill>
              <a:latin typeface="Tahoma" panose="020B0604030504040204" pitchFamily="34" charset="0"/>
              <a:ea typeface="隶书" panose="020105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5" grpId="0"/>
      <p:bldP spid="40966" grpId="0"/>
      <p:bldP spid="40967" grpId="0"/>
      <p:bldP spid="40968" grpId="0"/>
      <p:bldP spid="40969" grpId="0"/>
      <p:bldP spid="4097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Rectangle 2"/>
          <p:cNvSpPr/>
          <p:nvPr/>
        </p:nvSpPr>
        <p:spPr>
          <a:xfrm>
            <a:off x="685800" y="1447800"/>
            <a:ext cx="4572000" cy="28908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9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是亦不可以已乎</a:t>
            </a:r>
            <a:r>
              <a:rPr lang="en-US" altLang="zh-CN" sz="36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:</a:t>
            </a:r>
            <a:endParaRPr lang="en-US" altLang="zh-CN" sz="3600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 eaLnBrk="1" hangingPunct="1">
              <a:lnSpc>
                <a:spcPct val="90000"/>
              </a:lnSpc>
              <a:spcBef>
                <a:spcPct val="50000"/>
              </a:spcBef>
            </a:pPr>
            <a:endParaRPr lang="en-US" altLang="zh-CN" sz="3600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 eaLnBrk="1" hangingPunct="1">
              <a:lnSpc>
                <a:spcPct val="9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chemeClr val="tx2"/>
                </a:solidFill>
                <a:latin typeface="Arial Unicode MS" pitchFamily="34" charset="-122"/>
                <a:ea typeface="楷体_GB2312" pitchFamily="49" charset="-122"/>
              </a:rPr>
              <a:t>之谓</a:t>
            </a:r>
            <a:r>
              <a:rPr lang="en-US" altLang="zh-CN" sz="3600" b="1" dirty="0">
                <a:solidFill>
                  <a:schemeClr val="tx2"/>
                </a:solidFill>
                <a:latin typeface="Arial Unicode MS" pitchFamily="34" charset="-122"/>
                <a:ea typeface="楷体_GB2312" pitchFamily="49" charset="-122"/>
              </a:rPr>
              <a:t>:</a:t>
            </a:r>
            <a:endParaRPr lang="en-US" altLang="zh-CN" sz="3600" b="1" dirty="0">
              <a:solidFill>
                <a:schemeClr val="tx2"/>
              </a:solidFill>
              <a:latin typeface="Arial Unicode MS" pitchFamily="34" charset="-122"/>
              <a:ea typeface="楷体_GB2312" pitchFamily="49" charset="-122"/>
            </a:endParaRPr>
          </a:p>
          <a:p>
            <a:pPr lvl="0" eaLnBrk="1" hangingPunct="1">
              <a:lnSpc>
                <a:spcPct val="9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本心</a:t>
            </a:r>
            <a:r>
              <a:rPr lang="en-US" altLang="zh-CN" sz="36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:</a:t>
            </a:r>
            <a:endParaRPr lang="en-US" altLang="zh-CN" sz="3600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8371" name="WordArt 3"/>
          <p:cNvSpPr>
            <a:spLocks noChangeArrowheads="1" noChangeShapeType="1" noTextEdit="1"/>
          </p:cNvSpPr>
          <p:nvPr/>
        </p:nvSpPr>
        <p:spPr bwMode="auto">
          <a:xfrm>
            <a:off x="2124075" y="0"/>
            <a:ext cx="1685925" cy="762000"/>
          </a:xfrm>
          <a:prstGeom prst="rect">
            <a:avLst/>
          </a:prstGeom>
        </p:spPr>
        <p:txBody>
          <a:bodyPr wrap="none" numCol="1" fromWordArt="1">
            <a:prstTxWarp prst="textSlantUp">
              <a:avLst>
                <a:gd name="adj" fmla="val 32056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0" cap="none" spc="0" normalizeH="0" baseline="0" noProof="0" smtClean="0">
                <a:ln w="9525">
                  <a:solidFill>
                    <a:srgbClr val="CC99FF"/>
                  </a:solidFill>
                  <a:miter lim="800000"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uLnTx/>
                <a:uFillTx/>
                <a:latin typeface="华文新魏" panose="02010800040101010101" charset="-122"/>
                <a:ea typeface="宋体" panose="02010600030101010101" pitchFamily="2" charset="-122"/>
                <a:cs typeface="+mn-cs"/>
              </a:rPr>
              <a:t>原文</a:t>
            </a:r>
            <a:r>
              <a:rPr kumimoji="0" lang="en-US" altLang="zh-CN" sz="3600" b="1" i="0" u="none" strike="noStrike" kern="10" cap="none" spc="0" normalizeH="0" baseline="0" noProof="0" smtClean="0">
                <a:ln w="9525">
                  <a:solidFill>
                    <a:srgbClr val="CC99FF"/>
                  </a:solidFill>
                  <a:miter lim="800000"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uLnTx/>
                <a:uFillTx/>
                <a:latin typeface="华文新魏" panose="02010800040101010101" charset="-122"/>
                <a:ea typeface="宋体" panose="02010600030101010101" pitchFamily="2" charset="-122"/>
                <a:cs typeface="+mn-cs"/>
              </a:rPr>
              <a:t>:</a:t>
            </a:r>
            <a:endParaRPr kumimoji="0" lang="zh-CN" altLang="en-US" sz="3600" b="1" i="0" u="none" strike="noStrike" kern="10" cap="none" spc="0" normalizeH="0" baseline="0" noProof="0" smtClean="0">
              <a:ln w="9525">
                <a:solidFill>
                  <a:srgbClr val="CC99FF"/>
                </a:solidFill>
                <a:miter lim="800000"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/>
                </a:outerShdw>
              </a:effectLst>
              <a:uLnTx/>
              <a:uFillTx/>
              <a:latin typeface="华文新魏" panose="02010800040101010101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532" name="Rectangle 5"/>
          <p:cNvSpPr/>
          <p:nvPr/>
        </p:nvSpPr>
        <p:spPr>
          <a:xfrm>
            <a:off x="990600" y="581025"/>
            <a:ext cx="74993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600" b="1" dirty="0">
                <a:solidFill>
                  <a:srgbClr val="FF0000"/>
                </a:solidFill>
                <a:latin typeface="Arial Unicode MS" pitchFamily="34" charset="-122"/>
                <a:ea typeface="宋体" panose="02010600030101010101" pitchFamily="2" charset="-122"/>
              </a:rPr>
              <a:t>是亦不可以已乎</a:t>
            </a:r>
            <a:r>
              <a:rPr lang="zh-CN" altLang="en-US" sz="3600" b="1" dirty="0">
                <a:solidFill>
                  <a:srgbClr val="000066"/>
                </a:solidFill>
                <a:latin typeface="Arial Unicode MS" pitchFamily="34" charset="-122"/>
                <a:ea typeface="宋体" panose="02010600030101010101" pitchFamily="2" charset="-122"/>
              </a:rPr>
              <a:t>？此</a:t>
            </a:r>
            <a:r>
              <a:rPr lang="zh-CN" altLang="en-US" sz="3600" b="1" dirty="0">
                <a:solidFill>
                  <a:srgbClr val="FF0000"/>
                </a:solidFill>
                <a:latin typeface="Arial Unicode MS" pitchFamily="34" charset="-122"/>
                <a:ea typeface="宋体" panose="02010600030101010101" pitchFamily="2" charset="-122"/>
              </a:rPr>
              <a:t>之谓</a:t>
            </a:r>
            <a:r>
              <a:rPr lang="zh-CN" altLang="en-US" sz="3600" b="1" dirty="0">
                <a:solidFill>
                  <a:srgbClr val="000066"/>
                </a:solidFill>
                <a:latin typeface="Arial Unicode MS" pitchFamily="34" charset="-122"/>
                <a:ea typeface="宋体" panose="02010600030101010101" pitchFamily="2" charset="-122"/>
              </a:rPr>
              <a:t>失其</a:t>
            </a:r>
            <a:r>
              <a:rPr lang="zh-CN" altLang="en-US" sz="3600" b="1" dirty="0">
                <a:solidFill>
                  <a:srgbClr val="FF0000"/>
                </a:solidFill>
                <a:latin typeface="Arial Unicode MS" pitchFamily="34" charset="-122"/>
                <a:ea typeface="宋体" panose="02010600030101010101" pitchFamily="2" charset="-122"/>
              </a:rPr>
              <a:t>本心</a:t>
            </a:r>
            <a:r>
              <a:rPr lang="zh-CN" altLang="en-US" sz="3600" b="1" dirty="0">
                <a:solidFill>
                  <a:srgbClr val="000066"/>
                </a:solidFill>
                <a:latin typeface="Arial Unicode MS" pitchFamily="34" charset="-122"/>
                <a:ea typeface="宋体" panose="02010600030101010101" pitchFamily="2" charset="-122"/>
              </a:rPr>
              <a:t>。</a:t>
            </a:r>
            <a:endParaRPr lang="zh-CN" altLang="en-US" sz="3600" b="1" dirty="0">
              <a:solidFill>
                <a:srgbClr val="000066"/>
              </a:solidFill>
              <a:latin typeface="Arial Unicode MS" pitchFamily="34" charset="-122"/>
              <a:ea typeface="宋体" panose="02010600030101010101" pitchFamily="2" charset="-122"/>
            </a:endParaRPr>
          </a:p>
        </p:txBody>
      </p:sp>
      <p:sp>
        <p:nvSpPr>
          <p:cNvPr id="58374" name="Rectangle 6"/>
          <p:cNvSpPr>
            <a:spLocks noChangeArrowheads="1"/>
          </p:cNvSpPr>
          <p:nvPr/>
        </p:nvSpPr>
        <p:spPr bwMode="auto">
          <a:xfrm>
            <a:off x="2438400" y="1371600"/>
            <a:ext cx="6705600" cy="1190625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p>
            <a:pPr lvl="0" eaLnBrk="1" hangingPunct="1"/>
            <a:r>
              <a:rPr lang="en-US" altLang="zh-CN" sz="3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      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是，此，这种做法。</a:t>
            </a:r>
            <a:endParaRPr lang="zh-CN" altLang="en-US" sz="3600" b="1" dirty="0">
              <a:latin typeface="楷体_GB2312" pitchFamily="49" charset="-122"/>
              <a:ea typeface="楷体_GB2312" pitchFamily="49" charset="-122"/>
            </a:endParaRPr>
          </a:p>
          <a:p>
            <a:pPr lvl="0" eaLnBrk="1" hangingPunct="1"/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        已，停止，放弃。</a:t>
            </a:r>
            <a:endParaRPr lang="zh-CN" altLang="en-US" sz="36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8375" name="Rectangle 7"/>
          <p:cNvSpPr>
            <a:spLocks noChangeArrowheads="1"/>
          </p:cNvSpPr>
          <p:nvPr/>
        </p:nvSpPr>
        <p:spPr bwMode="auto">
          <a:xfrm>
            <a:off x="1905000" y="3702050"/>
            <a:ext cx="6588125" cy="641350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p>
            <a:pPr lvl="0" eaLnBrk="1" hangingPunct="1"/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天性，天良。羞恶廉耻之心。</a:t>
            </a:r>
            <a:endParaRPr lang="zh-CN" altLang="en-US" sz="36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8377" name="Text Box 9"/>
          <p:cNvSpPr txBox="1"/>
          <p:nvPr/>
        </p:nvSpPr>
        <p:spPr>
          <a:xfrm>
            <a:off x="2124075" y="2924175"/>
            <a:ext cx="56388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相当于</a:t>
            </a:r>
            <a:r>
              <a:rPr lang="zh-CN" altLang="en-US" sz="3600" b="1" dirty="0">
                <a:latin typeface="Times New Roman" panose="02020603050405020304" pitchFamily="18" charset="0"/>
                <a:ea typeface="楷体_GB2312" pitchFamily="49" charset="-122"/>
              </a:rPr>
              <a:t>“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称作</a:t>
            </a:r>
            <a:r>
              <a:rPr lang="zh-CN" altLang="en-US" sz="3600" b="1" dirty="0">
                <a:latin typeface="Times New Roman" panose="02020603050405020304" pitchFamily="18" charset="0"/>
                <a:ea typeface="楷体_GB2312" pitchFamily="49" charset="-122"/>
              </a:rPr>
              <a:t>”“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叫做</a:t>
            </a:r>
            <a:r>
              <a:rPr lang="zh-CN" altLang="en-US" sz="3600" b="1" dirty="0">
                <a:latin typeface="Times New Roman" panose="02020603050405020304" pitchFamily="18" charset="0"/>
                <a:ea typeface="楷体_GB2312" pitchFamily="49" charset="-122"/>
              </a:rPr>
              <a:t>”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 。</a:t>
            </a:r>
            <a:endParaRPr lang="zh-CN" altLang="en-US" sz="36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8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8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8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8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8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4" grpId="0"/>
      <p:bldP spid="58375" grpId="0"/>
      <p:bldP spid="5837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Rectangle 2"/>
          <p:cNvSpPr>
            <a:spLocks noGrp="1" noRot="1"/>
          </p:cNvSpPr>
          <p:nvPr>
            <p:ph type="title"/>
          </p:nvPr>
        </p:nvSpPr>
        <p:spPr>
          <a:xfrm>
            <a:off x="301625" y="0"/>
            <a:ext cx="8842375" cy="2346325"/>
          </a:xfrm>
          <a:solidFill>
            <a:schemeClr val="bg1">
              <a:alpha val="100000"/>
            </a:schemeClr>
          </a:solidFill>
        </p:spPr>
        <p:txBody>
          <a:bodyPr vert="horz" wrap="square" lIns="91440" tIns="45720" rIns="91440" bIns="45720" anchor="ctr"/>
          <a:p>
            <a:pPr algn="l" eaLnBrk="1" hangingPunct="1"/>
            <a:r>
              <a:rPr lang="en-US" altLang="zh-CN" sz="4000" b="1" dirty="0">
                <a:solidFill>
                  <a:schemeClr val="tx1"/>
                </a:solidFill>
              </a:rPr>
              <a:t>1</a:t>
            </a:r>
            <a:r>
              <a:rPr lang="zh-CN" altLang="en-US" sz="4000" b="1" dirty="0">
                <a:solidFill>
                  <a:schemeClr val="tx1"/>
                </a:solidFill>
              </a:rPr>
              <a:t>．课文第</a:t>
            </a:r>
            <a:r>
              <a:rPr lang="en-US" altLang="zh-CN" sz="4000" b="1" dirty="0">
                <a:solidFill>
                  <a:schemeClr val="tx1"/>
                </a:solidFill>
              </a:rPr>
              <a:t>2</a:t>
            </a:r>
            <a:r>
              <a:rPr lang="zh-CN" altLang="en-US" sz="4000" b="1" dirty="0">
                <a:solidFill>
                  <a:schemeClr val="tx1"/>
                </a:solidFill>
              </a:rPr>
              <a:t>段“</a:t>
            </a:r>
            <a:r>
              <a:rPr lang="zh-CN" altLang="en-US" sz="4000" b="1" dirty="0">
                <a:solidFill>
                  <a:srgbClr val="0000FF"/>
                </a:solidFill>
              </a:rPr>
              <a:t>呼尔</a:t>
            </a:r>
            <a:r>
              <a:rPr lang="zh-CN" altLang="en-US" sz="4000" b="1" dirty="0">
                <a:solidFill>
                  <a:schemeClr val="tx1"/>
                </a:solidFill>
              </a:rPr>
              <a:t>而与之，</a:t>
            </a:r>
            <a:r>
              <a:rPr lang="zh-CN" altLang="en-US" sz="4000" b="1" dirty="0">
                <a:solidFill>
                  <a:srgbClr val="0000FF"/>
                </a:solidFill>
              </a:rPr>
              <a:t>行道之人</a:t>
            </a:r>
            <a:r>
              <a:rPr lang="zh-CN" altLang="en-US" sz="4000" b="1" dirty="0">
                <a:solidFill>
                  <a:schemeClr val="tx1"/>
                </a:solidFill>
              </a:rPr>
              <a:t>弗受”用的是一个典故。请用最简练的一句话概括这个典故。</a:t>
            </a:r>
            <a:br>
              <a:rPr lang="zh-CN" altLang="en-US" sz="4000" b="1" dirty="0">
                <a:solidFill>
                  <a:schemeClr val="tx1"/>
                </a:solidFill>
              </a:rPr>
            </a:br>
            <a:endParaRPr lang="zh-CN" altLang="en-US" sz="4000" b="1" dirty="0">
              <a:solidFill>
                <a:schemeClr val="tx1"/>
              </a:solidFill>
            </a:endParaRPr>
          </a:p>
        </p:txBody>
      </p:sp>
      <p:sp>
        <p:nvSpPr>
          <p:cNvPr id="51204" name="Rectangle 4"/>
          <p:cNvSpPr/>
          <p:nvPr/>
        </p:nvSpPr>
        <p:spPr>
          <a:xfrm>
            <a:off x="395288" y="1989138"/>
            <a:ext cx="4911725" cy="7016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none" anchor="ctr">
            <a:spAutoFit/>
          </a:bodyPr>
          <a:p>
            <a:pPr lvl="0" eaLnBrk="0" hangingPunct="0"/>
            <a:r>
              <a:rPr lang="zh-CN" altLang="en-US" b="1" dirty="0">
                <a:solidFill>
                  <a:srgbClr val="D82A2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贫者不受嗟来之食。 </a:t>
            </a:r>
            <a:endParaRPr lang="zh-CN" altLang="en-US" b="1" dirty="0">
              <a:solidFill>
                <a:srgbClr val="D82A2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56" name="Rectangle 11"/>
          <p:cNvSpPr>
            <a:spLocks noRot="1"/>
          </p:cNvSpPr>
          <p:nvPr/>
        </p:nvSpPr>
        <p:spPr>
          <a:xfrm>
            <a:off x="250825" y="2636838"/>
            <a:ext cx="8893175" cy="234632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ctr"/>
          <a:p>
            <a:pPr lvl="0" eaLnBrk="0" hangingPunct="0"/>
            <a:r>
              <a:rPr lang="en-US" altLang="zh-CN" b="1" dirty="0"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b="1" dirty="0">
                <a:latin typeface="Arial" panose="020B0604020202020204" pitchFamily="34" charset="0"/>
                <a:ea typeface="宋体" panose="02010600030101010101" pitchFamily="2" charset="-122"/>
              </a:rPr>
              <a:t>．“</a:t>
            </a:r>
            <a:r>
              <a:rPr lang="zh-CN" altLang="en-US" sz="4400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一箪食，一豆羹，行道之人弗受；乞人不屑也。”运用什么论证方法</a:t>
            </a:r>
            <a:r>
              <a:rPr lang="zh-CN" altLang="en-US" b="1" dirty="0">
                <a:latin typeface="Arial" panose="020B0604020202020204" pitchFamily="34" charset="0"/>
                <a:ea typeface="宋体" panose="02010600030101010101" pitchFamily="2" charset="-122"/>
              </a:rPr>
              <a:t>？有何作用？</a:t>
            </a:r>
            <a:endParaRPr lang="zh-CN" altLang="en-US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12" name="Rectangle 12"/>
          <p:cNvSpPr/>
          <p:nvPr/>
        </p:nvSpPr>
        <p:spPr>
          <a:xfrm>
            <a:off x="0" y="5229225"/>
            <a:ext cx="9144000" cy="13112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ctr">
            <a:spAutoFit/>
          </a:bodyPr>
          <a:p>
            <a:pPr lvl="0" eaLnBrk="0" hangingPunct="0"/>
            <a:r>
              <a:rPr lang="zh-CN" altLang="en-US" b="1" dirty="0">
                <a:solidFill>
                  <a:srgbClr val="D82A2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举例论证，以此为例通俗易懂地证明了</a:t>
            </a:r>
            <a:endParaRPr lang="zh-CN" altLang="en-US" b="1" dirty="0">
              <a:solidFill>
                <a:srgbClr val="D82A2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0" hangingPunct="0"/>
            <a:r>
              <a:rPr lang="zh-CN" altLang="en-US" b="1" dirty="0">
                <a:solidFill>
                  <a:srgbClr val="D82A2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“舍生取义、没有丧失本心”的观点</a:t>
            </a:r>
            <a:endParaRPr lang="zh-CN" altLang="en-US" b="1" dirty="0">
              <a:solidFill>
                <a:srgbClr val="D82A2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4" grpId="0" animBg="1"/>
      <p:bldP spid="5121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2226" name="Rectangle 2"/>
          <p:cNvSpPr>
            <a:spLocks noGrp="1" noRot="1"/>
          </p:cNvSpPr>
          <p:nvPr>
            <p:ph type="title"/>
          </p:nvPr>
        </p:nvSpPr>
        <p:spPr>
          <a:xfrm>
            <a:off x="250825" y="3933825"/>
            <a:ext cx="8713788" cy="2016125"/>
          </a:xfrm>
          <a:solidFill>
            <a:schemeClr val="bg1">
              <a:alpha val="100000"/>
            </a:schemeClr>
          </a:solidFill>
        </p:spPr>
        <p:txBody>
          <a:bodyPr vert="horz" wrap="square" lIns="91440" tIns="45720" rIns="91440" bIns="45720" anchor="ctr"/>
          <a:p>
            <a:pPr algn="l" eaLnBrk="1" hangingPunct="1"/>
            <a:r>
              <a:rPr lang="zh-CN" altLang="en-US" sz="4000" b="1" dirty="0">
                <a:solidFill>
                  <a:srgbClr val="D82A26"/>
                </a:solidFill>
              </a:rPr>
              <a:t>对比论证，</a:t>
            </a:r>
            <a:r>
              <a:rPr lang="zh-CN" altLang="en-US" sz="4000" b="1" dirty="0"/>
              <a:t>批判“重利轻义、丧失本心”的表现，强调了“人不能失去本心，须在利诱时坚持大义”的观点</a:t>
            </a:r>
            <a:endParaRPr lang="zh-CN" altLang="en-US" sz="4000" b="1" dirty="0"/>
          </a:p>
        </p:txBody>
      </p:sp>
      <p:sp>
        <p:nvSpPr>
          <p:cNvPr id="24579" name="Rectangle 3"/>
          <p:cNvSpPr>
            <a:spLocks noGrp="1" noRot="1"/>
          </p:cNvSpPr>
          <p:nvPr>
            <p:ph idx="1"/>
          </p:nvPr>
        </p:nvSpPr>
        <p:spPr>
          <a:xfrm>
            <a:off x="323850" y="836613"/>
            <a:ext cx="8374063" cy="2663825"/>
          </a:xfrm>
          <a:solidFill>
            <a:schemeClr val="bg1">
              <a:alpha val="100000"/>
            </a:schemeClr>
          </a:solidFill>
        </p:spPr>
        <p:txBody>
          <a:bodyPr vert="horz" wrap="square" lIns="91440" tIns="45720" rIns="91440" bIns="45720" anchor="t"/>
          <a:p>
            <a:pPr eaLnBrk="1" hangingPunct="1">
              <a:lnSpc>
                <a:spcPct val="80000"/>
              </a:lnSpc>
              <a:buNone/>
            </a:pPr>
            <a:r>
              <a:rPr lang="en-US" altLang="zh-CN" sz="4000" b="1" dirty="0">
                <a:solidFill>
                  <a:srgbClr val="CC6600"/>
                </a:solidFill>
              </a:rPr>
              <a:t>3</a:t>
            </a:r>
            <a:r>
              <a:rPr lang="zh-CN" altLang="en-US" sz="4000" b="1" dirty="0">
                <a:solidFill>
                  <a:srgbClr val="CC6600"/>
                </a:solidFill>
              </a:rPr>
              <a:t>、运用“一箪食、一豆羹</a:t>
            </a:r>
            <a:r>
              <a:rPr lang="en-US" altLang="zh-CN" sz="4000" b="1" dirty="0">
                <a:solidFill>
                  <a:srgbClr val="CC6600"/>
                </a:solidFill>
              </a:rPr>
              <a:t>……</a:t>
            </a:r>
            <a:r>
              <a:rPr lang="zh-CN" altLang="en-US" sz="4000" b="1" dirty="0">
                <a:solidFill>
                  <a:srgbClr val="CC6600"/>
                </a:solidFill>
              </a:rPr>
              <a:t>呼尔而与之，行道之人弗受；蹴尔而与之，乞人不屑也”与“万钟则不辨礼义而受之”这两方面的事例，采用了什么论证方法？</a:t>
            </a:r>
            <a:endParaRPr lang="zh-CN" altLang="en-US" sz="4000" b="1" dirty="0">
              <a:solidFill>
                <a:srgbClr val="CC66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Rectangle 2"/>
          <p:cNvSpPr/>
          <p:nvPr>
            <p:ph type="title"/>
          </p:nvPr>
        </p:nvSpPr>
        <p:spPr>
          <a:xfrm>
            <a:off x="539750" y="0"/>
            <a:ext cx="7689850" cy="990600"/>
          </a:xfrm>
          <a:solidFill>
            <a:srgbClr val="99CC00">
              <a:alpha val="100000"/>
            </a:srgbClr>
          </a:solidFill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sz="4000" b="1" dirty="0"/>
              <a:t>文章是怎样围绕论点逐层论述的</a:t>
            </a:r>
            <a:r>
              <a:rPr lang="en-US" altLang="zh-CN" sz="4000" b="1" dirty="0"/>
              <a:t>? </a:t>
            </a:r>
            <a:endParaRPr lang="en-US" altLang="zh-CN" sz="4000" b="1" dirty="0"/>
          </a:p>
        </p:txBody>
      </p:sp>
      <p:sp>
        <p:nvSpPr>
          <p:cNvPr id="25603" name="Text Box 3"/>
          <p:cNvSpPr txBox="1"/>
          <p:nvPr/>
        </p:nvSpPr>
        <p:spPr>
          <a:xfrm>
            <a:off x="1524000" y="1820863"/>
            <a:ext cx="4191000" cy="365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44" name="Rectangle 4"/>
          <p:cNvSpPr/>
          <p:nvPr>
            <p:ph idx="1"/>
          </p:nvPr>
        </p:nvSpPr>
        <p:spPr>
          <a:xfrm>
            <a:off x="684213" y="1341438"/>
            <a:ext cx="5867400" cy="533400"/>
          </a:xfrm>
        </p:spPr>
        <p:txBody>
          <a:bodyPr vert="horz" wrap="square" lIns="91440" tIns="45720" rIns="91440" bIns="45720" anchor="t"/>
          <a:p>
            <a:pPr eaLnBrk="1" hangingPunct="1">
              <a:buNone/>
            </a:pPr>
            <a:r>
              <a:rPr lang="zh-CN" altLang="en-US" sz="4000" b="1" dirty="0">
                <a:ea typeface="华文行楷" panose="02010800040101010101" charset="-122"/>
              </a:rPr>
              <a:t>生</a:t>
            </a:r>
            <a:r>
              <a:rPr lang="en-US" altLang="zh-CN" sz="4000" b="1" dirty="0">
                <a:ea typeface="华文行楷" panose="02010800040101010101" charset="-122"/>
              </a:rPr>
              <a:t>——</a:t>
            </a:r>
            <a:r>
              <a:rPr lang="zh-CN" altLang="en-US" sz="4000" b="1" dirty="0">
                <a:ea typeface="华文行楷" panose="02010800040101010101" charset="-122"/>
              </a:rPr>
              <a:t>有甚于生</a:t>
            </a:r>
            <a:endParaRPr lang="zh-CN" altLang="en-US" sz="4000" b="1" dirty="0">
              <a:ea typeface="华文行楷" panose="02010800040101010101" charset="-122"/>
            </a:endParaRPr>
          </a:p>
        </p:txBody>
      </p:sp>
      <p:sp>
        <p:nvSpPr>
          <p:cNvPr id="35845" name="Text Box 5"/>
          <p:cNvSpPr txBox="1"/>
          <p:nvPr/>
        </p:nvSpPr>
        <p:spPr>
          <a:xfrm>
            <a:off x="684213" y="2060575"/>
            <a:ext cx="67818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20000"/>
              </a:spcBef>
            </a:pPr>
            <a:r>
              <a:rPr lang="zh-CN" altLang="en-US" b="1" dirty="0">
                <a:latin typeface="华文行楷" panose="02010800040101010101" charset="-122"/>
                <a:ea typeface="华文行楷" panose="02010800040101010101" charset="-122"/>
              </a:rPr>
              <a:t>死</a:t>
            </a:r>
            <a:r>
              <a:rPr lang="en-US" altLang="zh-CN" b="1" dirty="0">
                <a:latin typeface="Arial" panose="020B0604020202020204" pitchFamily="34" charset="0"/>
                <a:ea typeface="华文行楷" panose="02010800040101010101" charset="-122"/>
              </a:rPr>
              <a:t>——</a:t>
            </a:r>
            <a:r>
              <a:rPr lang="zh-CN" altLang="en-US" b="1" dirty="0">
                <a:latin typeface="华文行楷" panose="02010800040101010101" charset="-122"/>
                <a:ea typeface="华文行楷" panose="02010800040101010101" charset="-122"/>
              </a:rPr>
              <a:t>有甚于死</a:t>
            </a:r>
            <a:endParaRPr lang="zh-CN" altLang="en-US" b="1" dirty="0">
              <a:latin typeface="华文行楷" panose="02010800040101010101" charset="-122"/>
              <a:ea typeface="华文行楷" panose="02010800040101010101" charset="-122"/>
            </a:endParaRPr>
          </a:p>
        </p:txBody>
      </p:sp>
      <p:sp>
        <p:nvSpPr>
          <p:cNvPr id="35846" name="Text Box 6"/>
          <p:cNvSpPr txBox="1"/>
          <p:nvPr/>
        </p:nvSpPr>
        <p:spPr>
          <a:xfrm>
            <a:off x="611188" y="3284538"/>
            <a:ext cx="453707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just" eaLnBrk="1" hangingPunct="1"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华文隶书" pitchFamily="2" charset="-122"/>
              </a:rPr>
              <a:t>所恶</a:t>
            </a:r>
            <a:r>
              <a:rPr lang="en-US" altLang="zh-CN" b="1" dirty="0">
                <a:solidFill>
                  <a:srgbClr val="0000FF"/>
                </a:solidFill>
                <a:latin typeface="Arial" panose="020B0604020202020204" pitchFamily="34" charset="0"/>
                <a:ea typeface="华文隶书" pitchFamily="2" charset="-122"/>
              </a:rPr>
              <a:t>——</a:t>
            </a: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华文隶书" pitchFamily="2" charset="-122"/>
              </a:rPr>
              <a:t>莫甚于死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华文隶书" pitchFamily="2" charset="-122"/>
            </a:endParaRPr>
          </a:p>
        </p:txBody>
      </p:sp>
      <p:sp>
        <p:nvSpPr>
          <p:cNvPr id="35847" name="Text Box 7"/>
          <p:cNvSpPr txBox="1"/>
          <p:nvPr/>
        </p:nvSpPr>
        <p:spPr>
          <a:xfrm>
            <a:off x="684213" y="2708275"/>
            <a:ext cx="55626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just" eaLnBrk="1" hangingPunct="1"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华文隶书" pitchFamily="2" charset="-122"/>
              </a:rPr>
              <a:t>所欲</a:t>
            </a:r>
            <a:r>
              <a:rPr lang="en-US" altLang="zh-CN" b="1" dirty="0">
                <a:solidFill>
                  <a:srgbClr val="0000FF"/>
                </a:solidFill>
                <a:latin typeface="Arial" panose="020B0604020202020204" pitchFamily="34" charset="0"/>
                <a:ea typeface="华文隶书" pitchFamily="2" charset="-122"/>
              </a:rPr>
              <a:t>——</a:t>
            </a: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华文隶书" pitchFamily="2" charset="-122"/>
              </a:rPr>
              <a:t>莫甚于生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华文隶书" pitchFamily="2" charset="-122"/>
            </a:endParaRPr>
          </a:p>
        </p:txBody>
      </p:sp>
      <p:sp>
        <p:nvSpPr>
          <p:cNvPr id="35848" name="AutoShape 8"/>
          <p:cNvSpPr/>
          <p:nvPr/>
        </p:nvSpPr>
        <p:spPr>
          <a:xfrm>
            <a:off x="5364163" y="1916113"/>
            <a:ext cx="838200" cy="304800"/>
          </a:xfrm>
          <a:custGeom>
            <a:avLst/>
            <a:gdLst>
              <a:gd name="txL" fmla="*/ 3375 w 21600"/>
              <a:gd name="txT" fmla="*/ 5400 h 21600"/>
              <a:gd name="txR" fmla="*/ 18900 w 21600"/>
              <a:gd name="txB" fmla="*/ 16200 h 21600"/>
            </a:gdLst>
            <a:ahLst/>
            <a:cxnLst>
              <a:cxn ang="17694720">
                <a:pos x="628650" y="0"/>
              </a:cxn>
              <a:cxn ang="11796480">
                <a:pos x="0" y="152400"/>
              </a:cxn>
              <a:cxn ang="5898240">
                <a:pos x="628650" y="304800"/>
              </a:cxn>
              <a:cxn ang="0">
                <a:pos x="838200" y="152400"/>
              </a:cxn>
            </a:cxnLst>
            <a:rect l="txL" t="txT" r="txR" b="txB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0000">
              <a:alpha val="100000"/>
            </a:srgbClr>
          </a:solidFill>
          <a:ln w="12700" cap="flat" cmpd="sng">
            <a:solidFill>
              <a:schemeClr val="bg2">
                <a:alpha val="10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5849" name="Text Box 9"/>
          <p:cNvSpPr txBox="1"/>
          <p:nvPr/>
        </p:nvSpPr>
        <p:spPr>
          <a:xfrm>
            <a:off x="6156325" y="1557338"/>
            <a:ext cx="1562100" cy="7016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正面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50" name="AutoShape 10"/>
          <p:cNvSpPr/>
          <p:nvPr/>
        </p:nvSpPr>
        <p:spPr>
          <a:xfrm>
            <a:off x="5364163" y="3068638"/>
            <a:ext cx="838200" cy="304800"/>
          </a:xfrm>
          <a:custGeom>
            <a:avLst/>
            <a:gdLst>
              <a:gd name="txL" fmla="*/ 3375 w 21600"/>
              <a:gd name="txT" fmla="*/ 5400 h 21600"/>
              <a:gd name="txR" fmla="*/ 18900 w 21600"/>
              <a:gd name="txB" fmla="*/ 16200 h 21600"/>
            </a:gdLst>
            <a:ahLst/>
            <a:cxnLst>
              <a:cxn ang="17694720">
                <a:pos x="628650" y="0"/>
              </a:cxn>
              <a:cxn ang="11796480">
                <a:pos x="0" y="152400"/>
              </a:cxn>
              <a:cxn ang="5898240">
                <a:pos x="628650" y="304800"/>
              </a:cxn>
              <a:cxn ang="0">
                <a:pos x="838200" y="152400"/>
              </a:cxn>
            </a:cxnLst>
            <a:rect l="txL" t="txT" r="txR" b="txB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0000">
              <a:alpha val="100000"/>
            </a:srgbClr>
          </a:solidFill>
          <a:ln w="12700" cap="flat" cmpd="sng">
            <a:solidFill>
              <a:schemeClr val="bg2">
                <a:alpha val="10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5851" name="Text Box 11"/>
          <p:cNvSpPr txBox="1"/>
          <p:nvPr/>
        </p:nvSpPr>
        <p:spPr>
          <a:xfrm>
            <a:off x="6156325" y="2924175"/>
            <a:ext cx="1562100" cy="7016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反面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52" name="Text Box 12"/>
          <p:cNvSpPr txBox="1"/>
          <p:nvPr/>
        </p:nvSpPr>
        <p:spPr>
          <a:xfrm>
            <a:off x="8027988" y="1412875"/>
            <a:ext cx="793750" cy="2560638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b="1" dirty="0"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对比论证</a:t>
            </a:r>
            <a:endParaRPr lang="zh-CN" altLang="en-US" b="1" dirty="0">
              <a:solidFill>
                <a:schemeClr val="hlin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13" name="Line 15"/>
          <p:cNvSpPr/>
          <p:nvPr/>
        </p:nvSpPr>
        <p:spPr>
          <a:xfrm>
            <a:off x="685800" y="1752600"/>
            <a:ext cx="0" cy="2590800"/>
          </a:xfrm>
          <a:prstGeom prst="line">
            <a:avLst/>
          </a:prstGeom>
          <a:ln w="9525">
            <a:noFill/>
          </a:ln>
        </p:spPr>
      </p:sp>
      <p:cxnSp>
        <p:nvCxnSpPr>
          <p:cNvPr id="25614" name="AutoShape 16"/>
          <p:cNvCxnSpPr/>
          <p:nvPr/>
        </p:nvCxnSpPr>
        <p:spPr>
          <a:xfrm rot="5400000">
            <a:off x="-303212" y="4186238"/>
            <a:ext cx="1674812" cy="0"/>
          </a:xfrm>
          <a:prstGeom prst="straightConnector1">
            <a:avLst/>
          </a:prstGeom>
          <a:ln w="9525">
            <a:noFill/>
          </a:ln>
        </p:spPr>
      </p:cxnSp>
      <p:sp>
        <p:nvSpPr>
          <p:cNvPr id="25615" name="Line 17"/>
          <p:cNvSpPr/>
          <p:nvPr/>
        </p:nvSpPr>
        <p:spPr>
          <a:xfrm>
            <a:off x="457200" y="3352800"/>
            <a:ext cx="152400" cy="1676400"/>
          </a:xfrm>
          <a:prstGeom prst="line">
            <a:avLst/>
          </a:prstGeom>
          <a:ln w="9525">
            <a:noFill/>
          </a:ln>
        </p:spPr>
      </p:sp>
      <p:sp>
        <p:nvSpPr>
          <p:cNvPr id="25616" name="Line 18"/>
          <p:cNvSpPr/>
          <p:nvPr/>
        </p:nvSpPr>
        <p:spPr>
          <a:xfrm>
            <a:off x="1600200" y="5105400"/>
            <a:ext cx="5334000" cy="0"/>
          </a:xfrm>
          <a:prstGeom prst="line">
            <a:avLst/>
          </a:prstGeom>
          <a:ln w="9525">
            <a:noFill/>
          </a:ln>
        </p:spPr>
      </p:sp>
      <p:sp>
        <p:nvSpPr>
          <p:cNvPr id="25617" name="Line 19"/>
          <p:cNvSpPr/>
          <p:nvPr/>
        </p:nvSpPr>
        <p:spPr>
          <a:xfrm>
            <a:off x="2438400" y="5334000"/>
            <a:ext cx="76200" cy="457200"/>
          </a:xfrm>
          <a:prstGeom prst="line">
            <a:avLst/>
          </a:prstGeom>
          <a:ln w="9525">
            <a:noFill/>
          </a:ln>
        </p:spPr>
      </p:sp>
      <p:sp>
        <p:nvSpPr>
          <p:cNvPr id="25618" name="Line 21"/>
          <p:cNvSpPr/>
          <p:nvPr/>
        </p:nvSpPr>
        <p:spPr>
          <a:xfrm>
            <a:off x="4953000" y="5334000"/>
            <a:ext cx="0" cy="838200"/>
          </a:xfrm>
          <a:prstGeom prst="line">
            <a:avLst/>
          </a:prstGeom>
          <a:ln w="9525">
            <a:noFill/>
          </a:ln>
        </p:spPr>
      </p:sp>
      <p:sp>
        <p:nvSpPr>
          <p:cNvPr id="35862" name="AutoShape 22"/>
          <p:cNvSpPr/>
          <p:nvPr/>
        </p:nvSpPr>
        <p:spPr>
          <a:xfrm rot="10800000">
            <a:off x="457200" y="1371600"/>
            <a:ext cx="304800" cy="2438400"/>
          </a:xfrm>
          <a:prstGeom prst="rightBrace">
            <a:avLst>
              <a:gd name="adj1" fmla="val 66666"/>
              <a:gd name="adj2" fmla="val 50000"/>
            </a:avLst>
          </a:prstGeom>
          <a:noFill/>
          <a:ln w="9525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66" name="Text Box 26"/>
          <p:cNvSpPr txBox="1"/>
          <p:nvPr/>
        </p:nvSpPr>
        <p:spPr>
          <a:xfrm>
            <a:off x="468313" y="4581525"/>
            <a:ext cx="6840537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just" eaLnBrk="1" hangingPunct="1">
              <a:spcBef>
                <a:spcPct val="50000"/>
              </a:spcBef>
            </a:pPr>
            <a:r>
              <a:rPr lang="zh-CN" altLang="en-US" b="1" dirty="0">
                <a:latin typeface="Arial" panose="020B0604020202020204" pitchFamily="34" charset="0"/>
                <a:ea typeface="楷体_GB2312" pitchFamily="49" charset="-122"/>
              </a:rPr>
              <a:t>一箪食、一豆羹</a:t>
            </a:r>
            <a:endParaRPr lang="zh-CN" altLang="en-US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35867" name="Text Box 27"/>
          <p:cNvSpPr txBox="1"/>
          <p:nvPr/>
        </p:nvSpPr>
        <p:spPr>
          <a:xfrm>
            <a:off x="827088" y="5589588"/>
            <a:ext cx="37433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just" eaLnBrk="1" hangingPunct="1">
              <a:spcBef>
                <a:spcPct val="50000"/>
              </a:spcBef>
            </a:pPr>
            <a:r>
              <a:rPr lang="zh-CN" altLang="en-US" b="1" dirty="0">
                <a:latin typeface="Arial" panose="020B0604020202020204" pitchFamily="34" charset="0"/>
                <a:ea typeface="楷体_GB2312" pitchFamily="49" charset="-122"/>
              </a:rPr>
              <a:t>万钟</a:t>
            </a:r>
            <a:endParaRPr lang="zh-CN" altLang="en-US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35868" name="AutoShape 28"/>
          <p:cNvSpPr/>
          <p:nvPr/>
        </p:nvSpPr>
        <p:spPr>
          <a:xfrm rot="10800000">
            <a:off x="250825" y="4941888"/>
            <a:ext cx="288925" cy="1223962"/>
          </a:xfrm>
          <a:prstGeom prst="rightBrace">
            <a:avLst>
              <a:gd name="adj1" fmla="val 35302"/>
              <a:gd name="adj2" fmla="val 50000"/>
            </a:avLst>
          </a:prstGeom>
          <a:noFill/>
          <a:ln w="9525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70" name="AutoShape 30"/>
          <p:cNvSpPr/>
          <p:nvPr/>
        </p:nvSpPr>
        <p:spPr>
          <a:xfrm>
            <a:off x="7380288" y="3860800"/>
            <a:ext cx="658812" cy="2735263"/>
          </a:xfrm>
          <a:prstGeom prst="wedgeRoundRectCallout">
            <a:avLst>
              <a:gd name="adj1" fmla="val -65181"/>
              <a:gd name="adj2" fmla="val 11056"/>
              <a:gd name="adj3" fmla="val 16667"/>
            </a:avLst>
          </a:prstGeom>
          <a:solidFill>
            <a:schemeClr val="bg1"/>
          </a:solid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lvl="0" algn="ctr" eaLnBrk="1" hangingPunct="1"/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举例论证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72" name="Rectangle 32">
            <a:hlinkClick r:id="" action="ppaction://noaction"/>
          </p:cNvPr>
          <p:cNvSpPr/>
          <p:nvPr/>
        </p:nvSpPr>
        <p:spPr>
          <a:xfrm>
            <a:off x="8001000" y="6248400"/>
            <a:ext cx="639763" cy="3651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1800" b="1" dirty="0">
                <a:solidFill>
                  <a:srgbClr val="66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返回</a:t>
            </a:r>
            <a:endParaRPr lang="zh-CN" altLang="en-US" sz="1800" b="1" dirty="0">
              <a:solidFill>
                <a:srgbClr val="66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25" name="Text Box 33"/>
          <p:cNvSpPr txBox="1"/>
          <p:nvPr/>
        </p:nvSpPr>
        <p:spPr>
          <a:xfrm>
            <a:off x="1066800" y="518160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74" name="Text Box 34"/>
          <p:cNvSpPr txBox="1"/>
          <p:nvPr/>
        </p:nvSpPr>
        <p:spPr>
          <a:xfrm>
            <a:off x="4427538" y="4437063"/>
            <a:ext cx="2665412" cy="7016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(</a:t>
            </a: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正面举例</a:t>
            </a:r>
            <a:r>
              <a:rPr lang="en-US" altLang="zh-CN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)</a:t>
            </a:r>
            <a:endParaRPr lang="en-US" altLang="zh-CN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75" name="Text Box 35"/>
          <p:cNvSpPr txBox="1"/>
          <p:nvPr/>
        </p:nvSpPr>
        <p:spPr>
          <a:xfrm>
            <a:off x="4284663" y="5516563"/>
            <a:ext cx="2808287" cy="7016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(</a:t>
            </a: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反面举例</a:t>
            </a:r>
            <a:r>
              <a:rPr lang="en-US" altLang="zh-CN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)</a:t>
            </a:r>
            <a:endParaRPr lang="en-US" altLang="zh-CN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76" name="Text Box 36"/>
          <p:cNvSpPr txBox="1"/>
          <p:nvPr/>
        </p:nvSpPr>
        <p:spPr>
          <a:xfrm>
            <a:off x="8101013" y="4297363"/>
            <a:ext cx="793750" cy="2560637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b="1" dirty="0"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对比论证</a:t>
            </a:r>
            <a:endParaRPr lang="zh-CN" altLang="en-US" b="1" dirty="0">
              <a:solidFill>
                <a:schemeClr val="hlin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35844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35844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9" dur="500"/>
                                        <p:tgtEl>
                                          <p:spTgt spid="35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8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8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0" dur="500"/>
                                        <p:tgtEl>
                                          <p:spTgt spid="35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5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5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5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5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7" dur="500"/>
                                        <p:tgtEl>
                                          <p:spTgt spid="35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5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5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5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5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97" dur="500"/>
                                        <p:tgtEl>
                                          <p:spTgt spid="35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 build="p"/>
      <p:bldP spid="35845" grpId="0"/>
      <p:bldP spid="35846" grpId="0"/>
      <p:bldP spid="35847" grpId="0"/>
      <p:bldP spid="35849" grpId="0" animBg="1"/>
      <p:bldP spid="35851" grpId="0" animBg="1"/>
      <p:bldP spid="35852" grpId="0"/>
      <p:bldP spid="35862" grpId="0" animBg="1"/>
      <p:bldP spid="35866" grpId="0"/>
      <p:bldP spid="35867" grpId="0"/>
      <p:bldP spid="35868" grpId="0" animBg="1"/>
      <p:bldP spid="35870" grpId="0" animBg="1"/>
      <p:bldP spid="35872" grpId="0"/>
      <p:bldP spid="35874" grpId="0" animBg="1"/>
      <p:bldP spid="35875" grpId="0" animBg="1"/>
      <p:bldP spid="3587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Rectangle 2"/>
          <p:cNvSpPr>
            <a:spLocks noGrp="1" noRot="1"/>
          </p:cNvSpPr>
          <p:nvPr>
            <p:ph type="title"/>
          </p:nvPr>
        </p:nvSpPr>
        <p:spPr>
          <a:xfrm>
            <a:off x="250825" y="333375"/>
            <a:ext cx="8591550" cy="2276475"/>
          </a:xfrm>
          <a:solidFill>
            <a:schemeClr val="bg1">
              <a:alpha val="100000"/>
            </a:schemeClr>
          </a:solidFill>
        </p:spPr>
        <p:txBody>
          <a:bodyPr vert="horz" wrap="square" lIns="91440" tIns="45720" rIns="91440" bIns="45720" anchor="ctr"/>
          <a:p>
            <a:pPr algn="l" eaLnBrk="1" hangingPunct="1"/>
            <a:r>
              <a:rPr lang="en-US" altLang="zh-CN" sz="4000" b="1" dirty="0">
                <a:solidFill>
                  <a:srgbClr val="CC6600"/>
                </a:solidFill>
              </a:rPr>
              <a:t>4</a:t>
            </a:r>
            <a:r>
              <a:rPr lang="zh-CN" altLang="en-US" sz="4000" b="1" dirty="0">
                <a:solidFill>
                  <a:srgbClr val="CC6600"/>
                </a:solidFill>
              </a:rPr>
              <a:t>．提问：作者列举了两种不同的人生观，赞扬了什么样的人，斥责了什么样的人？</a:t>
            </a:r>
            <a:br>
              <a:rPr lang="zh-CN" altLang="en-US" sz="4000" b="1" dirty="0">
                <a:solidFill>
                  <a:srgbClr val="CC6600"/>
                </a:solidFill>
              </a:rPr>
            </a:br>
            <a:endParaRPr lang="zh-CN" altLang="en-US" sz="4000" b="1" dirty="0">
              <a:solidFill>
                <a:srgbClr val="CC6600"/>
              </a:solidFill>
            </a:endParaRPr>
          </a:p>
        </p:txBody>
      </p:sp>
      <p:sp>
        <p:nvSpPr>
          <p:cNvPr id="53251" name="Rectangle 3"/>
          <p:cNvSpPr>
            <a:spLocks noGrp="1" noRot="1"/>
          </p:cNvSpPr>
          <p:nvPr>
            <p:ph idx="1"/>
          </p:nvPr>
        </p:nvSpPr>
        <p:spPr>
          <a:xfrm>
            <a:off x="250825" y="2663825"/>
            <a:ext cx="8540750" cy="4194175"/>
          </a:xfrm>
          <a:solidFill>
            <a:schemeClr val="bg1">
              <a:alpha val="100000"/>
            </a:schemeClr>
          </a:solidFill>
        </p:spPr>
        <p:txBody>
          <a:bodyPr vert="horz" wrap="square" lIns="91440" tIns="45720" rIns="91440" bIns="45720" anchor="t"/>
          <a:p>
            <a:pPr eaLnBrk="1" hangingPunct="1"/>
            <a:r>
              <a:rPr lang="zh-CN" altLang="en-US" sz="4000" b="1" dirty="0"/>
              <a:t>    讨论并归纳：赞扬了那些重义轻生、舍生取义的人，斥责了那些苟且偷生、见利忘义的人。 </a:t>
            </a:r>
            <a:endParaRPr lang="zh-CN" altLang="en-US" sz="4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charRg st="0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3251">
                                            <p:txEl>
                                              <p:charRg st="0" end="4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Text Box 8"/>
          <p:cNvSpPr txBox="1"/>
          <p:nvPr/>
        </p:nvSpPr>
        <p:spPr>
          <a:xfrm>
            <a:off x="214313" y="785813"/>
            <a:ext cx="9144000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007A77"/>
                </a:solidFill>
                <a:latin typeface="楷体_GB2312" pitchFamily="49" charset="-122"/>
                <a:ea typeface="楷体_GB2312" pitchFamily="49" charset="-122"/>
              </a:rPr>
              <a:t>5.</a:t>
            </a:r>
            <a:r>
              <a:rPr lang="zh-CN" altLang="en-US" sz="3200" b="1" dirty="0">
                <a:solidFill>
                  <a:srgbClr val="007A77"/>
                </a:solidFill>
                <a:latin typeface="楷体_GB2312" pitchFamily="49" charset="-122"/>
                <a:ea typeface="楷体_GB2312" pitchFamily="49" charset="-122"/>
              </a:rPr>
              <a:t>你如何理解</a:t>
            </a:r>
            <a:r>
              <a:rPr lang="zh-CN" altLang="en-US" sz="3200" b="1" dirty="0">
                <a:solidFill>
                  <a:srgbClr val="007A77"/>
                </a:solidFill>
                <a:latin typeface="Arial" panose="020B0604020202020204" pitchFamily="34" charset="0"/>
                <a:ea typeface="楷体_GB2312" pitchFamily="49" charset="-122"/>
              </a:rPr>
              <a:t>“</a:t>
            </a:r>
            <a:r>
              <a:rPr lang="zh-CN" altLang="en-US" sz="3200" b="1" dirty="0">
                <a:solidFill>
                  <a:srgbClr val="007A77"/>
                </a:solidFill>
                <a:latin typeface="楷体_GB2312" pitchFamily="49" charset="-122"/>
                <a:ea typeface="楷体_GB2312" pitchFamily="49" charset="-122"/>
              </a:rPr>
              <a:t>非独贤者有是心也，人皆有之，     贤者能勿丧耳。</a:t>
            </a:r>
            <a:r>
              <a:rPr lang="zh-CN" altLang="en-US" sz="3200" b="1" dirty="0">
                <a:solidFill>
                  <a:srgbClr val="007A77"/>
                </a:solidFill>
                <a:latin typeface="Arial" panose="020B0604020202020204" pitchFamily="34" charset="0"/>
                <a:ea typeface="楷体_GB2312" pitchFamily="49" charset="-122"/>
              </a:rPr>
              <a:t>”</a:t>
            </a:r>
            <a:r>
              <a:rPr lang="zh-CN" altLang="en-US" sz="3200" b="1" dirty="0">
                <a:solidFill>
                  <a:srgbClr val="007A77"/>
                </a:solidFill>
                <a:latin typeface="楷体_GB2312" pitchFamily="49" charset="-122"/>
                <a:ea typeface="楷体_GB2312" pitchFamily="49" charset="-122"/>
              </a:rPr>
              <a:t>这句话的。</a:t>
            </a:r>
            <a:endParaRPr lang="zh-CN" altLang="en-US" sz="3200" b="1" dirty="0">
              <a:solidFill>
                <a:srgbClr val="007A77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7657" name="Text Box 9"/>
          <p:cNvSpPr txBox="1"/>
          <p:nvPr/>
        </p:nvSpPr>
        <p:spPr>
          <a:xfrm>
            <a:off x="0" y="2143125"/>
            <a:ext cx="9144000" cy="2041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 dirty="0">
                <a:latin typeface="Arial" panose="020B0604020202020204" pitchFamily="34" charset="0"/>
                <a:ea typeface="楷体_GB2312" pitchFamily="49" charset="-122"/>
              </a:rPr>
              <a:t>       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作者认为人人都有向善之心，但实际上并非如此，有些人贪生怕死，见利忘义，在面临生死存亡的重要抉择时，只有贤者才保有本心，才能舍生取义。</a:t>
            </a:r>
            <a:endParaRPr lang="zh-CN" altLang="en-US" sz="3200" b="1" dirty="0">
              <a:solidFill>
                <a:srgbClr val="00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7586" name="Text Box 2"/>
          <p:cNvSpPr txBox="1"/>
          <p:nvPr/>
        </p:nvSpPr>
        <p:spPr>
          <a:xfrm>
            <a:off x="136525" y="3124200"/>
            <a:ext cx="701675" cy="396240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400" b="1" dirty="0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舍生取义</a:t>
            </a:r>
            <a:r>
              <a:rPr lang="zh-CN" altLang="en-US" sz="3400" b="1" dirty="0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         ）</a:t>
            </a:r>
            <a:endParaRPr lang="zh-CN" altLang="en-US" sz="3400" b="1" dirty="0">
              <a:solidFill>
                <a:srgbClr val="00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7587" name="AutoShape 3"/>
          <p:cNvSpPr/>
          <p:nvPr/>
        </p:nvSpPr>
        <p:spPr>
          <a:xfrm>
            <a:off x="914400" y="1676400"/>
            <a:ext cx="228600" cy="3276600"/>
          </a:xfrm>
          <a:prstGeom prst="leftBrace">
            <a:avLst>
              <a:gd name="adj1" fmla="val 119444"/>
              <a:gd name="adj2" fmla="val 50000"/>
            </a:avLst>
          </a:prstGeom>
          <a:noFill/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76" name="Text Box 4"/>
          <p:cNvSpPr txBox="1"/>
          <p:nvPr/>
        </p:nvSpPr>
        <p:spPr>
          <a:xfrm>
            <a:off x="838200" y="914400"/>
            <a:ext cx="12192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zh-CN" altLang="zh-CN" sz="32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7589" name="AutoShape 5"/>
          <p:cNvSpPr/>
          <p:nvPr/>
        </p:nvSpPr>
        <p:spPr>
          <a:xfrm>
            <a:off x="2286000" y="762000"/>
            <a:ext cx="152400" cy="1752600"/>
          </a:xfrm>
          <a:prstGeom prst="leftBrace">
            <a:avLst>
              <a:gd name="adj1" fmla="val 95833"/>
              <a:gd name="adj2" fmla="val 50000"/>
            </a:avLst>
          </a:prstGeom>
          <a:noFill/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7590" name="Text Box 6"/>
          <p:cNvSpPr txBox="1"/>
          <p:nvPr/>
        </p:nvSpPr>
        <p:spPr>
          <a:xfrm>
            <a:off x="2362200" y="533400"/>
            <a:ext cx="13716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正面</a:t>
            </a:r>
            <a:endParaRPr lang="zh-CN" altLang="en-US" sz="3200" b="1" dirty="0">
              <a:solidFill>
                <a:srgbClr val="00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7591" name="AutoShape 7"/>
          <p:cNvSpPr/>
          <p:nvPr/>
        </p:nvSpPr>
        <p:spPr>
          <a:xfrm>
            <a:off x="3657600" y="457200"/>
            <a:ext cx="76200" cy="990600"/>
          </a:xfrm>
          <a:prstGeom prst="leftBrace">
            <a:avLst>
              <a:gd name="adj1" fmla="val 108333"/>
              <a:gd name="adj2" fmla="val 50000"/>
            </a:avLst>
          </a:prstGeom>
          <a:noFill/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7592" name="Text Box 8"/>
          <p:cNvSpPr txBox="1"/>
          <p:nvPr/>
        </p:nvSpPr>
        <p:spPr>
          <a:xfrm>
            <a:off x="3733800" y="258763"/>
            <a:ext cx="289560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所欲甚于生</a:t>
            </a:r>
            <a:endParaRPr lang="zh-CN" altLang="en-US" sz="3200" b="1" dirty="0">
              <a:solidFill>
                <a:srgbClr val="00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7593" name="Text Box 9"/>
          <p:cNvSpPr txBox="1"/>
          <p:nvPr/>
        </p:nvSpPr>
        <p:spPr>
          <a:xfrm>
            <a:off x="3733800" y="990600"/>
            <a:ext cx="23622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所恶甚于死</a:t>
            </a:r>
            <a:endParaRPr lang="zh-CN" altLang="en-US" sz="3200" b="1" dirty="0">
              <a:solidFill>
                <a:srgbClr val="00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7594" name="Text Box 10"/>
          <p:cNvSpPr txBox="1"/>
          <p:nvPr/>
        </p:nvSpPr>
        <p:spPr>
          <a:xfrm>
            <a:off x="2438400" y="2209800"/>
            <a:ext cx="13716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反面</a:t>
            </a:r>
            <a:endParaRPr lang="zh-CN" altLang="en-US" sz="3200" b="1" dirty="0">
              <a:solidFill>
                <a:srgbClr val="00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7595" name="AutoShape 11"/>
          <p:cNvSpPr/>
          <p:nvPr/>
        </p:nvSpPr>
        <p:spPr>
          <a:xfrm>
            <a:off x="3429000" y="1981200"/>
            <a:ext cx="76200" cy="990600"/>
          </a:xfrm>
          <a:prstGeom prst="leftBrace">
            <a:avLst>
              <a:gd name="adj1" fmla="val 108333"/>
              <a:gd name="adj2" fmla="val 50000"/>
            </a:avLst>
          </a:prstGeom>
          <a:noFill/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7596" name="Text Box 12"/>
          <p:cNvSpPr txBox="1"/>
          <p:nvPr/>
        </p:nvSpPr>
        <p:spPr>
          <a:xfrm>
            <a:off x="3429000" y="1768475"/>
            <a:ext cx="2895600" cy="1127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所欲莫甚于生</a:t>
            </a:r>
            <a:endParaRPr lang="zh-CN" altLang="en-US" sz="3200" b="1" dirty="0">
              <a:solidFill>
                <a:srgbClr val="00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endParaRPr lang="en-US" altLang="zh-CN" sz="24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7597" name="Text Box 13"/>
          <p:cNvSpPr txBox="1"/>
          <p:nvPr/>
        </p:nvSpPr>
        <p:spPr>
          <a:xfrm>
            <a:off x="3429000" y="2438400"/>
            <a:ext cx="3581400" cy="1127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所恶莫甚于死</a:t>
            </a:r>
            <a:endParaRPr lang="zh-CN" altLang="en-US" sz="3200" b="1" dirty="0">
              <a:solidFill>
                <a:srgbClr val="00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endParaRPr lang="en-US" altLang="zh-CN" sz="24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7598" name="AutoShape 14"/>
          <p:cNvSpPr/>
          <p:nvPr/>
        </p:nvSpPr>
        <p:spPr>
          <a:xfrm>
            <a:off x="6019800" y="533400"/>
            <a:ext cx="152400" cy="2362200"/>
          </a:xfrm>
          <a:prstGeom prst="rightBrace">
            <a:avLst>
              <a:gd name="adj1" fmla="val 129166"/>
              <a:gd name="adj2" fmla="val 50000"/>
            </a:avLst>
          </a:prstGeom>
          <a:noFill/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7599" name="Text Box 15"/>
          <p:cNvSpPr txBox="1"/>
          <p:nvPr/>
        </p:nvSpPr>
        <p:spPr>
          <a:xfrm>
            <a:off x="6172200" y="1143000"/>
            <a:ext cx="2743200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人皆有            贤者能勿丧</a:t>
            </a:r>
            <a:endParaRPr lang="zh-CN" altLang="en-US" sz="3200" b="1" dirty="0">
              <a:solidFill>
                <a:srgbClr val="00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7600" name="AutoShape 16"/>
          <p:cNvSpPr/>
          <p:nvPr/>
        </p:nvSpPr>
        <p:spPr>
          <a:xfrm>
            <a:off x="2362200" y="3505200"/>
            <a:ext cx="228600" cy="1905000"/>
          </a:xfrm>
          <a:prstGeom prst="leftBrace">
            <a:avLst>
              <a:gd name="adj1" fmla="val 69444"/>
              <a:gd name="adj2" fmla="val 50000"/>
            </a:avLst>
          </a:prstGeom>
          <a:noFill/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7601" name="Text Box 17"/>
          <p:cNvSpPr txBox="1"/>
          <p:nvPr/>
        </p:nvSpPr>
        <p:spPr>
          <a:xfrm>
            <a:off x="2590800" y="3200400"/>
            <a:ext cx="16002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正面</a:t>
            </a:r>
            <a:endParaRPr lang="zh-CN" altLang="en-US" sz="3200" b="1" dirty="0">
              <a:solidFill>
                <a:srgbClr val="00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7602" name="Text Box 18"/>
          <p:cNvSpPr txBox="1"/>
          <p:nvPr/>
        </p:nvSpPr>
        <p:spPr>
          <a:xfrm>
            <a:off x="3733800" y="3276600"/>
            <a:ext cx="2438400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嗟来之食</a:t>
            </a:r>
            <a:endParaRPr lang="zh-CN" altLang="en-US" sz="28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endParaRPr lang="en-US" altLang="zh-CN" sz="24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7603" name="AutoShape 19"/>
          <p:cNvSpPr/>
          <p:nvPr/>
        </p:nvSpPr>
        <p:spPr>
          <a:xfrm>
            <a:off x="3505200" y="3429000"/>
            <a:ext cx="228600" cy="2286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7604" name="AutoShape 20"/>
          <p:cNvSpPr/>
          <p:nvPr/>
        </p:nvSpPr>
        <p:spPr>
          <a:xfrm>
            <a:off x="5257800" y="3124200"/>
            <a:ext cx="76200" cy="990600"/>
          </a:xfrm>
          <a:prstGeom prst="leftBrace">
            <a:avLst>
              <a:gd name="adj1" fmla="val 108333"/>
              <a:gd name="adj2" fmla="val 50000"/>
            </a:avLst>
          </a:prstGeom>
          <a:noFill/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7605" name="Text Box 21"/>
          <p:cNvSpPr txBox="1"/>
          <p:nvPr/>
        </p:nvSpPr>
        <p:spPr>
          <a:xfrm>
            <a:off x="5257800" y="3048000"/>
            <a:ext cx="24384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chemeClr val="accent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行道之人</a:t>
            </a:r>
            <a:endParaRPr lang="zh-CN" altLang="en-US" sz="3200" b="1" dirty="0">
              <a:solidFill>
                <a:schemeClr val="accent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7606" name="Text Box 22"/>
          <p:cNvSpPr txBox="1"/>
          <p:nvPr/>
        </p:nvSpPr>
        <p:spPr>
          <a:xfrm>
            <a:off x="5257800" y="3581400"/>
            <a:ext cx="12192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chemeClr val="accent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乞人</a:t>
            </a:r>
            <a:endParaRPr lang="zh-CN" altLang="en-US" sz="3200" b="1" dirty="0">
              <a:solidFill>
                <a:schemeClr val="accent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7607" name="Text Box 23"/>
          <p:cNvSpPr txBox="1"/>
          <p:nvPr/>
        </p:nvSpPr>
        <p:spPr>
          <a:xfrm>
            <a:off x="2514600" y="4953000"/>
            <a:ext cx="12192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反面</a:t>
            </a:r>
            <a:endParaRPr lang="zh-CN" altLang="en-US" sz="3200" b="1" dirty="0">
              <a:solidFill>
                <a:srgbClr val="00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7608" name="AutoShape 24"/>
          <p:cNvSpPr/>
          <p:nvPr/>
        </p:nvSpPr>
        <p:spPr>
          <a:xfrm>
            <a:off x="3429000" y="5105400"/>
            <a:ext cx="228600" cy="2286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7609" name="Text Box 25"/>
          <p:cNvSpPr txBox="1"/>
          <p:nvPr/>
        </p:nvSpPr>
        <p:spPr>
          <a:xfrm>
            <a:off x="3581400" y="4967288"/>
            <a:ext cx="16764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万钟之禄</a:t>
            </a:r>
            <a:endParaRPr lang="zh-CN" altLang="en-US" sz="28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7610" name="AutoShape 26"/>
          <p:cNvSpPr/>
          <p:nvPr/>
        </p:nvSpPr>
        <p:spPr>
          <a:xfrm>
            <a:off x="5181600" y="4267200"/>
            <a:ext cx="76200" cy="1600200"/>
          </a:xfrm>
          <a:prstGeom prst="leftBrace">
            <a:avLst>
              <a:gd name="adj1" fmla="val 175000"/>
              <a:gd name="adj2" fmla="val 50000"/>
            </a:avLst>
          </a:prstGeom>
          <a:noFill/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7611" name="Text Box 27"/>
          <p:cNvSpPr txBox="1"/>
          <p:nvPr/>
        </p:nvSpPr>
        <p:spPr>
          <a:xfrm>
            <a:off x="5257800" y="4038600"/>
            <a:ext cx="21336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宫室之美</a:t>
            </a:r>
            <a:endParaRPr lang="zh-CN" altLang="en-US" sz="32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7612" name="Text Box 28"/>
          <p:cNvSpPr txBox="1"/>
          <p:nvPr/>
        </p:nvSpPr>
        <p:spPr>
          <a:xfrm>
            <a:off x="5257800" y="4572000"/>
            <a:ext cx="18288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妻妾之奉</a:t>
            </a:r>
            <a:endParaRPr lang="zh-CN" altLang="en-US" sz="32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7613" name="Text Box 29"/>
          <p:cNvSpPr txBox="1"/>
          <p:nvPr/>
        </p:nvSpPr>
        <p:spPr>
          <a:xfrm>
            <a:off x="5257800" y="5181600"/>
            <a:ext cx="3581400" cy="1127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所识穷乏者得我</a:t>
            </a:r>
            <a:endParaRPr lang="zh-CN" altLang="en-US" sz="32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endParaRPr lang="en-US" altLang="zh-CN" sz="24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7614" name="AutoShape 30"/>
          <p:cNvSpPr/>
          <p:nvPr/>
        </p:nvSpPr>
        <p:spPr>
          <a:xfrm>
            <a:off x="8382000" y="1447800"/>
            <a:ext cx="76200" cy="4114800"/>
          </a:xfrm>
          <a:prstGeom prst="rightBrace">
            <a:avLst>
              <a:gd name="adj1" fmla="val 450000"/>
              <a:gd name="adj2" fmla="val 50500"/>
            </a:avLst>
          </a:prstGeom>
          <a:noFill/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7615" name="Text Box 31"/>
          <p:cNvSpPr txBox="1"/>
          <p:nvPr/>
        </p:nvSpPr>
        <p:spPr>
          <a:xfrm>
            <a:off x="8458200" y="2895600"/>
            <a:ext cx="671513" cy="190500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本    心</a:t>
            </a:r>
            <a:endParaRPr lang="zh-CN" altLang="en-US" sz="3200" b="1" dirty="0">
              <a:solidFill>
                <a:srgbClr val="D60093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7616" name="Rectangle 32"/>
          <p:cNvSpPr/>
          <p:nvPr/>
        </p:nvSpPr>
        <p:spPr>
          <a:xfrm>
            <a:off x="2743200" y="3733800"/>
            <a:ext cx="1066800" cy="1066800"/>
          </a:xfrm>
          <a:prstGeom prst="rect">
            <a:avLst/>
          </a:prstGeom>
          <a:solidFill>
            <a:srgbClr val="00CCFF"/>
          </a:solidFill>
          <a:ln w="9525" cap="flat" cmpd="sng">
            <a:solidFill>
              <a:srgbClr val="00CC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7617" name="Line 33"/>
          <p:cNvSpPr/>
          <p:nvPr/>
        </p:nvSpPr>
        <p:spPr>
          <a:xfrm>
            <a:off x="3276600" y="3810000"/>
            <a:ext cx="0" cy="99060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67618" name="Text Box 34"/>
          <p:cNvSpPr txBox="1"/>
          <p:nvPr/>
        </p:nvSpPr>
        <p:spPr>
          <a:xfrm>
            <a:off x="2743200" y="3962400"/>
            <a:ext cx="549275" cy="106680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66003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对 比</a:t>
            </a:r>
            <a:endParaRPr lang="zh-CN" altLang="en-US" sz="2400" b="1" dirty="0">
              <a:solidFill>
                <a:srgbClr val="660033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7619" name="Text Box 35"/>
          <p:cNvSpPr txBox="1"/>
          <p:nvPr/>
        </p:nvSpPr>
        <p:spPr>
          <a:xfrm>
            <a:off x="3276600" y="3962400"/>
            <a:ext cx="549275" cy="91440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66003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论 证</a:t>
            </a:r>
            <a:endParaRPr lang="zh-CN" altLang="en-US" sz="2400" b="1" dirty="0">
              <a:solidFill>
                <a:srgbClr val="660033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7620" name="Rectangle 36"/>
          <p:cNvSpPr/>
          <p:nvPr/>
        </p:nvSpPr>
        <p:spPr>
          <a:xfrm>
            <a:off x="2438400" y="1219200"/>
            <a:ext cx="914400" cy="990600"/>
          </a:xfrm>
          <a:prstGeom prst="rect">
            <a:avLst/>
          </a:prstGeom>
          <a:solidFill>
            <a:srgbClr val="00CCFF"/>
          </a:solidFill>
          <a:ln w="9525" cap="flat" cmpd="sng">
            <a:solidFill>
              <a:srgbClr val="00CC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7621" name="Line 37"/>
          <p:cNvSpPr/>
          <p:nvPr/>
        </p:nvSpPr>
        <p:spPr>
          <a:xfrm>
            <a:off x="2895600" y="1219200"/>
            <a:ext cx="0" cy="99060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67622" name="Text Box 38"/>
          <p:cNvSpPr txBox="1"/>
          <p:nvPr/>
        </p:nvSpPr>
        <p:spPr>
          <a:xfrm>
            <a:off x="2879725" y="1295400"/>
            <a:ext cx="549275" cy="91440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66003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论 证</a:t>
            </a:r>
            <a:endParaRPr lang="zh-CN" altLang="en-US" sz="2400" b="1" dirty="0">
              <a:solidFill>
                <a:srgbClr val="660033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7623" name="Text Box 39"/>
          <p:cNvSpPr txBox="1"/>
          <p:nvPr/>
        </p:nvSpPr>
        <p:spPr>
          <a:xfrm>
            <a:off x="2422525" y="1295400"/>
            <a:ext cx="549275" cy="106680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66003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对 比</a:t>
            </a:r>
            <a:endParaRPr lang="zh-CN" altLang="en-US" sz="2400" b="1" dirty="0">
              <a:solidFill>
                <a:srgbClr val="660033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7624" name="Text Box 40"/>
          <p:cNvSpPr txBox="1"/>
          <p:nvPr/>
        </p:nvSpPr>
        <p:spPr>
          <a:xfrm>
            <a:off x="76200" y="381000"/>
            <a:ext cx="1143000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鱼  熊掌</a:t>
            </a:r>
            <a:endParaRPr lang="zh-CN" altLang="en-US" sz="32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7625" name="Rectangle 41"/>
          <p:cNvSpPr/>
          <p:nvPr/>
        </p:nvSpPr>
        <p:spPr>
          <a:xfrm>
            <a:off x="1219200" y="990600"/>
            <a:ext cx="990600" cy="1295400"/>
          </a:xfrm>
          <a:prstGeom prst="rect">
            <a:avLst/>
          </a:prstGeom>
          <a:solidFill>
            <a:srgbClr val="00CCFF"/>
          </a:solidFill>
          <a:ln w="9525" cap="flat" cmpd="sng">
            <a:solidFill>
              <a:srgbClr val="00CC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7626" name="Rectangle 42"/>
          <p:cNvSpPr/>
          <p:nvPr/>
        </p:nvSpPr>
        <p:spPr>
          <a:xfrm>
            <a:off x="1295400" y="4038600"/>
            <a:ext cx="990600" cy="1295400"/>
          </a:xfrm>
          <a:prstGeom prst="rect">
            <a:avLst/>
          </a:prstGeom>
          <a:solidFill>
            <a:srgbClr val="00CCFF"/>
          </a:solidFill>
          <a:ln w="9525" cap="flat" cmpd="sng">
            <a:solidFill>
              <a:srgbClr val="00CC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7627" name="Text Box 43"/>
          <p:cNvSpPr txBox="1"/>
          <p:nvPr/>
        </p:nvSpPr>
        <p:spPr>
          <a:xfrm>
            <a:off x="1143000" y="1143000"/>
            <a:ext cx="1219200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道 理 论 证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7628" name="Text Box 44"/>
          <p:cNvSpPr txBox="1"/>
          <p:nvPr/>
        </p:nvSpPr>
        <p:spPr>
          <a:xfrm>
            <a:off x="1219200" y="4114800"/>
            <a:ext cx="1600200" cy="16144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举 例 论 证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endParaRPr lang="en-US" altLang="zh-CN" sz="24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7629" name="Text Box 45"/>
          <p:cNvSpPr txBox="1"/>
          <p:nvPr/>
        </p:nvSpPr>
        <p:spPr>
          <a:xfrm>
            <a:off x="152400" y="5334000"/>
            <a:ext cx="701675" cy="144780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400" b="1" dirty="0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论点</a:t>
            </a:r>
            <a:endParaRPr lang="zh-CN" altLang="en-US" sz="3400" b="1" dirty="0">
              <a:solidFill>
                <a:srgbClr val="00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7630" name="Rectangle 46"/>
          <p:cNvSpPr/>
          <p:nvPr/>
        </p:nvSpPr>
        <p:spPr>
          <a:xfrm rot="5311984">
            <a:off x="-74612" y="1676400"/>
            <a:ext cx="1144587" cy="838200"/>
          </a:xfrm>
          <a:prstGeom prst="rect">
            <a:avLst/>
          </a:prstGeom>
          <a:solidFill>
            <a:srgbClr val="00CCFF"/>
          </a:solidFill>
          <a:ln w="9525" cap="flat" cmpd="sng">
            <a:solidFill>
              <a:srgbClr val="00CC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7631" name="Text Box 47"/>
          <p:cNvSpPr txBox="1"/>
          <p:nvPr/>
        </p:nvSpPr>
        <p:spPr>
          <a:xfrm>
            <a:off x="76200" y="1676400"/>
            <a:ext cx="1219200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比喻论证</a:t>
            </a:r>
            <a:endParaRPr lang="zh-CN" altLang="en-US" sz="2800" b="1" dirty="0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7632" name="Line 48"/>
          <p:cNvSpPr/>
          <p:nvPr/>
        </p:nvSpPr>
        <p:spPr>
          <a:xfrm>
            <a:off x="533400" y="1447800"/>
            <a:ext cx="0" cy="144780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28721" name="Rectangle 49"/>
          <p:cNvSpPr/>
          <p:nvPr/>
        </p:nvSpPr>
        <p:spPr>
          <a:xfrm>
            <a:off x="0" y="6021388"/>
            <a:ext cx="8893175" cy="579437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lvl="0" eaLnBrk="1" hangingPunct="1"/>
            <a:r>
              <a:rPr lang="en-US" altLang="zh-CN" sz="3200" b="1" dirty="0">
                <a:solidFill>
                  <a:srgbClr val="000066"/>
                </a:solidFill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作者为了阐明自己的观点，用了哪些论证方法？</a:t>
            </a:r>
            <a:endParaRPr lang="zh-CN" altLang="en-US" sz="28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7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7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76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76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75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75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7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7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75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75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75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75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75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75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75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75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75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75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75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75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76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676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7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67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7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7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67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67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676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676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67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67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676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676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67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67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67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676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3" dur="500"/>
                                        <p:tgtEl>
                                          <p:spTgt spid="67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2" dur="500"/>
                                        <p:tgtEl>
                                          <p:spTgt spid="67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7" dur="500"/>
                                        <p:tgtEl>
                                          <p:spTgt spid="67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676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67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676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676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8" dur="500"/>
                                        <p:tgtEl>
                                          <p:spTgt spid="67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676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676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676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676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9" dur="500"/>
                                        <p:tgtEl>
                                          <p:spTgt spid="67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0" fill="hold">
                      <p:stCondLst>
                        <p:cond delay="indefinite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4" dur="500"/>
                                        <p:tgtEl>
                                          <p:spTgt spid="67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" grpId="0"/>
      <p:bldP spid="67587" grpId="0" animBg="1"/>
      <p:bldP spid="67589" grpId="0" animBg="1"/>
      <p:bldP spid="67590" grpId="0"/>
      <p:bldP spid="67591" grpId="0" animBg="1"/>
      <p:bldP spid="67592" grpId="0"/>
      <p:bldP spid="67593" grpId="0"/>
      <p:bldP spid="67594" grpId="0"/>
      <p:bldP spid="67595" grpId="0" animBg="1"/>
      <p:bldP spid="67596" grpId="0"/>
      <p:bldP spid="67597" grpId="0"/>
      <p:bldP spid="67598" grpId="0" animBg="1"/>
      <p:bldP spid="67599" grpId="0"/>
      <p:bldP spid="67600" grpId="0" animBg="1"/>
      <p:bldP spid="67601" grpId="0"/>
      <p:bldP spid="67602" grpId="0"/>
      <p:bldP spid="67603" grpId="0" animBg="1"/>
      <p:bldP spid="67604" grpId="0" animBg="1"/>
      <p:bldP spid="67605" grpId="0"/>
      <p:bldP spid="67606" grpId="0"/>
      <p:bldP spid="67607" grpId="0"/>
      <p:bldP spid="67608" grpId="0" animBg="1"/>
      <p:bldP spid="67609" grpId="0"/>
      <p:bldP spid="67610" grpId="0" animBg="1"/>
      <p:bldP spid="67611" grpId="0"/>
      <p:bldP spid="67612" grpId="0"/>
      <p:bldP spid="67613" grpId="0"/>
      <p:bldP spid="67614" grpId="0" animBg="1"/>
      <p:bldP spid="67615" grpId="0"/>
      <p:bldP spid="67616" grpId="0" animBg="1"/>
      <p:bldP spid="67618" grpId="0"/>
      <p:bldP spid="67619" grpId="0"/>
      <p:bldP spid="67620" grpId="0" animBg="1"/>
      <p:bldP spid="67622" grpId="0"/>
      <p:bldP spid="67623" grpId="0"/>
      <p:bldP spid="67624" grpId="0"/>
      <p:bldP spid="67625" grpId="0" animBg="1"/>
      <p:bldP spid="67626" grpId="0" animBg="1"/>
      <p:bldP spid="67627" grpId="0"/>
      <p:bldP spid="67628" grpId="0"/>
      <p:bldP spid="67629" grpId="0"/>
      <p:bldP spid="67630" grpId="0" animBg="1"/>
      <p:bldP spid="6763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Rectangle 2"/>
          <p:cNvSpPr>
            <a:spLocks noGrp="1" noRot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pPr algn="l" eaLnBrk="1" hangingPunct="1"/>
            <a:r>
              <a:rPr lang="zh-CN" altLang="en-US" dirty="0">
                <a:solidFill>
                  <a:srgbClr val="CC6600"/>
                </a:solidFill>
              </a:rPr>
              <a:t>四、小结</a:t>
            </a:r>
            <a:endParaRPr lang="zh-CN" altLang="en-US" dirty="0">
              <a:solidFill>
                <a:srgbClr val="CC6600"/>
              </a:solidFill>
            </a:endParaRPr>
          </a:p>
        </p:txBody>
      </p:sp>
      <p:sp>
        <p:nvSpPr>
          <p:cNvPr id="29699" name="Rectangle 3"/>
          <p:cNvSpPr>
            <a:spLocks noGrp="1" noRot="1"/>
          </p:cNvSpPr>
          <p:nvPr>
            <p:ph idx="1"/>
          </p:nvPr>
        </p:nvSpPr>
        <p:spPr>
          <a:xfrm>
            <a:off x="0" y="1844675"/>
            <a:ext cx="8842375" cy="4692650"/>
          </a:xfrm>
          <a:solidFill>
            <a:schemeClr val="accent1">
              <a:alpha val="100000"/>
            </a:schemeClr>
          </a:solidFill>
        </p:spPr>
        <p:txBody>
          <a:bodyPr vert="horz" wrap="square" lIns="91440" tIns="45720" rIns="91440" bIns="45720" anchor="t"/>
          <a:p>
            <a:pPr eaLnBrk="1" hangingPunct="1">
              <a:buNone/>
            </a:pPr>
            <a:r>
              <a:rPr lang="zh-CN" altLang="en-US" sz="4000" b="1" dirty="0"/>
              <a:t>          本文阐明了</a:t>
            </a:r>
            <a:r>
              <a:rPr lang="zh-CN" altLang="en-US" sz="4000" b="1" u="sng" dirty="0">
                <a:solidFill>
                  <a:srgbClr val="FF0000"/>
                </a:solidFill>
              </a:rPr>
              <a:t>义重于生，义重于利和不义可耻</a:t>
            </a:r>
            <a:r>
              <a:rPr lang="zh-CN" altLang="en-US" sz="4000" b="1" dirty="0"/>
              <a:t>的道理，提出了“</a:t>
            </a:r>
            <a:r>
              <a:rPr lang="zh-CN" altLang="en-US" sz="4000" b="1" u="sng" dirty="0"/>
              <a:t>舍生取义</a:t>
            </a:r>
            <a:r>
              <a:rPr lang="zh-CN" altLang="en-US" sz="4000" b="1" dirty="0"/>
              <a:t>”的中心论点。他对比了两种人生观，赞扬了那些</a:t>
            </a:r>
            <a:r>
              <a:rPr lang="zh-CN" altLang="en-US" sz="4000" b="1" u="sng" dirty="0"/>
              <a:t>重义轻生、舍生取义</a:t>
            </a:r>
            <a:r>
              <a:rPr lang="zh-CN" altLang="en-US" sz="4000" b="1" dirty="0"/>
              <a:t>的人，</a:t>
            </a:r>
            <a:r>
              <a:rPr lang="zh-CN" altLang="en-US" sz="4000" b="1" dirty="0">
                <a:solidFill>
                  <a:srgbClr val="FF0000"/>
                </a:solidFill>
              </a:rPr>
              <a:t>斥责了</a:t>
            </a:r>
            <a:r>
              <a:rPr lang="zh-CN" altLang="en-US" sz="4000" b="1" dirty="0"/>
              <a:t>那些</a:t>
            </a:r>
            <a:r>
              <a:rPr lang="zh-CN" altLang="en-US" sz="4000" b="1" u="sng" dirty="0"/>
              <a:t>苟且偷生、见利忘</a:t>
            </a:r>
            <a:r>
              <a:rPr lang="zh-CN" altLang="en-US" sz="4000" b="1" dirty="0"/>
              <a:t>义的人。</a:t>
            </a:r>
            <a:r>
              <a:rPr lang="zh-CN" altLang="en-US" sz="4000" b="1" dirty="0">
                <a:solidFill>
                  <a:srgbClr val="FF0000"/>
                </a:solidFill>
              </a:rPr>
              <a:t>告诫</a:t>
            </a:r>
            <a:r>
              <a:rPr lang="zh-CN" altLang="en-US" sz="4000" b="1" dirty="0"/>
              <a:t>人们</a:t>
            </a:r>
            <a:r>
              <a:rPr lang="zh-CN" altLang="en-US" sz="4000" b="1" u="sng" dirty="0"/>
              <a:t>不辨礼义而贪求富贵</a:t>
            </a:r>
            <a:r>
              <a:rPr lang="zh-CN" altLang="en-US" sz="4000" b="1" dirty="0"/>
              <a:t>的行为是不可取的。</a:t>
            </a:r>
            <a:endParaRPr lang="zh-CN" altLang="en-US" sz="4000" b="1" dirty="0"/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Text Box 4"/>
          <p:cNvSpPr txBox="1"/>
          <p:nvPr/>
        </p:nvSpPr>
        <p:spPr>
          <a:xfrm>
            <a:off x="468313" y="2997200"/>
            <a:ext cx="8351837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zh-CN" altLang="zh-CN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2709" name="Text Box 5"/>
          <p:cNvSpPr txBox="1"/>
          <p:nvPr/>
        </p:nvSpPr>
        <p:spPr>
          <a:xfrm>
            <a:off x="0" y="571500"/>
            <a:ext cx="8675688" cy="17399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本文主要阐述了“舍生取义”的道理。作为</a:t>
            </a:r>
            <a:r>
              <a:rPr lang="en-US" altLang="zh-CN" sz="3600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21</a:t>
            </a:r>
            <a:r>
              <a:rPr lang="zh-CN" altLang="en-US" sz="3600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世纪的中学生，你怎样理解这个“义”字？</a:t>
            </a:r>
            <a:endParaRPr lang="zh-CN" altLang="en-US" sz="3600" b="1" dirty="0">
              <a:solidFill>
                <a:schemeClr val="tx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Text Box 6"/>
          <p:cNvSpPr txBox="1"/>
          <p:nvPr/>
        </p:nvSpPr>
        <p:spPr>
          <a:xfrm>
            <a:off x="0" y="2286000"/>
            <a:ext cx="8208963" cy="1077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能见义勇为、为正义事业而献身、做与国与民与人有益的事等。</a:t>
            </a:r>
            <a:endParaRPr lang="zh-CN" altLang="en-US" sz="3200" b="1" dirty="0">
              <a:solidFill>
                <a:srgbClr val="FF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9" grpId="0"/>
      <p:bldP spid="1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Text Box 4"/>
          <p:cNvSpPr txBox="1"/>
          <p:nvPr/>
        </p:nvSpPr>
        <p:spPr>
          <a:xfrm>
            <a:off x="0" y="-26987"/>
            <a:ext cx="9144000" cy="15700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历史上有许多人用宝贵的生命谱写了一曲曲舍生取义的赞歌，请你写出两个这样的事例，再写出两句有关的名句。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3797" name="Text Box 5"/>
          <p:cNvSpPr txBox="1"/>
          <p:nvPr/>
        </p:nvSpPr>
        <p:spPr>
          <a:xfrm>
            <a:off x="0" y="1484313"/>
            <a:ext cx="9144000" cy="228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 dirty="0">
                <a:latin typeface="Arial" panose="020B0604020202020204" pitchFamily="34" charset="0"/>
                <a:ea typeface="楷体_GB2312" pitchFamily="49" charset="-122"/>
              </a:rPr>
              <a:t>       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闻一多横眉怒对国民党特务的手枪，宁可倒下去，也不愿屈服。</a:t>
            </a:r>
            <a:endParaRPr lang="zh-CN" altLang="en-US" sz="3200" b="1" dirty="0">
              <a:solidFill>
                <a:srgbClr val="000000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      刘胡兰面对敌人的铡刀，毫无惧色，宁死也不说出党的秘密。</a:t>
            </a:r>
            <a:endParaRPr lang="zh-CN" altLang="en-US" sz="3200" b="1" dirty="0">
              <a:solidFill>
                <a:srgbClr val="00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33798" name="Text Box 6"/>
          <p:cNvSpPr txBox="1"/>
          <p:nvPr/>
        </p:nvSpPr>
        <p:spPr>
          <a:xfrm>
            <a:off x="107950" y="4005263"/>
            <a:ext cx="8856663" cy="1323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人生自古谁无死，留取丹心照汗青。</a:t>
            </a:r>
            <a:r>
              <a:rPr lang="en-US" altLang="zh-CN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----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文天祥</a:t>
            </a:r>
            <a:endParaRPr lang="zh-CN" altLang="en-US" sz="32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取义成仁今日事，人间遍种自由花</a:t>
            </a:r>
            <a:r>
              <a:rPr lang="en-US" altLang="zh-CN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----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陈毅</a:t>
            </a:r>
            <a:endParaRPr lang="zh-CN" altLang="en-US" sz="32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/>
      <p:bldP spid="3379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Oval 2"/>
          <p:cNvSpPr/>
          <p:nvPr/>
        </p:nvSpPr>
        <p:spPr>
          <a:xfrm>
            <a:off x="0" y="0"/>
            <a:ext cx="3059113" cy="1268413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3" name="Text Box 3"/>
          <p:cNvSpPr txBox="1"/>
          <p:nvPr/>
        </p:nvSpPr>
        <p:spPr>
          <a:xfrm>
            <a:off x="179388" y="188913"/>
            <a:ext cx="4895850" cy="823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4800" b="1" dirty="0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课文听读</a:t>
            </a:r>
            <a:endParaRPr lang="zh-CN" altLang="en-US" sz="4800" b="1" dirty="0">
              <a:solidFill>
                <a:srgbClr val="FF00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sp>
        <p:nvSpPr>
          <p:cNvPr id="5124" name="Text Box 4"/>
          <p:cNvSpPr txBox="1"/>
          <p:nvPr/>
        </p:nvSpPr>
        <p:spPr>
          <a:xfrm>
            <a:off x="3059113" y="2060575"/>
            <a:ext cx="5060950" cy="22875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4800" dirty="0">
                <a:latin typeface="华文隶书" pitchFamily="2" charset="-122"/>
                <a:ea typeface="华文隶书" pitchFamily="2" charset="-122"/>
              </a:rPr>
              <a:t>听读课文，要求：</a:t>
            </a:r>
            <a:endParaRPr lang="zh-CN" altLang="en-US" sz="4800" dirty="0">
              <a:latin typeface="华文隶书" pitchFamily="2" charset="-122"/>
              <a:ea typeface="华文隶书" pitchFamily="2" charset="-122"/>
            </a:endParaRPr>
          </a:p>
          <a:p>
            <a:pPr lvl="0" eaLnBrk="1" hangingPunct="1"/>
            <a:r>
              <a:rPr lang="en-US" altLang="zh-CN" sz="4800" dirty="0">
                <a:latin typeface="华文隶书" pitchFamily="2" charset="-122"/>
                <a:ea typeface="华文隶书" pitchFamily="2" charset="-122"/>
              </a:rPr>
              <a:t>1. </a:t>
            </a:r>
            <a:r>
              <a:rPr lang="zh-CN" altLang="en-US" sz="4800" dirty="0">
                <a:latin typeface="华文隶书" pitchFamily="2" charset="-122"/>
                <a:ea typeface="华文隶书" pitchFamily="2" charset="-122"/>
              </a:rPr>
              <a:t>听</a:t>
            </a:r>
            <a:r>
              <a:rPr lang="zh-CN" altLang="en-US" sz="4800" dirty="0">
                <a:solidFill>
                  <a:srgbClr val="FFCC00"/>
                </a:solidFill>
                <a:latin typeface="华文隶书" pitchFamily="2" charset="-122"/>
                <a:ea typeface="华文隶书" pitchFamily="2" charset="-122"/>
              </a:rPr>
              <a:t>准</a:t>
            </a:r>
            <a:r>
              <a:rPr lang="zh-CN" altLang="en-US" sz="4800" dirty="0">
                <a:latin typeface="华文隶书" pitchFamily="2" charset="-122"/>
                <a:ea typeface="华文隶书" pitchFamily="2" charset="-122"/>
              </a:rPr>
              <a:t>字音；</a:t>
            </a:r>
            <a:endParaRPr lang="zh-CN" altLang="en-US" sz="4800" dirty="0">
              <a:latin typeface="华文隶书" pitchFamily="2" charset="-122"/>
              <a:ea typeface="华文隶书" pitchFamily="2" charset="-122"/>
            </a:endParaRPr>
          </a:p>
          <a:p>
            <a:pPr lvl="0" eaLnBrk="1" hangingPunct="1"/>
            <a:r>
              <a:rPr lang="en-US" altLang="zh-CN" sz="4800" dirty="0">
                <a:latin typeface="华文隶书" pitchFamily="2" charset="-122"/>
                <a:ea typeface="华文隶书" pitchFamily="2" charset="-122"/>
              </a:rPr>
              <a:t>2. </a:t>
            </a:r>
            <a:r>
              <a:rPr lang="zh-CN" altLang="en-US" sz="4800" dirty="0">
                <a:latin typeface="华文隶书" pitchFamily="2" charset="-122"/>
                <a:ea typeface="华文隶书" pitchFamily="2" charset="-122"/>
              </a:rPr>
              <a:t>分</a:t>
            </a:r>
            <a:r>
              <a:rPr lang="zh-CN" altLang="en-US" sz="4800" dirty="0">
                <a:solidFill>
                  <a:srgbClr val="FFFF00"/>
                </a:solidFill>
                <a:latin typeface="华文隶书" pitchFamily="2" charset="-122"/>
                <a:ea typeface="华文隶书" pitchFamily="2" charset="-122"/>
              </a:rPr>
              <a:t>清</a:t>
            </a:r>
            <a:r>
              <a:rPr lang="zh-CN" altLang="en-US" sz="4800" dirty="0">
                <a:latin typeface="华文隶书" pitchFamily="2" charset="-122"/>
                <a:ea typeface="华文隶书" pitchFamily="2" charset="-122"/>
              </a:rPr>
              <a:t>句读。</a:t>
            </a:r>
            <a:endParaRPr lang="zh-CN" altLang="en-US" sz="4800" dirty="0">
              <a:latin typeface="华文隶书" pitchFamily="2" charset="-122"/>
              <a:ea typeface="华文隶书" pitchFamily="2" charset="-122"/>
            </a:endParaRPr>
          </a:p>
        </p:txBody>
      </p:sp>
      <p:pic>
        <p:nvPicPr>
          <p:cNvPr id="45061" name="d2005022613393749.mp3">
            <a:hlinkClick r:id="" action="ppaction://media"/>
          </p:cNvPr>
          <p:cNvPicPr>
            <a:picLocks noRot="1"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04800" y="1447800"/>
            <a:ext cx="685800" cy="685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7656" fill="hold"/>
                                        <p:tgtEl>
                                          <p:spTgt spid="4506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061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Text Box 4"/>
          <p:cNvSpPr txBox="1"/>
          <p:nvPr/>
        </p:nvSpPr>
        <p:spPr>
          <a:xfrm>
            <a:off x="0" y="285750"/>
            <a:ext cx="9144000" cy="2554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孟子提倡的</a:t>
            </a:r>
            <a:r>
              <a:rPr lang="zh-CN" altLang="en-US" sz="3200" b="1" dirty="0">
                <a:latin typeface="Arial" panose="020B0604020202020204" pitchFamily="34" charset="0"/>
                <a:ea typeface="楷体_GB2312" pitchFamily="49" charset="-122"/>
              </a:rPr>
              <a:t>“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舍生取义</a:t>
            </a:r>
            <a:r>
              <a:rPr lang="zh-CN" altLang="en-US" sz="3200" b="1" dirty="0">
                <a:latin typeface="Arial" panose="020B0604020202020204" pitchFamily="34" charset="0"/>
                <a:ea typeface="楷体_GB2312" pitchFamily="49" charset="-122"/>
              </a:rPr>
              <a:t>”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曾经造就了一大批仁人志士，而现在的学校教育则强调我们中小学生要珍爱生命，最近教育部新修订的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中学生日常行为规范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就删掉了</a:t>
            </a:r>
            <a:r>
              <a:rPr lang="zh-CN" altLang="en-US" sz="3200" b="1" dirty="0">
                <a:latin typeface="Arial" panose="020B0604020202020204" pitchFamily="34" charset="0"/>
                <a:ea typeface="楷体_GB2312" pitchFamily="49" charset="-122"/>
              </a:rPr>
              <a:t>“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见义勇为，敢于斗争</a:t>
            </a:r>
            <a:r>
              <a:rPr lang="zh-CN" altLang="en-US" sz="3200" b="1" dirty="0">
                <a:latin typeface="Arial" panose="020B0604020202020204" pitchFamily="34" charset="0"/>
                <a:ea typeface="楷体_GB2312" pitchFamily="49" charset="-122"/>
              </a:rPr>
              <a:t>”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的字样，你怎么看待这一问题？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2771" name="Text Box 5"/>
          <p:cNvSpPr txBox="1"/>
          <p:nvPr/>
        </p:nvSpPr>
        <p:spPr>
          <a:xfrm>
            <a:off x="468313" y="2852738"/>
            <a:ext cx="8064500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zh-CN" altLang="zh-CN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22" name="Text Box 6"/>
          <p:cNvSpPr txBox="1"/>
          <p:nvPr/>
        </p:nvSpPr>
        <p:spPr>
          <a:xfrm>
            <a:off x="0" y="3143250"/>
            <a:ext cx="9144000" cy="2528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      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人的生命是宝贵的，我们应该珍惜仅有的一次生命，但并不表示我们不见义勇为，不伸张正义，只是我们在见义勇为时，要量力而行，要在与坏人斗勇的同时还要斗智，尽量避免对自己的伤害，对生命的威胁。</a:t>
            </a:r>
            <a:endParaRPr lang="zh-CN" altLang="en-US" sz="3200" b="1" dirty="0">
              <a:solidFill>
                <a:srgbClr val="00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Rectangle 4"/>
          <p:cNvSpPr/>
          <p:nvPr/>
        </p:nvSpPr>
        <p:spPr>
          <a:xfrm>
            <a:off x="428625" y="642938"/>
            <a:ext cx="7920038" cy="3387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b="1" dirty="0">
                <a:solidFill>
                  <a:srgbClr val="00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</a:t>
            </a:r>
            <a:r>
              <a:rPr lang="zh-CN" altLang="en-US" sz="3600" b="1" dirty="0">
                <a:solidFill>
                  <a:srgbClr val="000066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在几千年前，孟子就提出了“</a:t>
            </a:r>
            <a:r>
              <a:rPr lang="zh-CN" altLang="en-US" sz="3600" b="1" dirty="0">
                <a:solidFill>
                  <a:srgbClr val="CC3300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鱼和熊掌不可得兼</a:t>
            </a:r>
            <a:r>
              <a:rPr lang="zh-CN" altLang="en-US" sz="3600" b="1" dirty="0">
                <a:solidFill>
                  <a:srgbClr val="000066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”的问题和应当“</a:t>
            </a:r>
            <a:r>
              <a:rPr lang="zh-CN" altLang="en-US" sz="3600" b="1" dirty="0">
                <a:solidFill>
                  <a:srgbClr val="CC3300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舍生取义</a:t>
            </a:r>
            <a:r>
              <a:rPr lang="zh-CN" altLang="en-US" sz="3600" b="1" dirty="0">
                <a:solidFill>
                  <a:srgbClr val="000066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”的观点，那么在我们现代社会，面对愈来愈多的诱惑，面对人生的各种考验，我们应当做出怎样的选择呢</a:t>
            </a:r>
            <a:r>
              <a:rPr lang="en-US" altLang="zh-CN" sz="3600" b="1" dirty="0">
                <a:solidFill>
                  <a:srgbClr val="000066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?</a:t>
            </a:r>
            <a:r>
              <a:rPr lang="zh-CN" altLang="en-US" sz="3600" b="1" dirty="0">
                <a:solidFill>
                  <a:srgbClr val="9900CC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请你结合自己十几年的生活经历谈谈。</a:t>
            </a:r>
            <a:endParaRPr lang="zh-CN" altLang="en-US" sz="3600" b="1" dirty="0">
              <a:solidFill>
                <a:srgbClr val="9900CC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Rectangle 4"/>
          <p:cNvSpPr/>
          <p:nvPr/>
        </p:nvSpPr>
        <p:spPr>
          <a:xfrm>
            <a:off x="395288" y="765175"/>
            <a:ext cx="8353425" cy="54530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鱼，我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所欲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也，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熊掌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，亦我所欲也，二者不可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得兼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，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舍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鱼而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取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熊掌者也。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生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，亦我所欲也，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义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，亦我所欲也，二者不可得兼，舍生而取义者也。生亦我所欲，所欲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有甚于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生者，故不为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苟得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也。死亦我所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恶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，所恶有甚于死者，故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患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有所不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辟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也。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如使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人之所欲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莫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甚于生者，则凡可以得生者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何不用也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？使人之所恶莫甚于死者，则凡可以辟患者何不为也？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由是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则生而有不用也；由是则可以辟患而有不为也。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是故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所欲有甚于生者，所恶有甚于死者。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非独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贤者有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是心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也，人皆有之，贤者能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勿丧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耳。</a:t>
            </a:r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8130" name="WordArt 2"/>
          <p:cNvSpPr>
            <a:spLocks noChangeArrowheads="1" noChangeShapeType="1" noTextEdit="1"/>
          </p:cNvSpPr>
          <p:nvPr/>
        </p:nvSpPr>
        <p:spPr bwMode="auto">
          <a:xfrm>
            <a:off x="2339975" y="0"/>
            <a:ext cx="1685925" cy="762000"/>
          </a:xfrm>
          <a:prstGeom prst="rect">
            <a:avLst/>
          </a:prstGeom>
        </p:spPr>
        <p:txBody>
          <a:bodyPr wrap="none" numCol="1" fromWordArt="1">
            <a:prstTxWarp prst="textSlantUp">
              <a:avLst>
                <a:gd name="adj" fmla="val 32056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0" cap="none" spc="0" normalizeH="0" baseline="0" noProof="0" smtClean="0">
                <a:ln w="9525">
                  <a:solidFill>
                    <a:srgbClr val="CC99FF"/>
                  </a:solidFill>
                  <a:miter lim="800000"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uLnTx/>
                <a:uFillTx/>
                <a:latin typeface="华文新魏" panose="02010800040101010101" charset="-122"/>
                <a:ea typeface="宋体" panose="02010600030101010101" pitchFamily="2" charset="-122"/>
                <a:cs typeface="+mn-cs"/>
              </a:rPr>
              <a:t>原文</a:t>
            </a:r>
            <a:r>
              <a:rPr kumimoji="0" lang="en-US" altLang="zh-CN" sz="3600" b="1" i="0" u="none" strike="noStrike" kern="10" cap="none" spc="0" normalizeH="0" baseline="0" noProof="0" smtClean="0">
                <a:ln w="9525">
                  <a:solidFill>
                    <a:srgbClr val="CC99FF"/>
                  </a:solidFill>
                  <a:miter lim="800000"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uLnTx/>
                <a:uFillTx/>
                <a:latin typeface="华文新魏" panose="02010800040101010101" charset="-122"/>
                <a:ea typeface="宋体" panose="02010600030101010101" pitchFamily="2" charset="-122"/>
                <a:cs typeface="+mn-cs"/>
              </a:rPr>
              <a:t>:</a:t>
            </a:r>
            <a:endParaRPr kumimoji="0" lang="zh-CN" altLang="en-US" sz="3600" b="1" i="0" u="none" strike="noStrike" kern="10" cap="none" spc="0" normalizeH="0" baseline="0" noProof="0" smtClean="0">
              <a:ln w="9525">
                <a:solidFill>
                  <a:srgbClr val="CC99FF"/>
                </a:solidFill>
                <a:miter lim="800000"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/>
                </a:outerShdw>
              </a:effectLst>
              <a:uLnTx/>
              <a:uFillTx/>
              <a:latin typeface="华文新魏" panose="02010800040101010101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71" name="Text Box 4"/>
          <p:cNvSpPr txBox="1"/>
          <p:nvPr/>
        </p:nvSpPr>
        <p:spPr>
          <a:xfrm>
            <a:off x="914400" y="706438"/>
            <a:ext cx="7543800" cy="17541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600" b="1" dirty="0">
                <a:solidFill>
                  <a:srgbClr val="00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</a:t>
            </a:r>
            <a:r>
              <a:rPr lang="zh-CN" altLang="en-US" sz="3600" b="1" dirty="0">
                <a:solidFill>
                  <a:srgbClr val="00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鱼，我</a:t>
            </a: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所欲</a:t>
            </a:r>
            <a:r>
              <a:rPr lang="zh-CN" altLang="en-US" sz="3600" b="1" dirty="0">
                <a:solidFill>
                  <a:srgbClr val="00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也；</a:t>
            </a: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熊掌</a:t>
            </a:r>
            <a:r>
              <a:rPr lang="zh-CN" altLang="en-US" sz="3600" b="1" dirty="0">
                <a:solidFill>
                  <a:srgbClr val="00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，亦我所欲也；二者不可</a:t>
            </a: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得兼</a:t>
            </a:r>
            <a:r>
              <a:rPr lang="zh-CN" altLang="en-US" sz="3600" b="1" dirty="0">
                <a:solidFill>
                  <a:srgbClr val="00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舍</a:t>
            </a:r>
            <a:r>
              <a:rPr lang="zh-CN" altLang="en-US" sz="3600" b="1" dirty="0">
                <a:solidFill>
                  <a:srgbClr val="00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鱼而</a:t>
            </a: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取</a:t>
            </a:r>
            <a:r>
              <a:rPr lang="zh-CN" altLang="en-US" sz="3600" b="1" dirty="0">
                <a:solidFill>
                  <a:srgbClr val="00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熊掌者也。</a:t>
            </a:r>
            <a:endParaRPr lang="zh-CN" altLang="en-US" sz="3600" b="1" dirty="0">
              <a:solidFill>
                <a:srgbClr val="000066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172" name="Rectangle 6"/>
          <p:cNvSpPr/>
          <p:nvPr/>
        </p:nvSpPr>
        <p:spPr>
          <a:xfrm>
            <a:off x="1128713" y="2600325"/>
            <a:ext cx="1204912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2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得兼</a:t>
            </a:r>
            <a:r>
              <a:rPr lang="en-US" altLang="zh-CN" sz="32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:</a:t>
            </a:r>
            <a:endParaRPr lang="en-US" altLang="zh-CN" sz="3200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8136" name="Rectangle 8"/>
          <p:cNvSpPr>
            <a:spLocks noChangeArrowheads="1"/>
          </p:cNvSpPr>
          <p:nvPr/>
        </p:nvSpPr>
        <p:spPr bwMode="auto">
          <a:xfrm>
            <a:off x="2333625" y="2600325"/>
            <a:ext cx="3095625" cy="579438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p>
            <a:pPr lvl="0" eaLnBrk="1" hangingPunct="1"/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同时得到。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8138" name="Text Box 10"/>
          <p:cNvSpPr txBox="1"/>
          <p:nvPr/>
        </p:nvSpPr>
        <p:spPr>
          <a:xfrm>
            <a:off x="2339975" y="3163888"/>
            <a:ext cx="424815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3200" b="1" dirty="0">
                <a:latin typeface="Times New Roman" panose="02020603050405020304" pitchFamily="18" charset="0"/>
                <a:ea typeface="楷体_GB2312" pitchFamily="49" charset="-122"/>
              </a:rPr>
              <a:t>所想要的</a:t>
            </a:r>
            <a:r>
              <a:rPr lang="en-US" altLang="zh-CN" sz="3200" b="1" dirty="0">
                <a:latin typeface="Times New Roman" panose="02020603050405020304" pitchFamily="18" charset="0"/>
                <a:ea typeface="楷体_GB2312" pitchFamily="49" charset="-122"/>
              </a:rPr>
              <a:t>/</a:t>
            </a:r>
            <a:r>
              <a:rPr lang="zh-CN" altLang="en-US" sz="3200" b="1" dirty="0">
                <a:latin typeface="Times New Roman" panose="02020603050405020304" pitchFamily="18" charset="0"/>
                <a:ea typeface="楷体_GB2312" pitchFamily="49" charset="-122"/>
              </a:rPr>
              <a:t>所喜爱的。</a:t>
            </a:r>
            <a:endParaRPr lang="zh-CN" altLang="en-US" sz="3200" b="1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48139" name="Rectangle 11"/>
          <p:cNvSpPr>
            <a:spLocks noChangeArrowheads="1"/>
          </p:cNvSpPr>
          <p:nvPr/>
        </p:nvSpPr>
        <p:spPr bwMode="auto">
          <a:xfrm>
            <a:off x="1114425" y="3209925"/>
            <a:ext cx="1135063" cy="5794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p>
            <a:pPr lvl="0" eaLnBrk="1" hangingPunct="1"/>
            <a:r>
              <a:rPr lang="zh-CN" altLang="en-US" sz="3200" b="1" dirty="0">
                <a:solidFill>
                  <a:schemeClr val="tx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所欲</a:t>
            </a:r>
            <a:r>
              <a:rPr lang="en-US" altLang="zh-CN" sz="3200" b="1" dirty="0">
                <a:solidFill>
                  <a:schemeClr val="tx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:</a:t>
            </a:r>
            <a:endParaRPr lang="en-US" altLang="zh-CN" sz="3200" b="1" dirty="0">
              <a:solidFill>
                <a:schemeClr val="tx2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48140" name="Rectangle 12"/>
          <p:cNvSpPr>
            <a:spLocks noChangeArrowheads="1"/>
          </p:cNvSpPr>
          <p:nvPr/>
        </p:nvSpPr>
        <p:spPr bwMode="auto">
          <a:xfrm>
            <a:off x="6064250" y="2563813"/>
            <a:ext cx="796925" cy="5794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p>
            <a:pPr lvl="0" eaLnBrk="1" hangingPunct="1"/>
            <a:r>
              <a:rPr lang="zh-CN" altLang="en-US" sz="3200" b="1" dirty="0">
                <a:solidFill>
                  <a:schemeClr val="tx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舍</a:t>
            </a:r>
            <a:r>
              <a:rPr lang="en-US" altLang="zh-CN" sz="3200" b="1" dirty="0">
                <a:solidFill>
                  <a:schemeClr val="tx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:</a:t>
            </a:r>
            <a:endParaRPr lang="en-US" altLang="zh-CN" sz="3200" b="1" dirty="0">
              <a:solidFill>
                <a:schemeClr val="tx2"/>
              </a:solidFill>
              <a:effectLst>
                <a:outerShdw blurRad="38100" dist="38100" dir="2700000">
                  <a:srgbClr val="000000"/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8141" name="Text Box 13"/>
          <p:cNvSpPr txBox="1"/>
          <p:nvPr/>
        </p:nvSpPr>
        <p:spPr>
          <a:xfrm>
            <a:off x="6750050" y="2563813"/>
            <a:ext cx="228600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latin typeface="Times New Roman" panose="02020603050405020304" pitchFamily="18" charset="0"/>
                <a:ea typeface="楷体_GB2312" pitchFamily="49" charset="-122"/>
              </a:rPr>
              <a:t>舍弃。</a:t>
            </a:r>
            <a:endParaRPr lang="zh-CN" altLang="en-US" sz="3200" b="1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48142" name="Rectangle 14"/>
          <p:cNvSpPr>
            <a:spLocks noChangeArrowheads="1"/>
          </p:cNvSpPr>
          <p:nvPr/>
        </p:nvSpPr>
        <p:spPr bwMode="auto">
          <a:xfrm>
            <a:off x="6064250" y="3136900"/>
            <a:ext cx="796925" cy="5794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p>
            <a:pPr lvl="0" eaLnBrk="1" hangingPunct="1"/>
            <a:r>
              <a:rPr lang="zh-CN" altLang="en-US" sz="3200" b="1" dirty="0">
                <a:solidFill>
                  <a:schemeClr val="tx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取</a:t>
            </a:r>
            <a:r>
              <a:rPr lang="en-US" altLang="zh-CN" sz="3200" b="1" dirty="0">
                <a:solidFill>
                  <a:schemeClr val="tx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:</a:t>
            </a:r>
            <a:endParaRPr lang="en-US" altLang="zh-CN" sz="3200" b="1" dirty="0">
              <a:solidFill>
                <a:schemeClr val="tx2"/>
              </a:solidFill>
              <a:effectLst>
                <a:outerShdw blurRad="38100" dist="38100" dir="2700000">
                  <a:srgbClr val="000000"/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8143" name="Text Box 15"/>
          <p:cNvSpPr txBox="1"/>
          <p:nvPr/>
        </p:nvSpPr>
        <p:spPr>
          <a:xfrm>
            <a:off x="6750050" y="3136900"/>
            <a:ext cx="2286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latin typeface="Times New Roman" panose="02020603050405020304" pitchFamily="18" charset="0"/>
                <a:ea typeface="楷体_GB2312" pitchFamily="49" charset="-122"/>
              </a:rPr>
              <a:t>选取。</a:t>
            </a:r>
            <a:endParaRPr lang="zh-CN" altLang="en-US" sz="3200" b="1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8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48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6" grpId="0"/>
      <p:bldP spid="48138" grpId="0"/>
      <p:bldP spid="48141" grpId="0"/>
      <p:bldP spid="481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9154" name="Rectangle 2"/>
          <p:cNvSpPr/>
          <p:nvPr/>
        </p:nvSpPr>
        <p:spPr>
          <a:xfrm>
            <a:off x="1004888" y="1122363"/>
            <a:ext cx="7239000" cy="17541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00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生</a:t>
            </a:r>
            <a:r>
              <a:rPr lang="zh-CN" altLang="en-US" sz="3600" b="1" dirty="0">
                <a:solidFill>
                  <a:srgbClr val="00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，亦我所欲也，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义</a:t>
            </a:r>
            <a:r>
              <a:rPr lang="zh-CN" altLang="en-US" sz="3600" b="1" dirty="0">
                <a:solidFill>
                  <a:srgbClr val="00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，亦我所欲也，二者不可得兼，舍生而取义者也。</a:t>
            </a:r>
            <a:endParaRPr lang="zh-CN" altLang="en-US" sz="3600" b="1" dirty="0">
              <a:solidFill>
                <a:srgbClr val="000066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9155" name="WordArt 3"/>
          <p:cNvSpPr>
            <a:spLocks noChangeArrowheads="1" noChangeShapeType="1" noTextEdit="1"/>
          </p:cNvSpPr>
          <p:nvPr/>
        </p:nvSpPr>
        <p:spPr bwMode="auto">
          <a:xfrm>
            <a:off x="406400" y="549275"/>
            <a:ext cx="1685925" cy="569913"/>
          </a:xfrm>
          <a:prstGeom prst="rect">
            <a:avLst/>
          </a:prstGeom>
        </p:spPr>
        <p:txBody>
          <a:bodyPr wrap="none" numCol="1" fromWordArt="1">
            <a:prstTxWarp prst="textSlantUp">
              <a:avLst>
                <a:gd name="adj" fmla="val 32056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0" cap="none" spc="0" normalizeH="0" baseline="0" noProof="0" smtClean="0">
                <a:ln w="9525">
                  <a:solidFill>
                    <a:srgbClr val="CC99FF"/>
                  </a:solidFill>
                  <a:miter lim="800000"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uLnTx/>
                <a:uFillTx/>
                <a:latin typeface="华文新魏" panose="02010800040101010101" charset="-122"/>
                <a:ea typeface="宋体" panose="02010600030101010101" pitchFamily="2" charset="-122"/>
                <a:cs typeface="+mn-cs"/>
              </a:rPr>
              <a:t>原文</a:t>
            </a:r>
            <a:r>
              <a:rPr kumimoji="0" lang="en-US" altLang="zh-CN" sz="3600" b="1" i="0" u="none" strike="noStrike" kern="10" cap="none" spc="0" normalizeH="0" baseline="0" noProof="0" smtClean="0">
                <a:ln w="9525">
                  <a:solidFill>
                    <a:srgbClr val="CC99FF"/>
                  </a:solidFill>
                  <a:miter lim="800000"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uLnTx/>
                <a:uFillTx/>
                <a:latin typeface="华文新魏" panose="02010800040101010101" charset="-122"/>
                <a:ea typeface="宋体" panose="02010600030101010101" pitchFamily="2" charset="-122"/>
                <a:cs typeface="+mn-cs"/>
              </a:rPr>
              <a:t>:</a:t>
            </a:r>
            <a:endParaRPr kumimoji="0" lang="zh-CN" altLang="en-US" sz="3600" b="1" i="0" u="none" strike="noStrike" kern="10" cap="none" spc="0" normalizeH="0" baseline="0" noProof="0" smtClean="0">
              <a:ln w="9525">
                <a:solidFill>
                  <a:srgbClr val="CC99FF"/>
                </a:solidFill>
                <a:miter lim="800000"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/>
                </a:outerShdw>
              </a:effectLst>
              <a:uLnTx/>
              <a:uFillTx/>
              <a:latin typeface="华文新魏" panose="02010800040101010101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2341563" y="2562225"/>
            <a:ext cx="796925" cy="5794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p>
            <a:pPr lvl="0" eaLnBrk="1" hangingPunct="1"/>
            <a:r>
              <a:rPr lang="zh-CN" altLang="en-US" sz="3200" b="1" dirty="0">
                <a:solidFill>
                  <a:schemeClr val="tx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生</a:t>
            </a:r>
            <a:r>
              <a:rPr lang="en-US" altLang="zh-CN" sz="3200" b="1" dirty="0">
                <a:solidFill>
                  <a:schemeClr val="tx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:</a:t>
            </a:r>
            <a:endParaRPr lang="en-US" altLang="zh-CN" sz="3200" b="1" dirty="0">
              <a:solidFill>
                <a:schemeClr val="tx2"/>
              </a:solidFill>
              <a:effectLst>
                <a:outerShdw blurRad="38100" dist="38100" dir="2700000">
                  <a:srgbClr val="000000"/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9158" name="Rectangle 6"/>
          <p:cNvSpPr>
            <a:spLocks noChangeArrowheads="1"/>
          </p:cNvSpPr>
          <p:nvPr/>
        </p:nvSpPr>
        <p:spPr bwMode="auto">
          <a:xfrm>
            <a:off x="4475163" y="2562225"/>
            <a:ext cx="796925" cy="5794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义</a:t>
            </a:r>
            <a:r>
              <a:rPr kumimoji="1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:</a:t>
            </a:r>
            <a:endParaRPr kumimoji="1" lang="en-US" altLang="zh-CN" sz="3200" b="1" i="0" u="none" strike="noStrike" kern="1200" cap="none" spc="0" normalizeH="0" baseline="0" noProof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9159" name="Text Box 7"/>
          <p:cNvSpPr txBox="1"/>
          <p:nvPr/>
        </p:nvSpPr>
        <p:spPr>
          <a:xfrm>
            <a:off x="2951163" y="2562225"/>
            <a:ext cx="14478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latin typeface="Times New Roman" panose="02020603050405020304" pitchFamily="18" charset="0"/>
                <a:ea typeface="楷体_GB2312" pitchFamily="49" charset="-122"/>
              </a:rPr>
              <a:t>生命</a:t>
            </a:r>
            <a:endParaRPr lang="zh-CN" altLang="en-US" sz="3200" b="1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49160" name="Text Box 8"/>
          <p:cNvSpPr txBox="1"/>
          <p:nvPr/>
        </p:nvSpPr>
        <p:spPr>
          <a:xfrm>
            <a:off x="5084763" y="2562225"/>
            <a:ext cx="17526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latin typeface="Times New Roman" panose="02020603050405020304" pitchFamily="18" charset="0"/>
                <a:ea typeface="楷体_GB2312" pitchFamily="49" charset="-122"/>
              </a:rPr>
              <a:t>大义</a:t>
            </a:r>
            <a:endParaRPr lang="zh-CN" altLang="en-US" sz="3200" b="1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9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 animBg="1"/>
      <p:bldP spid="49157" grpId="0" animBg="1"/>
      <p:bldP spid="49159" grpId="0"/>
      <p:bldP spid="4916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Rectangle 2"/>
          <p:cNvSpPr/>
          <p:nvPr/>
        </p:nvSpPr>
        <p:spPr>
          <a:xfrm>
            <a:off x="646113" y="620713"/>
            <a:ext cx="8534400" cy="17541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rgbClr val="00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3600" b="1" dirty="0">
                <a:solidFill>
                  <a:srgbClr val="00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生亦我所欲，所欲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有甚于</a:t>
            </a:r>
            <a:r>
              <a:rPr lang="zh-CN" altLang="en-US" sz="3600" b="1" dirty="0">
                <a:solidFill>
                  <a:srgbClr val="00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生者，故不为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苟得</a:t>
            </a:r>
            <a:r>
              <a:rPr lang="zh-CN" altLang="en-US" sz="3600" b="1" dirty="0">
                <a:solidFill>
                  <a:srgbClr val="00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也。死亦我所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恶</a:t>
            </a:r>
            <a:r>
              <a:rPr lang="zh-CN" altLang="en-US" sz="3600" b="1" dirty="0">
                <a:solidFill>
                  <a:srgbClr val="00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，所恶有甚于死者，故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患</a:t>
            </a:r>
            <a:r>
              <a:rPr lang="zh-CN" altLang="en-US" sz="3600" b="1" dirty="0">
                <a:solidFill>
                  <a:srgbClr val="00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有所不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辟</a:t>
            </a:r>
            <a:r>
              <a:rPr lang="zh-CN" altLang="en-US" sz="3600" b="1" dirty="0">
                <a:solidFill>
                  <a:srgbClr val="00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也。</a:t>
            </a:r>
            <a:endParaRPr lang="zh-CN" altLang="en-US" sz="3600" b="1" dirty="0">
              <a:solidFill>
                <a:srgbClr val="000066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1203" name="WordArt 3"/>
          <p:cNvSpPr>
            <a:spLocks noChangeArrowheads="1" noChangeShapeType="1" noTextEdit="1"/>
          </p:cNvSpPr>
          <p:nvPr/>
        </p:nvSpPr>
        <p:spPr bwMode="auto">
          <a:xfrm>
            <a:off x="2124075" y="0"/>
            <a:ext cx="1685925" cy="762000"/>
          </a:xfrm>
          <a:prstGeom prst="rect">
            <a:avLst/>
          </a:prstGeom>
        </p:spPr>
        <p:txBody>
          <a:bodyPr wrap="none" numCol="1" fromWordArt="1">
            <a:prstTxWarp prst="textSlantUp">
              <a:avLst>
                <a:gd name="adj" fmla="val 32056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0" cap="none" spc="0" normalizeH="0" baseline="0" noProof="0" smtClean="0">
                <a:ln w="9525">
                  <a:solidFill>
                    <a:srgbClr val="CC99FF"/>
                  </a:solidFill>
                  <a:miter lim="800000"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uLnTx/>
                <a:uFillTx/>
                <a:latin typeface="华文新魏" panose="02010800040101010101" charset="-122"/>
                <a:ea typeface="宋体" panose="02010600030101010101" pitchFamily="2" charset="-122"/>
                <a:cs typeface="+mn-cs"/>
              </a:rPr>
              <a:t>原文</a:t>
            </a:r>
            <a:r>
              <a:rPr kumimoji="0" lang="en-US" altLang="zh-CN" sz="3600" b="1" i="0" u="none" strike="noStrike" kern="10" cap="none" spc="0" normalizeH="0" baseline="0" noProof="0" smtClean="0">
                <a:ln w="9525">
                  <a:solidFill>
                    <a:srgbClr val="CC99FF"/>
                  </a:solidFill>
                  <a:miter lim="800000"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uLnTx/>
                <a:uFillTx/>
                <a:latin typeface="华文新魏" panose="02010800040101010101" charset="-122"/>
                <a:ea typeface="宋体" panose="02010600030101010101" pitchFamily="2" charset="-122"/>
                <a:cs typeface="+mn-cs"/>
              </a:rPr>
              <a:t>:</a:t>
            </a:r>
            <a:endParaRPr kumimoji="0" lang="zh-CN" altLang="en-US" sz="3600" b="1" i="0" u="none" strike="noStrike" kern="10" cap="none" spc="0" normalizeH="0" baseline="0" noProof="0" smtClean="0">
              <a:ln w="9525">
                <a:solidFill>
                  <a:srgbClr val="CC99FF"/>
                </a:solidFill>
                <a:miter lim="800000"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/>
                </a:outerShdw>
              </a:effectLst>
              <a:uLnTx/>
              <a:uFillTx/>
              <a:latin typeface="华文新魏" panose="02010800040101010101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220" name="Rectangle 5"/>
          <p:cNvSpPr/>
          <p:nvPr/>
        </p:nvSpPr>
        <p:spPr>
          <a:xfrm>
            <a:off x="214313" y="3214688"/>
            <a:ext cx="1612900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2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有甚于</a:t>
            </a:r>
            <a:r>
              <a:rPr lang="en-US" altLang="zh-CN" sz="32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:</a:t>
            </a:r>
            <a:endParaRPr lang="en-US" altLang="zh-CN" sz="3200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9221" name="Rectangle 6"/>
          <p:cNvSpPr/>
          <p:nvPr/>
        </p:nvSpPr>
        <p:spPr>
          <a:xfrm>
            <a:off x="0" y="3929063"/>
            <a:ext cx="1204913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2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苟得</a:t>
            </a:r>
            <a:r>
              <a:rPr lang="en-US" altLang="zh-CN" sz="32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:</a:t>
            </a:r>
            <a:endParaRPr lang="en-US" altLang="zh-CN" sz="3200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9222" name="Rectangle 7"/>
          <p:cNvSpPr/>
          <p:nvPr/>
        </p:nvSpPr>
        <p:spPr>
          <a:xfrm>
            <a:off x="214313" y="4714875"/>
            <a:ext cx="796925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2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恶</a:t>
            </a:r>
            <a:r>
              <a:rPr lang="en-US" altLang="zh-CN" sz="32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:</a:t>
            </a:r>
            <a:endParaRPr lang="en-US" altLang="zh-CN" sz="3200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9223" name="Rectangle 8"/>
          <p:cNvSpPr/>
          <p:nvPr/>
        </p:nvSpPr>
        <p:spPr>
          <a:xfrm>
            <a:off x="0" y="5500688"/>
            <a:ext cx="814388" cy="581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32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患</a:t>
            </a:r>
            <a:r>
              <a:rPr lang="en-US" altLang="zh-CN" sz="32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:</a:t>
            </a:r>
            <a:endParaRPr lang="en-US" altLang="zh-CN" sz="3200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9224" name="Rectangle 9"/>
          <p:cNvSpPr/>
          <p:nvPr/>
        </p:nvSpPr>
        <p:spPr>
          <a:xfrm>
            <a:off x="4572000" y="5357813"/>
            <a:ext cx="796925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2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辟</a:t>
            </a:r>
            <a:r>
              <a:rPr lang="en-US" altLang="zh-CN" sz="32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:</a:t>
            </a:r>
            <a:endParaRPr lang="en-US" altLang="zh-CN" sz="3200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1210" name="Rectangle 10"/>
          <p:cNvSpPr>
            <a:spLocks noChangeArrowheads="1"/>
          </p:cNvSpPr>
          <p:nvPr/>
        </p:nvSpPr>
        <p:spPr bwMode="auto">
          <a:xfrm>
            <a:off x="2286000" y="3143250"/>
            <a:ext cx="3744913" cy="579438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p>
            <a:pPr lvl="0" eaLnBrk="1" hangingPunct="1"/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比</a:t>
            </a:r>
            <a:r>
              <a:rPr lang="en-US" altLang="zh-CN" sz="3200" b="1" dirty="0">
                <a:ea typeface="楷体_GB2312" pitchFamily="49" charset="-122"/>
              </a:rPr>
              <a:t>……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更重要。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1211" name="Rectangle 11"/>
          <p:cNvSpPr>
            <a:spLocks noChangeArrowheads="1"/>
          </p:cNvSpPr>
          <p:nvPr/>
        </p:nvSpPr>
        <p:spPr bwMode="auto">
          <a:xfrm>
            <a:off x="1285875" y="3857625"/>
            <a:ext cx="8347075" cy="579438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p>
            <a:pPr lvl="0" eaLnBrk="1" hangingPunct="1"/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苟且取得，这里是</a:t>
            </a:r>
            <a:r>
              <a:rPr lang="zh-CN" altLang="en-US" sz="3200" b="1" dirty="0">
                <a:ea typeface="楷体_GB2312" pitchFamily="49" charset="-122"/>
              </a:rPr>
              <a:t>“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苟且偷生</a:t>
            </a:r>
            <a:r>
              <a:rPr lang="zh-CN" altLang="en-US" sz="3200" b="1" dirty="0">
                <a:ea typeface="楷体_GB2312" pitchFamily="49" charset="-122"/>
              </a:rPr>
              <a:t>”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的意思。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1212" name="Rectangle 12"/>
          <p:cNvSpPr>
            <a:spLocks noChangeArrowheads="1"/>
          </p:cNvSpPr>
          <p:nvPr/>
        </p:nvSpPr>
        <p:spPr bwMode="auto">
          <a:xfrm>
            <a:off x="1214438" y="4572000"/>
            <a:ext cx="5867400" cy="579438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p>
            <a:pPr lvl="0" eaLnBrk="1" hangingPunct="1"/>
            <a:r>
              <a:rPr lang="en-US" altLang="zh-CN" sz="32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wù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，厌恶，与</a:t>
            </a:r>
            <a:r>
              <a:rPr lang="zh-CN" altLang="en-US" sz="3200" b="1" dirty="0">
                <a:ea typeface="楷体_GB2312" pitchFamily="49" charset="-122"/>
              </a:rPr>
              <a:t>“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欲</a:t>
            </a:r>
            <a:r>
              <a:rPr lang="zh-CN" altLang="en-US" sz="3200" b="1" dirty="0">
                <a:ea typeface="楷体_GB2312" pitchFamily="49" charset="-122"/>
              </a:rPr>
              <a:t>”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相反。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1213" name="Rectangle 13"/>
          <p:cNvSpPr>
            <a:spLocks noChangeArrowheads="1"/>
          </p:cNvSpPr>
          <p:nvPr/>
        </p:nvSpPr>
        <p:spPr bwMode="auto">
          <a:xfrm>
            <a:off x="1000125" y="5500688"/>
            <a:ext cx="3562350" cy="579438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p>
            <a:pPr lvl="0" eaLnBrk="1" hangingPunct="1"/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祸患，灾难。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1214" name="Text Box 14"/>
          <p:cNvSpPr txBox="1"/>
          <p:nvPr/>
        </p:nvSpPr>
        <p:spPr>
          <a:xfrm>
            <a:off x="5429250" y="5286375"/>
            <a:ext cx="31242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通</a:t>
            </a:r>
            <a:r>
              <a:rPr lang="zh-CN" altLang="en-US" sz="3200" b="1" dirty="0">
                <a:latin typeface="Times New Roman" panose="02020603050405020304" pitchFamily="18" charset="0"/>
                <a:ea typeface="楷体_GB2312" pitchFamily="49" charset="-122"/>
              </a:rPr>
              <a:t>“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避</a:t>
            </a:r>
            <a:r>
              <a:rPr lang="zh-CN" altLang="en-US" sz="3200" b="1" dirty="0">
                <a:latin typeface="Times New Roman" panose="02020603050405020304" pitchFamily="18" charset="0"/>
                <a:ea typeface="楷体_GB2312" pitchFamily="49" charset="-122"/>
              </a:rPr>
              <a:t>”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躲避。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51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0" grpId="0"/>
      <p:bldP spid="51211" grpId="0"/>
      <p:bldP spid="51212" grpId="0"/>
      <p:bldP spid="51213" grpId="0"/>
      <p:bldP spid="512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2226" name="WordArt 2"/>
          <p:cNvSpPr>
            <a:spLocks noChangeArrowheads="1" noChangeShapeType="1" noTextEdit="1"/>
          </p:cNvSpPr>
          <p:nvPr/>
        </p:nvSpPr>
        <p:spPr bwMode="auto">
          <a:xfrm>
            <a:off x="2195513" y="0"/>
            <a:ext cx="1685925" cy="762000"/>
          </a:xfrm>
          <a:prstGeom prst="rect">
            <a:avLst/>
          </a:prstGeom>
        </p:spPr>
        <p:txBody>
          <a:bodyPr wrap="none" numCol="1" fromWordArt="1">
            <a:prstTxWarp prst="textSlantUp">
              <a:avLst>
                <a:gd name="adj" fmla="val 32056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0" cap="none" spc="0" normalizeH="0" baseline="0" noProof="0" dirty="0" smtClean="0">
                <a:ln w="9525">
                  <a:solidFill>
                    <a:srgbClr val="CC99FF"/>
                  </a:solidFill>
                  <a:miter lim="800000"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uLnTx/>
                <a:uFillTx/>
                <a:latin typeface="华文新魏" panose="02010800040101010101" charset="-122"/>
                <a:ea typeface="宋体" panose="02010600030101010101" pitchFamily="2" charset="-122"/>
                <a:cs typeface="+mn-cs"/>
              </a:rPr>
              <a:t>原文</a:t>
            </a:r>
            <a:r>
              <a:rPr kumimoji="0" lang="en-US" altLang="zh-CN" sz="3600" b="1" i="0" u="none" strike="noStrike" kern="10" cap="none" spc="0" normalizeH="0" baseline="0" noProof="0" dirty="0" smtClean="0">
                <a:ln w="9525">
                  <a:solidFill>
                    <a:srgbClr val="CC99FF"/>
                  </a:solidFill>
                  <a:miter lim="800000"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uLnTx/>
                <a:uFillTx/>
                <a:latin typeface="华文新魏" panose="02010800040101010101" charset="-122"/>
                <a:ea typeface="宋体" panose="02010600030101010101" pitchFamily="2" charset="-122"/>
                <a:cs typeface="+mn-cs"/>
              </a:rPr>
              <a:t>:</a:t>
            </a:r>
            <a:endParaRPr kumimoji="0" lang="zh-CN" altLang="en-US" sz="3600" b="1" i="0" u="none" strike="noStrike" kern="10" cap="none" spc="0" normalizeH="0" baseline="0" noProof="0" dirty="0" smtClean="0">
              <a:ln w="9525">
                <a:solidFill>
                  <a:srgbClr val="CC99FF"/>
                </a:solidFill>
                <a:miter lim="800000"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/>
                </a:outerShdw>
              </a:effectLst>
              <a:uLnTx/>
              <a:uFillTx/>
              <a:latin typeface="华文新魏" panose="02010800040101010101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43" name="Text Box 4"/>
          <p:cNvSpPr txBox="1"/>
          <p:nvPr/>
        </p:nvSpPr>
        <p:spPr>
          <a:xfrm>
            <a:off x="107950" y="762000"/>
            <a:ext cx="9144000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just" eaLnBrk="1" hangingPunct="1"/>
            <a:r>
              <a:rPr lang="en-US" altLang="zh-CN" sz="2800" b="1" dirty="0">
                <a:solidFill>
                  <a:srgbClr val="00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如使</a:t>
            </a:r>
            <a:r>
              <a:rPr lang="zh-CN" altLang="en-US" sz="2800" b="1" dirty="0">
                <a:solidFill>
                  <a:srgbClr val="00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人之所欲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莫</a:t>
            </a:r>
            <a:r>
              <a:rPr lang="zh-CN" altLang="en-US" sz="2800" b="1" dirty="0">
                <a:solidFill>
                  <a:srgbClr val="00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甚于生，则凡可以得生者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何不用也</a:t>
            </a:r>
            <a:r>
              <a:rPr lang="zh-CN" altLang="en-US" sz="2800" b="1" dirty="0">
                <a:solidFill>
                  <a:srgbClr val="00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。使人之所恶莫甚于死者，则凡可以辟患者何不为也？</a:t>
            </a:r>
            <a:endParaRPr lang="zh-CN" altLang="en-US" sz="2800" b="1" dirty="0">
              <a:solidFill>
                <a:srgbClr val="000066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244" name="Rectangle 5"/>
          <p:cNvSpPr/>
          <p:nvPr/>
        </p:nvSpPr>
        <p:spPr>
          <a:xfrm>
            <a:off x="900113" y="1700213"/>
            <a:ext cx="1204912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2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如使</a:t>
            </a:r>
            <a:r>
              <a:rPr lang="en-US" altLang="zh-CN" sz="32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:</a:t>
            </a:r>
            <a:endParaRPr lang="en-US" altLang="zh-CN" sz="3200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0245" name="Rectangle 6"/>
          <p:cNvSpPr/>
          <p:nvPr/>
        </p:nvSpPr>
        <p:spPr>
          <a:xfrm>
            <a:off x="900113" y="2974975"/>
            <a:ext cx="2020887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2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何不用也</a:t>
            </a:r>
            <a:r>
              <a:rPr lang="en-US" altLang="zh-CN" sz="32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:</a:t>
            </a:r>
            <a:endParaRPr lang="en-US" altLang="zh-CN" sz="3200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2231" name="Rectangle 7"/>
          <p:cNvSpPr>
            <a:spLocks noChangeArrowheads="1"/>
          </p:cNvSpPr>
          <p:nvPr/>
        </p:nvSpPr>
        <p:spPr bwMode="auto">
          <a:xfrm>
            <a:off x="1052513" y="2344738"/>
            <a:ext cx="796925" cy="5794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p>
            <a:pPr lvl="0" eaLnBrk="1" hangingPunct="1"/>
            <a:r>
              <a:rPr lang="zh-CN" altLang="en-US" sz="3200" b="1" dirty="0">
                <a:solidFill>
                  <a:schemeClr val="tx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莫</a:t>
            </a:r>
            <a:r>
              <a:rPr lang="en-US" altLang="zh-CN" sz="3200" b="1" dirty="0">
                <a:solidFill>
                  <a:schemeClr val="tx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:</a:t>
            </a:r>
            <a:endParaRPr lang="en-US" altLang="zh-CN" sz="3200" b="1" dirty="0">
              <a:solidFill>
                <a:schemeClr val="tx2"/>
              </a:solidFill>
              <a:effectLst>
                <a:outerShdw blurRad="38100" dist="38100" dir="2700000">
                  <a:srgbClr val="000000"/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2232" name="Rectangle 8"/>
          <p:cNvSpPr>
            <a:spLocks noChangeArrowheads="1"/>
          </p:cNvSpPr>
          <p:nvPr/>
        </p:nvSpPr>
        <p:spPr bwMode="auto">
          <a:xfrm>
            <a:off x="2043113" y="1730375"/>
            <a:ext cx="6264275" cy="579438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p>
            <a:pPr lvl="0" eaLnBrk="1" hangingPunct="1"/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假如，假使。下文</a:t>
            </a:r>
            <a:r>
              <a:rPr lang="zh-CN" altLang="en-US" sz="3200" b="1" dirty="0">
                <a:ea typeface="楷体_GB2312" pitchFamily="49" charset="-122"/>
              </a:rPr>
              <a:t>“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使</a:t>
            </a:r>
            <a:r>
              <a:rPr lang="zh-CN" altLang="en-US" sz="3200" b="1" dirty="0">
                <a:ea typeface="楷体_GB2312" pitchFamily="49" charset="-122"/>
              </a:rPr>
              <a:t>”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义同。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2233" name="Rectangle 9"/>
          <p:cNvSpPr>
            <a:spLocks noChangeArrowheads="1"/>
          </p:cNvSpPr>
          <p:nvPr/>
        </p:nvSpPr>
        <p:spPr bwMode="auto">
          <a:xfrm>
            <a:off x="2805113" y="2974975"/>
            <a:ext cx="5400675" cy="579438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p>
            <a:pPr lvl="0" eaLnBrk="1" hangingPunct="1"/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什么手段不可用呢？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2234" name="Text Box 10"/>
          <p:cNvSpPr txBox="1"/>
          <p:nvPr/>
        </p:nvSpPr>
        <p:spPr>
          <a:xfrm>
            <a:off x="2043113" y="2344738"/>
            <a:ext cx="152400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latin typeface="Times New Roman" panose="02020603050405020304" pitchFamily="18" charset="0"/>
                <a:ea typeface="楷体_GB2312" pitchFamily="49" charset="-122"/>
              </a:rPr>
              <a:t>没有。</a:t>
            </a:r>
            <a:endParaRPr lang="zh-CN" altLang="en-US" sz="3200" b="1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52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2" grpId="0"/>
      <p:bldP spid="52233" grpId="0"/>
      <p:bldP spid="5223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3250" name="WordArt 2"/>
          <p:cNvSpPr>
            <a:spLocks noChangeArrowheads="1" noChangeShapeType="1" noTextEdit="1"/>
          </p:cNvSpPr>
          <p:nvPr/>
        </p:nvSpPr>
        <p:spPr bwMode="auto">
          <a:xfrm>
            <a:off x="2339975" y="0"/>
            <a:ext cx="1685925" cy="762000"/>
          </a:xfrm>
          <a:prstGeom prst="rect">
            <a:avLst/>
          </a:prstGeom>
        </p:spPr>
        <p:txBody>
          <a:bodyPr wrap="none" numCol="1" fromWordArt="1">
            <a:prstTxWarp prst="textSlantUp">
              <a:avLst>
                <a:gd name="adj" fmla="val 32056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0" cap="none" spc="0" normalizeH="0" baseline="0" noProof="0" smtClean="0">
                <a:ln w="9525">
                  <a:solidFill>
                    <a:srgbClr val="CC99FF"/>
                  </a:solidFill>
                  <a:miter lim="800000"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uLnTx/>
                <a:uFillTx/>
                <a:latin typeface="华文新魏" panose="02010800040101010101" charset="-122"/>
                <a:ea typeface="宋体" panose="02010600030101010101" pitchFamily="2" charset="-122"/>
                <a:cs typeface="+mn-cs"/>
              </a:rPr>
              <a:t>原文</a:t>
            </a:r>
            <a:r>
              <a:rPr kumimoji="0" lang="en-US" altLang="zh-CN" sz="3600" b="1" i="0" u="none" strike="noStrike" kern="10" cap="none" spc="0" normalizeH="0" baseline="0" noProof="0" smtClean="0">
                <a:ln w="9525">
                  <a:solidFill>
                    <a:srgbClr val="CC99FF"/>
                  </a:solidFill>
                  <a:miter lim="800000"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uLnTx/>
                <a:uFillTx/>
                <a:latin typeface="华文新魏" panose="02010800040101010101" charset="-122"/>
                <a:ea typeface="宋体" panose="02010600030101010101" pitchFamily="2" charset="-122"/>
                <a:cs typeface="+mn-cs"/>
              </a:rPr>
              <a:t>:</a:t>
            </a:r>
            <a:endParaRPr kumimoji="0" lang="zh-CN" altLang="en-US" sz="3600" b="1" i="0" u="none" strike="noStrike" kern="10" cap="none" spc="0" normalizeH="0" baseline="0" noProof="0" smtClean="0">
              <a:ln w="9525">
                <a:solidFill>
                  <a:srgbClr val="CC99FF"/>
                </a:solidFill>
                <a:miter lim="800000"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/>
                </a:outerShdw>
              </a:effectLst>
              <a:uLnTx/>
              <a:uFillTx/>
              <a:latin typeface="华文新魏" panose="02010800040101010101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267" name="Rectangle 4"/>
          <p:cNvSpPr/>
          <p:nvPr/>
        </p:nvSpPr>
        <p:spPr>
          <a:xfrm>
            <a:off x="684213" y="692150"/>
            <a:ext cx="7924800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rgbClr val="00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由是</a:t>
            </a:r>
            <a:r>
              <a:rPr lang="zh-CN" altLang="en-US" sz="2800" b="1" dirty="0">
                <a:solidFill>
                  <a:srgbClr val="00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则生而有不用也；由是则可以避患而有不为也。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是故</a:t>
            </a:r>
            <a:r>
              <a:rPr lang="zh-CN" altLang="en-US" sz="2800" b="1" dirty="0">
                <a:solidFill>
                  <a:srgbClr val="00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所欲有甚于生者，所恶有甚于死者。</a:t>
            </a:r>
            <a:endParaRPr lang="zh-CN" altLang="en-US" sz="2800" b="1" dirty="0">
              <a:solidFill>
                <a:srgbClr val="000066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268" name="Rectangle 5"/>
          <p:cNvSpPr/>
          <p:nvPr/>
        </p:nvSpPr>
        <p:spPr>
          <a:xfrm>
            <a:off x="1143000" y="1752600"/>
            <a:ext cx="1331913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6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由是</a:t>
            </a:r>
            <a:r>
              <a:rPr lang="en-US" altLang="zh-CN" sz="36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:</a:t>
            </a:r>
            <a:endParaRPr lang="en-US" altLang="zh-CN" sz="3600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2438400" y="1752600"/>
            <a:ext cx="3744913" cy="641350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p>
            <a:pPr lvl="0" eaLnBrk="1" hangingPunct="1"/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通过这种方法。</a:t>
            </a:r>
            <a:endParaRPr lang="zh-CN" altLang="en-US" sz="36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1270" name="Rectangle 7"/>
          <p:cNvSpPr/>
          <p:nvPr/>
        </p:nvSpPr>
        <p:spPr>
          <a:xfrm>
            <a:off x="1106488" y="2438400"/>
            <a:ext cx="1331912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6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是故</a:t>
            </a:r>
            <a:r>
              <a:rPr lang="en-US" altLang="zh-CN" sz="36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:</a:t>
            </a:r>
            <a:endParaRPr lang="en-US" altLang="zh-CN" sz="3600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3256" name="Rectangle 8"/>
          <p:cNvSpPr>
            <a:spLocks noChangeArrowheads="1"/>
          </p:cNvSpPr>
          <p:nvPr/>
        </p:nvSpPr>
        <p:spPr bwMode="auto">
          <a:xfrm>
            <a:off x="2438400" y="2438400"/>
            <a:ext cx="4032250" cy="641350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p>
            <a:pPr lvl="0" eaLnBrk="1" hangingPunct="1"/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因此，由此可见。</a:t>
            </a:r>
            <a:endParaRPr lang="zh-CN" altLang="en-US" sz="36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3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3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3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3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4" grpId="0"/>
      <p:bldP spid="53256" grpId="0"/>
    </p:bldLst>
  </p:timing>
</p:sld>
</file>

<file path=ppt/theme/theme1.xml><?xml version="1.0" encoding="utf-8"?>
<a:theme xmlns:a="http://schemas.openxmlformats.org/drawingml/2006/main" name="诗情画意">
  <a:themeElements>
    <a:clrScheme name="诗情画意 1">
      <a:dk1>
        <a:srgbClr val="007A77"/>
      </a:dk1>
      <a:lt1>
        <a:srgbClr val="FFFFFF"/>
      </a:lt1>
      <a:dk2>
        <a:srgbClr val="003399"/>
      </a:dk2>
      <a:lt2>
        <a:srgbClr val="C0C0C0"/>
      </a:lt2>
      <a:accent1>
        <a:srgbClr val="EBF7FF"/>
      </a:accent1>
      <a:accent2>
        <a:srgbClr val="3366FF"/>
      </a:accent2>
      <a:accent3>
        <a:srgbClr val="FFFFFF"/>
      </a:accent3>
      <a:accent4>
        <a:srgbClr val="006765"/>
      </a:accent4>
      <a:accent5>
        <a:srgbClr val="F3FAFF"/>
      </a:accent5>
      <a:accent6>
        <a:srgbClr val="2D5CE7"/>
      </a:accent6>
      <a:hlink>
        <a:srgbClr val="DC5900"/>
      </a:hlink>
      <a:folHlink>
        <a:srgbClr val="7979A5"/>
      </a:folHlink>
    </a:clrScheme>
    <a:fontScheme name="诗情画意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诗情画意 1">
        <a:dk1>
          <a:srgbClr val="007A77"/>
        </a:dk1>
        <a:lt1>
          <a:srgbClr val="FFFFFF"/>
        </a:lt1>
        <a:dk2>
          <a:srgbClr val="003399"/>
        </a:dk2>
        <a:lt2>
          <a:srgbClr val="C0C0C0"/>
        </a:lt2>
        <a:accent1>
          <a:srgbClr val="EBF7FF"/>
        </a:accent1>
        <a:accent2>
          <a:srgbClr val="3366FF"/>
        </a:accent2>
        <a:accent3>
          <a:srgbClr val="FFFFFF"/>
        </a:accent3>
        <a:accent4>
          <a:srgbClr val="006765"/>
        </a:accent4>
        <a:accent5>
          <a:srgbClr val="F3FAFF"/>
        </a:accent5>
        <a:accent6>
          <a:srgbClr val="2D5CE7"/>
        </a:accent6>
        <a:hlink>
          <a:srgbClr val="DC5900"/>
        </a:hlink>
        <a:folHlink>
          <a:srgbClr val="7979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2">
        <a:dk1>
          <a:srgbClr val="005FBE"/>
        </a:dk1>
        <a:lt1>
          <a:srgbClr val="FFFFDD"/>
        </a:lt1>
        <a:dk2>
          <a:srgbClr val="2C5884"/>
        </a:dk2>
        <a:lt2>
          <a:srgbClr val="C0C0C0"/>
        </a:lt2>
        <a:accent1>
          <a:srgbClr val="E9F7FF"/>
        </a:accent1>
        <a:accent2>
          <a:srgbClr val="F89400"/>
        </a:accent2>
        <a:accent3>
          <a:srgbClr val="FFFFEB"/>
        </a:accent3>
        <a:accent4>
          <a:srgbClr val="0050A2"/>
        </a:accent4>
        <a:accent5>
          <a:srgbClr val="F2FAFF"/>
        </a:accent5>
        <a:accent6>
          <a:srgbClr val="E18600"/>
        </a:accent6>
        <a:hlink>
          <a:srgbClr val="B20048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3">
        <a:dk1>
          <a:srgbClr val="5D5D8B"/>
        </a:dk1>
        <a:lt1>
          <a:srgbClr val="DAEADE"/>
        </a:lt1>
        <a:dk2>
          <a:srgbClr val="A25269"/>
        </a:dk2>
        <a:lt2>
          <a:srgbClr val="C0C0C0"/>
        </a:lt2>
        <a:accent1>
          <a:srgbClr val="FFFFDD"/>
        </a:accent1>
        <a:accent2>
          <a:srgbClr val="3399FF"/>
        </a:accent2>
        <a:accent3>
          <a:srgbClr val="EAF3EC"/>
        </a:accent3>
        <a:accent4>
          <a:srgbClr val="4E4E76"/>
        </a:accent4>
        <a:accent5>
          <a:srgbClr val="FFFFEB"/>
        </a:accent5>
        <a:accent6>
          <a:srgbClr val="2D8AE7"/>
        </a:accent6>
        <a:hlink>
          <a:srgbClr val="336699"/>
        </a:hlink>
        <a:folHlink>
          <a:srgbClr val="F08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4">
        <a:dk1>
          <a:srgbClr val="006666"/>
        </a:dk1>
        <a:lt1>
          <a:srgbClr val="CCECFF"/>
        </a:lt1>
        <a:dk2>
          <a:srgbClr val="336699"/>
        </a:dk2>
        <a:lt2>
          <a:srgbClr val="C0C0C0"/>
        </a:lt2>
        <a:accent1>
          <a:srgbClr val="FFFFCC"/>
        </a:accent1>
        <a:accent2>
          <a:srgbClr val="FF6600"/>
        </a:accent2>
        <a:accent3>
          <a:srgbClr val="E2F4FF"/>
        </a:accent3>
        <a:accent4>
          <a:srgbClr val="005656"/>
        </a:accent4>
        <a:accent5>
          <a:srgbClr val="FFFFE2"/>
        </a:accent5>
        <a:accent6>
          <a:srgbClr val="E75C00"/>
        </a:accent6>
        <a:hlink>
          <a:srgbClr val="0066FF"/>
        </a:hlink>
        <a:folHlink>
          <a:srgbClr val="BE547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5">
        <a:dk1>
          <a:srgbClr val="0033CC"/>
        </a:dk1>
        <a:lt1>
          <a:srgbClr val="FFE9E9"/>
        </a:lt1>
        <a:dk2>
          <a:srgbClr val="000000"/>
        </a:dk2>
        <a:lt2>
          <a:srgbClr val="C0C0C0"/>
        </a:lt2>
        <a:accent1>
          <a:srgbClr val="D5E5DB"/>
        </a:accent1>
        <a:accent2>
          <a:srgbClr val="3366FF"/>
        </a:accent2>
        <a:accent3>
          <a:srgbClr val="FFF2F2"/>
        </a:accent3>
        <a:accent4>
          <a:srgbClr val="002AAE"/>
        </a:accent4>
        <a:accent5>
          <a:srgbClr val="E7F0EA"/>
        </a:accent5>
        <a:accent6>
          <a:srgbClr val="2D5CE7"/>
        </a:accent6>
        <a:hlink>
          <a:srgbClr val="FF9900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6">
        <a:dk1>
          <a:srgbClr val="336699"/>
        </a:dk1>
        <a:lt1>
          <a:srgbClr val="F4E9E0"/>
        </a:lt1>
        <a:dk2>
          <a:srgbClr val="DC5900"/>
        </a:dk2>
        <a:lt2>
          <a:srgbClr val="C0C0C0"/>
        </a:lt2>
        <a:accent1>
          <a:srgbClr val="E4E4E4"/>
        </a:accent1>
        <a:accent2>
          <a:srgbClr val="3399FF"/>
        </a:accent2>
        <a:accent3>
          <a:srgbClr val="F8F2ED"/>
        </a:accent3>
        <a:accent4>
          <a:srgbClr val="2A5682"/>
        </a:accent4>
        <a:accent5>
          <a:srgbClr val="EFEFEF"/>
        </a:accent5>
        <a:accent6>
          <a:srgbClr val="2D8AE7"/>
        </a:accent6>
        <a:hlink>
          <a:srgbClr val="CC0066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7">
        <a:dk1>
          <a:srgbClr val="CC3300"/>
        </a:dk1>
        <a:lt1>
          <a:srgbClr val="E5E5FF"/>
        </a:lt1>
        <a:dk2>
          <a:srgbClr val="565680"/>
        </a:dk2>
        <a:lt2>
          <a:srgbClr val="C0C0C0"/>
        </a:lt2>
        <a:accent1>
          <a:srgbClr val="E6E4EC"/>
        </a:accent1>
        <a:accent2>
          <a:srgbClr val="0066CC"/>
        </a:accent2>
        <a:accent3>
          <a:srgbClr val="F0F0FF"/>
        </a:accent3>
        <a:accent4>
          <a:srgbClr val="AE2A00"/>
        </a:accent4>
        <a:accent5>
          <a:srgbClr val="F0EFF4"/>
        </a:accent5>
        <a:accent6>
          <a:srgbClr val="005CB9"/>
        </a:accent6>
        <a:hlink>
          <a:srgbClr val="008080"/>
        </a:hlink>
        <a:folHlink>
          <a:srgbClr val="7B7B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8">
        <a:dk1>
          <a:srgbClr val="000099"/>
        </a:dk1>
        <a:lt1>
          <a:srgbClr val="FFE2C5"/>
        </a:lt1>
        <a:dk2>
          <a:srgbClr val="007D7A"/>
        </a:dk2>
        <a:lt2>
          <a:srgbClr val="C0C0C0"/>
        </a:lt2>
        <a:accent1>
          <a:srgbClr val="EAEAEA"/>
        </a:accent1>
        <a:accent2>
          <a:srgbClr val="B26EB4"/>
        </a:accent2>
        <a:accent3>
          <a:srgbClr val="FFEEDF"/>
        </a:accent3>
        <a:accent4>
          <a:srgbClr val="000082"/>
        </a:accent4>
        <a:accent5>
          <a:srgbClr val="F3F3F3"/>
        </a:accent5>
        <a:accent6>
          <a:srgbClr val="A163A3"/>
        </a:accent6>
        <a:hlink>
          <a:srgbClr val="CC3300"/>
        </a:hlink>
        <a:folHlink>
          <a:srgbClr val="0088E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3525</Words>
  <Application>WPS 演示</Application>
  <PresentationFormat>全屏显示(4:3)</PresentationFormat>
  <Paragraphs>398</Paragraphs>
  <Slides>31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52" baseType="lpstr">
      <vt:lpstr>Arial</vt:lpstr>
      <vt:lpstr>宋体</vt:lpstr>
      <vt:lpstr>Wingdings</vt:lpstr>
      <vt:lpstr>隶书</vt:lpstr>
      <vt:lpstr>黑体</vt:lpstr>
      <vt:lpstr>Times New Roman</vt:lpstr>
      <vt:lpstr>方正舒体</vt:lpstr>
      <vt:lpstr>Tahoma</vt:lpstr>
      <vt:lpstr>华文隶书</vt:lpstr>
      <vt:lpstr>华文新魏</vt:lpstr>
      <vt:lpstr>楷体_GB2312</vt:lpstr>
      <vt:lpstr>华文细黑</vt:lpstr>
      <vt:lpstr>微软雅黑</vt:lpstr>
      <vt:lpstr>Arial Unicode MS</vt:lpstr>
      <vt:lpstr>Calibri</vt:lpstr>
      <vt:lpstr>华文行楷</vt:lpstr>
      <vt:lpstr>Arial Unicode MS</vt:lpstr>
      <vt:lpstr>华文中宋</vt:lpstr>
      <vt:lpstr>Dotum</vt:lpstr>
      <vt:lpstr>新宋体</vt:lpstr>
      <vt:lpstr>诗情画意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本段用了哪些论证方法？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1．课文第2段“呼尔而与之，行道之人弗受”用的是一个典故。请用最简练的一句话概括这个典故。 </vt:lpstr>
      <vt:lpstr>对比论证，批判“重利轻义、丧失本心”的表现，强调了“人不能失去本心，须在利诱时坚持大义”的观点</vt:lpstr>
      <vt:lpstr>文章是怎样围绕论点逐层论述的? </vt:lpstr>
      <vt:lpstr>4．提问：作者列举了两种不同的人生观，赞扬了什么样的人，斥责了什么样的人？ </vt:lpstr>
      <vt:lpstr>PowerPoint 演示文稿</vt:lpstr>
      <vt:lpstr>PowerPoint 演示文稿</vt:lpstr>
      <vt:lpstr>四、小结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鱼我所欲也</dc:title>
  <dc:creator>微软用户</dc:creator>
  <cp:lastModifiedBy>xgq</cp:lastModifiedBy>
  <cp:revision>39</cp:revision>
  <dcterms:created xsi:type="dcterms:W3CDTF">2006-05-08T12:38:00Z</dcterms:created>
  <dcterms:modified xsi:type="dcterms:W3CDTF">2019-03-06T00:45:21Z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2052-11.1.0.8213</vt:lpwstr>
  </property>
</Properties>
</file>