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sldIdLst>
    <p:sldId id="256" r:id="rId3"/>
    <p:sldId id="402" r:id="rId4"/>
    <p:sldId id="308" r:id="rId5"/>
    <p:sldId id="306" r:id="rId6"/>
    <p:sldId id="447" r:id="rId7"/>
    <p:sldId id="405" r:id="rId8"/>
    <p:sldId id="422" r:id="rId9"/>
    <p:sldId id="423" r:id="rId10"/>
    <p:sldId id="435" r:id="rId11"/>
    <p:sldId id="444" r:id="rId12"/>
    <p:sldId id="445" r:id="rId13"/>
    <p:sldId id="427" r:id="rId14"/>
    <p:sldId id="448" r:id="rId15"/>
    <p:sldId id="449" r:id="rId16"/>
    <p:sldId id="450" r:id="rId17"/>
    <p:sldId id="451" r:id="rId18"/>
    <p:sldId id="452" r:id="rId19"/>
    <p:sldId id="453" r:id="rId20"/>
    <p:sldId id="454" r:id="rId21"/>
    <p:sldId id="455" r:id="rId22"/>
    <p:sldId id="456" r:id="rId23"/>
    <p:sldId id="458" r:id="rId24"/>
    <p:sldId id="459" r:id="rId25"/>
    <p:sldId id="460" r:id="rId26"/>
    <p:sldId id="461" r:id="rId27"/>
    <p:sldId id="462" r:id="rId28"/>
    <p:sldId id="463" r:id="rId29"/>
    <p:sldId id="464" r:id="rId30"/>
  </p:sldIdLst>
  <p:sldSz cx="9144000" cy="6858000" type="screen4x3"/>
  <p:notesSz cx="6858000" cy="9144000"/>
  <p:defaultTex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CC"/>
    <a:srgbClr val="0000FF"/>
    <a:srgbClr val="FF0000"/>
    <a:srgbClr val="008000"/>
    <a:srgbClr val="FF00FF"/>
    <a:srgbClr val="0099CC"/>
    <a:srgbClr val="00CCFF"/>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snapToGrid="0" showGuides="1">
      <p:cViewPr varScale="1">
        <p:scale>
          <a:sx n="89" d="100"/>
          <a:sy n="89" d="100"/>
        </p:scale>
        <p:origin x="-876" y="-96"/>
      </p:cViewPr>
      <p:guideLst>
        <p:guide orient="horz" pos="2160"/>
        <p:guide pos="2924"/>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notesMaster" Target="notesMasters/notesMaster1.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3250" name="页眉占位符 53249"/>
          <p:cNvSpPr>
            <a:spLocks noGrp="1"/>
          </p:cNvSpPr>
          <p:nvPr>
            <p:ph type="hdr" sz="quarter"/>
          </p:nvPr>
        </p:nvSpPr>
        <p:spPr>
          <a:xfrm>
            <a:off x="0" y="0"/>
            <a:ext cx="2971800" cy="457200"/>
          </a:xfrm>
          <a:prstGeom prst="rect">
            <a:avLst/>
          </a:prstGeom>
          <a:noFill/>
          <a:ln w="9525">
            <a:noFill/>
          </a:ln>
        </p:spPr>
        <p:txBody>
          <a:bodyPr/>
          <a:lstStyle>
            <a:lvl1pPr>
              <a:buFont typeface="Arial" panose="020B0604020202020204" pitchFamily="34" charset="0"/>
              <a:buNone/>
              <a:defRPr sz="1200" noProof="1">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3251" name="日期占位符 53250"/>
          <p:cNvSpPr>
            <a:spLocks noGrp="1"/>
          </p:cNvSpPr>
          <p:nvPr>
            <p:ph type="dt" idx="1"/>
          </p:nvPr>
        </p:nvSpPr>
        <p:spPr>
          <a:xfrm>
            <a:off x="3884613" y="0"/>
            <a:ext cx="2971800" cy="457200"/>
          </a:xfrm>
          <a:prstGeom prst="rect">
            <a:avLst/>
          </a:prstGeom>
          <a:noFill/>
          <a:ln w="9525">
            <a:noFill/>
          </a:ln>
        </p:spPr>
        <p:txBody>
          <a:bodyPr/>
          <a:lstStyle>
            <a:lvl1pPr algn="r">
              <a:buFont typeface="Arial" panose="020B0604020202020204" pitchFamily="34" charset="0"/>
              <a:buNone/>
              <a:defRPr sz="1200" noProof="1">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24" name="幻灯片图像占位符 53251"/>
          <p:cNvSpPr>
            <a:spLocks noRo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7173" name="文本占位符 53252"/>
          <p:cNvSpPr>
            <a:spLocks noGrp="1" noChangeArrowheads="1"/>
          </p:cNvSpPr>
          <p:nvPr>
            <p:ph type="body" sz="quarter" idx="4294967295"/>
          </p:nvPr>
        </p:nvSpPr>
        <p:spPr bwMode="auto">
          <a:xfrm>
            <a:off x="685800" y="4343400"/>
            <a:ext cx="5486400" cy="411480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rPr>
              <a:t>第二级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rPr>
              <a:t>第三级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rPr>
              <a:t>第四级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rPr>
              <a:t>第五级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endParaRPr>
          </a:p>
        </p:txBody>
      </p:sp>
      <p:sp>
        <p:nvSpPr>
          <p:cNvPr id="53254" name="页脚占位符 53253"/>
          <p:cNvSpPr>
            <a:spLocks noGrp="1"/>
          </p:cNvSpPr>
          <p:nvPr>
            <p:ph type="ftr" sz="quarter" idx="4"/>
          </p:nvPr>
        </p:nvSpPr>
        <p:spPr>
          <a:xfrm>
            <a:off x="0" y="8685213"/>
            <a:ext cx="2971800" cy="457200"/>
          </a:xfrm>
          <a:prstGeom prst="rect">
            <a:avLst/>
          </a:prstGeom>
          <a:noFill/>
          <a:ln w="9525">
            <a:noFill/>
          </a:ln>
        </p:spPr>
        <p:txBody>
          <a:bodyPr anchor="b"/>
          <a:lstStyle>
            <a:lvl1pPr>
              <a:buFont typeface="Arial" panose="020B0604020202020204" pitchFamily="34" charset="0"/>
              <a:buNone/>
              <a:defRPr sz="1200" noProof="1">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3255" name="灯片编号占位符 53254"/>
          <p:cNvSpPr>
            <a:spLocks noGrp="1"/>
          </p:cNvSpPr>
          <p:nvPr>
            <p:ph type="sldNum" sz="quarter" idx="5"/>
          </p:nvPr>
        </p:nvSpPr>
        <p:spPr>
          <a:xfrm>
            <a:off x="3884613" y="8685213"/>
            <a:ext cx="2971800" cy="457200"/>
          </a:xfrm>
          <a:prstGeom prst="rect">
            <a:avLst/>
          </a:prstGeom>
          <a:noFill/>
          <a:ln w="9525">
            <a:noFill/>
          </a:ln>
        </p:spPr>
        <p:txBody>
          <a:bodyPr vert="horz" wrap="square" lIns="91440" tIns="45720" rIns="91440" bIns="45720" numCol="1" anchor="b" anchorCtr="0" compatLnSpc="1"/>
          <a:p>
            <a:pPr lvl="0" algn="r" eaLnBrk="1" hangingPunct="1"/>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defRPr>
    </a:lvl1pPr>
    <a:lvl2pPr marL="457200" lvl="1"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defRPr>
    </a:lvl2pPr>
    <a:lvl3pPr marL="914400" lvl="2"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defRPr>
    </a:lvl3pPr>
    <a:lvl4pPr marL="1371600" lvl="3"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defRPr>
    </a:lvl4pPr>
    <a:lvl5pPr marL="1828800" lvl="4"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defRPr>
    </a:lvl5pPr>
    <a:lvl6pPr marL="2286000" lvl="5"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6pPr>
    <a:lvl7pPr marL="2743200" lvl="6"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7pPr>
    <a:lvl8pPr marL="3200400" lvl="7"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8pPr>
    <a:lvl9pPr marL="3657600" lvl="8"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zh-CN" altLang="en-US" noProof="1"/>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133600"/>
            <a:ext cx="8229600" cy="6035040"/>
          </a:xfrm>
          <a:prstGeom prst="rect">
            <a:avLst/>
          </a:prstGeo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竖版">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28650" y="365125"/>
            <a:ext cx="5800725" cy="5811838"/>
          </a:xfrm>
          <a:prstGeom prst="rect">
            <a:avLst/>
          </a:prstGeo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57200" y="2133600"/>
            <a:ext cx="8229600" cy="6035040"/>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endParaRPr lang="zh-CN" altLang="en-US" noProof="1" smtClean="0"/>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28650" y="1825625"/>
            <a:ext cx="3886200" cy="4351338"/>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29150" y="1825625"/>
            <a:ext cx="3886200" cy="4351338"/>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a:prstGeom prst="rect">
            <a:avLst/>
          </a:prstGeo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778438"/>
            <a:ext cx="3655181"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2665379"/>
            <a:ext cx="3655181" cy="3524284"/>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778438"/>
            <a:ext cx="3673182"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2665379"/>
            <a:ext cx="3673182" cy="3524284"/>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bg>
      <p:bgPr>
        <a:blipFill rotWithShape="0">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a:prstGeom prst="rect">
            <a:avLst/>
          </a:prstGeom>
        </p:spPr>
        <p:txBody>
          <a:bodyPr anchor="b"/>
          <a:lstStyle>
            <a:lvl1pPr>
              <a:defRPr sz="32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endParaRPr lang="zh-CN" altLang="en-US" noProof="1" smtClean="0"/>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a:prstGeom prst="rect">
            <a:avLst/>
          </a:prstGeo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457201"/>
            <a:ext cx="462915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1219200" rtl="0" eaLnBrk="0" fontAlgn="base" latinLnBrk="0" hangingPunct="0">
              <a:lnSpc>
                <a:spcPct val="100000"/>
              </a:lnSpc>
              <a:spcBef>
                <a:spcPts val="125"/>
              </a:spcBef>
              <a:spcAft>
                <a:spcPct val="0"/>
              </a:spcAft>
              <a:buClrTx/>
              <a:buSzTx/>
              <a:buFontTx/>
              <a:buNone/>
              <a:defRPr/>
            </a:pPr>
            <a:endParaRPr kumimoji="0" lang="zh-CN" altLang="en-US" sz="32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3124012"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endParaRPr lang="zh-CN" altLang="en-US" noProof="1" smtClean="0"/>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jpeg"/><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2"/>
          <a:stretch>
            <a:fillRect/>
          </a:stretch>
        </a:blipFill>
        <a:effectLst/>
      </p:bgPr>
    </p:bg>
    <p:spTree>
      <p:nvGrpSpPr>
        <p:cNvPr id="1" name=""/>
        <p:cNvGrpSpPr/>
        <p:nvPr/>
      </p:nvGrpSpPr>
      <p:grpSpPr/>
      <p:pic>
        <p:nvPicPr>
          <p:cNvPr id="1026" name="Picture 18" descr="22458PICkZz_1024"/>
          <p:cNvPicPr>
            <a:picLocks noChangeAspect="1"/>
          </p:cNvPicPr>
          <p:nvPr/>
        </p:nvPicPr>
        <p:blipFill>
          <a:blip r:embed="rId13"/>
          <a:srcRect r="63069" b="84206"/>
          <a:stretch>
            <a:fillRect/>
          </a:stretch>
        </p:blipFill>
        <p:spPr>
          <a:xfrm>
            <a:off x="0" y="0"/>
            <a:ext cx="9144000" cy="322263"/>
          </a:xfrm>
          <a:prstGeom prst="rect">
            <a:avLst/>
          </a:prstGeom>
          <a:noFill/>
          <a:ln w="9525">
            <a:noFill/>
          </a:ln>
        </p:spPr>
      </p:pic>
      <p:pic>
        <p:nvPicPr>
          <p:cNvPr id="1027" name="Picture 16" descr="22458PICkZz_1024"/>
          <p:cNvPicPr>
            <a:picLocks noChangeAspect="1"/>
          </p:cNvPicPr>
          <p:nvPr/>
        </p:nvPicPr>
        <p:blipFill>
          <a:blip r:embed="rId13"/>
          <a:srcRect r="20149" b="82805"/>
          <a:stretch>
            <a:fillRect/>
          </a:stretch>
        </p:blipFill>
        <p:spPr>
          <a:xfrm>
            <a:off x="0" y="6550025"/>
            <a:ext cx="9144000" cy="350838"/>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
  </p:transition>
  <p:hf sldNum="0" hdr="0" ftr="0" dt="0"/>
  <p:txStyles>
    <p:titleStyle>
      <a:lvl1pPr algn="ctr" defTabSz="1219200" rtl="0" eaLnBrk="0" fontAlgn="base" hangingPunct="0">
        <a:spcBef>
          <a:spcPct val="0"/>
        </a:spcBef>
        <a:spcAft>
          <a:spcPct val="0"/>
        </a:spcAft>
        <a:defRPr sz="5800" kern="1200">
          <a:solidFill>
            <a:schemeClr val="tx2"/>
          </a:solidFill>
          <a:latin typeface="+mj-lt"/>
          <a:ea typeface="+mj-ea"/>
          <a:cs typeface="+mj-cs"/>
        </a:defRPr>
      </a:lvl1pPr>
      <a:lvl2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2pPr>
      <a:lvl3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3pPr>
      <a:lvl4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4pPr>
      <a:lvl5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5pPr>
      <a:lvl6pPr marL="4572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6pPr>
      <a:lvl7pPr marL="9144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7pPr>
      <a:lvl8pPr marL="13716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8pPr>
      <a:lvl9pPr marL="18288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9pPr>
    </p:titleStyle>
    <p:bodyStyle>
      <a:lvl1pPr marL="457200" indent="-457200" algn="l" defTabSz="1219200" rtl="0" eaLnBrk="0" fontAlgn="base" hangingPunct="0">
        <a:spcBef>
          <a:spcPts val="125"/>
        </a:spcBef>
        <a:spcAft>
          <a:spcPct val="0"/>
        </a:spcAft>
        <a:buChar char="•"/>
        <a:defRPr sz="4200" kern="1200">
          <a:solidFill>
            <a:schemeClr val="tx1"/>
          </a:solidFill>
          <a:latin typeface="+mn-lt"/>
          <a:ea typeface="+mn-ea"/>
          <a:cs typeface="+mn-cs"/>
        </a:defRPr>
      </a:lvl1pPr>
      <a:lvl2pPr marL="990600" lvl="1" indent="-381000" algn="l" defTabSz="1219200" rtl="0" eaLnBrk="0" fontAlgn="base" hangingPunct="0">
        <a:spcBef>
          <a:spcPts val="125"/>
        </a:spcBef>
        <a:spcAft>
          <a:spcPct val="0"/>
        </a:spcAft>
        <a:buChar char="–"/>
        <a:defRPr sz="3700" kern="1200">
          <a:solidFill>
            <a:schemeClr val="tx1"/>
          </a:solidFill>
          <a:latin typeface="+mn-lt"/>
          <a:ea typeface="+mn-ea"/>
          <a:cs typeface="+mn-cs"/>
        </a:defRPr>
      </a:lvl2pPr>
      <a:lvl3pPr marL="1524000" lvl="2" indent="-304800" algn="l" defTabSz="1219200" rtl="0" eaLnBrk="0" fontAlgn="base" hangingPunct="0">
        <a:spcBef>
          <a:spcPts val="125"/>
        </a:spcBef>
        <a:spcAft>
          <a:spcPct val="0"/>
        </a:spcAft>
        <a:buChar char="•"/>
        <a:defRPr sz="3200" kern="1200">
          <a:solidFill>
            <a:schemeClr val="tx1"/>
          </a:solidFill>
          <a:latin typeface="+mn-lt"/>
          <a:ea typeface="+mn-ea"/>
          <a:cs typeface="+mn-cs"/>
        </a:defRPr>
      </a:lvl3pPr>
      <a:lvl4pPr marL="2133600" lvl="3" indent="-304800" algn="l" defTabSz="1219200" rtl="0" eaLnBrk="0" fontAlgn="base" hangingPunct="0">
        <a:spcBef>
          <a:spcPts val="125"/>
        </a:spcBef>
        <a:spcAft>
          <a:spcPct val="0"/>
        </a:spcAft>
        <a:buChar char="–"/>
        <a:defRPr sz="2600" kern="1200">
          <a:solidFill>
            <a:schemeClr val="tx1"/>
          </a:solidFill>
          <a:latin typeface="+mn-lt"/>
          <a:ea typeface="+mn-ea"/>
          <a:cs typeface="+mn-cs"/>
        </a:defRPr>
      </a:lvl4pPr>
      <a:lvl5pPr marL="2743200" lvl="4" indent="-304800" algn="l" defTabSz="1219200" rtl="0" eaLnBrk="0" fontAlgn="base" hangingPunct="0">
        <a:spcBef>
          <a:spcPts val="125"/>
        </a:spcBef>
        <a:spcAft>
          <a:spcPct val="0"/>
        </a:spcAft>
        <a:buChar char="»"/>
        <a:defRPr sz="2600" kern="1200">
          <a:solidFill>
            <a:schemeClr val="tx1"/>
          </a:solidFill>
          <a:latin typeface="+mn-lt"/>
          <a:ea typeface="+mn-ea"/>
          <a:cs typeface="+mn-cs"/>
        </a:defRPr>
      </a:lvl5pPr>
      <a:lvl6pPr marL="3352800" lvl="5"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6pPr>
      <a:lvl7pPr marL="3962400" lvl="6"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7pPr>
      <a:lvl8pPr marL="4572000" lvl="7"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8pPr>
      <a:lvl9pPr marL="5181600" lvl="8"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9pPr>
    </p:bodyStyle>
    <p:otherStyle>
      <a:lvl1pPr marL="0" lvl="0" indent="0" algn="l" defTabSz="1219200" eaLnBrk="0" fontAlgn="base" latinLnBrk="0" hangingPunct="0">
        <a:lnSpc>
          <a:spcPct val="100000"/>
        </a:lnSpc>
        <a:spcBef>
          <a:spcPct val="0"/>
        </a:spcBef>
        <a:spcAft>
          <a:spcPct val="0"/>
        </a:spcAft>
        <a:buNone/>
        <a:defRPr sz="2400" b="0" i="0" u="none" kern="1200" baseline="0">
          <a:solidFill>
            <a:schemeClr val="tx1"/>
          </a:solidFill>
          <a:latin typeface="+mn-lt"/>
          <a:ea typeface="+mn-ea"/>
          <a:cs typeface="+mn-cs"/>
        </a:defRPr>
      </a:lvl1pPr>
      <a:lvl2pPr marL="6096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2pPr>
      <a:lvl3pPr marL="12192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3pPr>
      <a:lvl4pPr marL="18288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4pPr>
      <a:lvl5pPr marL="24384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5pPr>
      <a:lvl6pPr marL="3048000" lvl="5"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6pPr>
      <a:lvl7pPr marL="3657600" lvl="6"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7pPr>
      <a:lvl8pPr marL="4267200" lvl="7"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8pPr>
      <a:lvl9pPr marL="4876800" lvl="8"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jpeg"/><Relationship Id="rId1"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3.jpeg"/><Relationship Id="rId1" Type="http://schemas.openxmlformats.org/officeDocument/2006/relationships/image" Target="../media/image5.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jpeg"/><Relationship Id="rId1"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6.jpe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2050" name="文本框 1"/>
          <p:cNvSpPr txBox="1"/>
          <p:nvPr/>
        </p:nvSpPr>
        <p:spPr>
          <a:xfrm>
            <a:off x="6350" y="4202113"/>
            <a:ext cx="9102725" cy="1311275"/>
          </a:xfrm>
          <a:prstGeom prst="rect">
            <a:avLst/>
          </a:prstGeom>
          <a:solidFill>
            <a:schemeClr val="bg1">
              <a:alpha val="50195"/>
            </a:schemeClr>
          </a:solidFill>
          <a:ln w="9525">
            <a:noFill/>
          </a:ln>
        </p:spPr>
        <p:txBody>
          <a:bodyPr>
            <a:spAutoFit/>
          </a:bodyPr>
          <a:p>
            <a:pPr lvl="0" eaLnBrk="1" hangingPunct="1"/>
            <a:endParaRPr lang="zh-CN" altLang="en-US" sz="8000" dirty="0">
              <a:latin typeface="Arial" panose="020B0604020202020204" pitchFamily="34" charset="0"/>
              <a:ea typeface="宋体" panose="02010600030101010101" pitchFamily="2" charset="-122"/>
            </a:endParaRPr>
          </a:p>
        </p:txBody>
      </p:sp>
      <p:sp>
        <p:nvSpPr>
          <p:cNvPr id="2051" name="标题 1"/>
          <p:cNvSpPr>
            <a:spLocks noGrp="1"/>
          </p:cNvSpPr>
          <p:nvPr>
            <p:ph type="ctrTitle"/>
          </p:nvPr>
        </p:nvSpPr>
        <p:spPr>
          <a:xfrm>
            <a:off x="1585913" y="661988"/>
            <a:ext cx="5546725" cy="1779587"/>
          </a:xfrm>
          <a:prstGeom prst="rect">
            <a:avLst/>
          </a:prstGeom>
          <a:noFill/>
          <a:ln w="9525">
            <a:noFill/>
          </a:ln>
        </p:spPr>
        <p:txBody>
          <a:bodyPr/>
          <a:lstStyle>
            <a:lvl1pPr lvl="0">
              <a:defRPr kern="1200"/>
            </a:lvl1pPr>
          </a:lstStyle>
          <a:p>
            <a:pPr lvl="0" eaLnBrk="1" hangingPunct="1"/>
            <a:r>
              <a:rPr lang="en-US" altLang="zh-CN" b="1" dirty="0">
                <a:solidFill>
                  <a:srgbClr val="FF0000"/>
                </a:solidFill>
                <a:latin typeface="黑体" panose="02010609060101010101" pitchFamily="49" charset="-122"/>
                <a:ea typeface="黑体" panose="02010609060101010101" pitchFamily="49" charset="-122"/>
              </a:rPr>
              <a:t>3.</a:t>
            </a:r>
            <a:r>
              <a:rPr lang="zh-CN" altLang="en-US" b="1" dirty="0">
                <a:solidFill>
                  <a:srgbClr val="FF0000"/>
                </a:solidFill>
                <a:latin typeface="黑体" panose="02010609060101010101" pitchFamily="49" charset="-122"/>
                <a:ea typeface="黑体" panose="02010609060101010101" pitchFamily="49" charset="-122"/>
              </a:rPr>
              <a:t>短诗五首</a:t>
            </a:r>
            <a:endParaRPr lang="zh-CN" altLang="en-US" b="1" dirty="0">
              <a:solidFill>
                <a:srgbClr val="FF0000"/>
              </a:solidFill>
              <a:latin typeface="黑体" panose="02010609060101010101" pitchFamily="49" charset="-122"/>
              <a:ea typeface="黑体" panose="02010609060101010101" pitchFamily="49" charset="-122"/>
            </a:endParaRPr>
          </a:p>
        </p:txBody>
      </p:sp>
      <p:pic>
        <p:nvPicPr>
          <p:cNvPr id="4" name="Picture 2"/>
          <p:cNvPicPr>
            <a:picLocks noChangeAspect="1" noChangeArrowheads="1"/>
          </p:cNvPicPr>
          <p:nvPr/>
        </p:nvPicPr>
        <p:blipFill>
          <a:blip r:embed="rId1" cstate="print"/>
          <a:srcRect b="6831"/>
          <a:stretch>
            <a:fillRect/>
          </a:stretch>
        </p:blipFill>
        <p:spPr bwMode="auto">
          <a:xfrm>
            <a:off x="1549102" y="2571076"/>
            <a:ext cx="5593976" cy="37768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grpSp>
        <p:nvGrpSpPr>
          <p:cNvPr id="11266" name="Group 19"/>
          <p:cNvGrpSpPr/>
          <p:nvPr/>
        </p:nvGrpSpPr>
        <p:grpSpPr>
          <a:xfrm>
            <a:off x="0" y="0"/>
            <a:ext cx="2771775" cy="709613"/>
            <a:chOff x="56" y="428"/>
            <a:chExt cx="1746" cy="447"/>
          </a:xfrm>
        </p:grpSpPr>
        <p:pic>
          <p:nvPicPr>
            <p:cNvPr id="11268" name="Picture 18" descr="未标题-1"/>
            <p:cNvPicPr>
              <a:picLocks noChangeAspect="1"/>
            </p:cNvPicPr>
            <p:nvPr/>
          </p:nvPicPr>
          <p:blipFill>
            <a:blip r:embed="rId1"/>
            <a:stretch>
              <a:fillRect/>
            </a:stretch>
          </p:blipFill>
          <p:spPr>
            <a:xfrm>
              <a:off x="124" y="434"/>
              <a:ext cx="1461" cy="441"/>
            </a:xfrm>
            <a:prstGeom prst="rect">
              <a:avLst/>
            </a:prstGeom>
            <a:noFill/>
            <a:ln w="9525">
              <a:noFill/>
            </a:ln>
          </p:spPr>
        </p:pic>
        <p:sp>
          <p:nvSpPr>
            <p:cNvPr id="11269" name="文本框 2"/>
            <p:cNvSpPr txBox="1"/>
            <p:nvPr/>
          </p:nvSpPr>
          <p:spPr>
            <a:xfrm>
              <a:off x="56" y="428"/>
              <a:ext cx="1746" cy="407"/>
            </a:xfrm>
            <a:prstGeom prst="rect">
              <a:avLst/>
            </a:prstGeom>
            <a:noFill/>
            <a:ln w="9525">
              <a:noFill/>
            </a:ln>
          </p:spPr>
          <p:txBody>
            <a:bodyPr>
              <a:spAutoFit/>
            </a:bodyPr>
            <a:p>
              <a:pPr lvl="0" algn="ctr" eaLnBrk="1" hangingPunct="1"/>
              <a:r>
                <a:rPr lang="zh-CN" altLang="en-US" sz="3600" b="1" dirty="0">
                  <a:solidFill>
                    <a:srgbClr val="0099CC"/>
                  </a:solidFill>
                  <a:latin typeface="黑体" panose="02010609060101010101" pitchFamily="49" charset="-122"/>
                  <a:ea typeface="黑体" panose="02010609060101010101" pitchFamily="49" charset="-122"/>
                </a:rPr>
                <a:t>背景链接</a:t>
              </a:r>
              <a:endParaRPr lang="zh-CN" altLang="en-US" sz="3600" b="1" dirty="0">
                <a:solidFill>
                  <a:srgbClr val="0099CC"/>
                </a:solidFill>
                <a:latin typeface="黑体" panose="02010609060101010101" pitchFamily="49" charset="-122"/>
                <a:ea typeface="黑体" panose="02010609060101010101" pitchFamily="49" charset="-122"/>
              </a:endParaRPr>
            </a:p>
          </p:txBody>
        </p:sp>
      </p:grpSp>
      <p:sp>
        <p:nvSpPr>
          <p:cNvPr id="11267" name="矩形 4"/>
          <p:cNvSpPr/>
          <p:nvPr/>
        </p:nvSpPr>
        <p:spPr>
          <a:xfrm>
            <a:off x="538163" y="187325"/>
            <a:ext cx="8605837" cy="6186488"/>
          </a:xfrm>
          <a:prstGeom prst="rect">
            <a:avLst/>
          </a:prstGeom>
          <a:noFill/>
          <a:ln w="9525">
            <a:noFill/>
          </a:ln>
        </p:spPr>
        <p:txBody>
          <a:bodyPr>
            <a:spAutoFit/>
          </a:bodyPr>
          <a:p>
            <a:pPr lvl="0" indent="719455" eaLnBrk="1" hangingPunct="1"/>
            <a:r>
              <a:rPr lang="zh-CN" altLang="en-US" sz="3600" b="1" dirty="0">
                <a:latin typeface="宋体" panose="02010600030101010101" pitchFamily="2" charset="-122"/>
                <a:ea typeface="宋体" panose="02010600030101010101" pitchFamily="2" charset="-122"/>
              </a:rPr>
              <a:t>       </a:t>
            </a:r>
            <a:r>
              <a:rPr lang="zh-CN" altLang="en-US" sz="3600" b="1" dirty="0">
                <a:solidFill>
                  <a:srgbClr val="0000FF"/>
                </a:solidFill>
                <a:latin typeface="宋体" panose="02010600030101010101" pitchFamily="2" charset="-122"/>
                <a:ea typeface="宋体" panose="02010600030101010101" pitchFamily="2" charset="-122"/>
              </a:rPr>
              <a:t>萧红太平洋战争爆发之际，她因病死在极度混乱中的香港。这对当时同样在香港坚持抗日的友人戴望舒来说，是一个极大的刺激，可是当时要埋葬萧红谈何容易，戴望舒</a:t>
            </a:r>
            <a:r>
              <a:rPr lang="en-US" altLang="zh-CN" sz="3600" b="1" dirty="0">
                <a:solidFill>
                  <a:srgbClr val="0000FF"/>
                </a:solidFill>
                <a:latin typeface="宋体" panose="02010600030101010101" pitchFamily="2" charset="-122"/>
                <a:ea typeface="宋体" panose="02010600030101010101" pitchFamily="2" charset="-122"/>
              </a:rPr>
              <a:t>“</a:t>
            </a:r>
            <a:r>
              <a:rPr lang="zh-CN" altLang="en-US" sz="3600" b="1" dirty="0">
                <a:solidFill>
                  <a:srgbClr val="0000FF"/>
                </a:solidFill>
                <a:latin typeface="宋体" panose="02010600030101010101" pitchFamily="2" charset="-122"/>
                <a:ea typeface="宋体" panose="02010600030101010101" pitchFamily="2" charset="-122"/>
              </a:rPr>
              <a:t>他们多方设法，托日本</a:t>
            </a:r>
            <a:r>
              <a:rPr lang="en-US" altLang="zh-CN" sz="3600" b="1" dirty="0">
                <a:solidFill>
                  <a:srgbClr val="0000FF"/>
                </a:solidFill>
                <a:latin typeface="宋体" panose="02010600030101010101" pitchFamily="2" charset="-122"/>
                <a:ea typeface="宋体" panose="02010600030101010101" pitchFamily="2" charset="-122"/>
              </a:rPr>
              <a:t>《</a:t>
            </a:r>
            <a:r>
              <a:rPr lang="zh-CN" altLang="en-US" sz="3600" b="1" dirty="0">
                <a:solidFill>
                  <a:srgbClr val="0000FF"/>
                </a:solidFill>
                <a:latin typeface="宋体" panose="02010600030101010101" pitchFamily="2" charset="-122"/>
                <a:ea typeface="宋体" panose="02010600030101010101" pitchFamily="2" charset="-122"/>
              </a:rPr>
              <a:t>朝日新闻</a:t>
            </a:r>
            <a:r>
              <a:rPr lang="en-US" altLang="zh-CN" sz="3600" b="1" dirty="0">
                <a:solidFill>
                  <a:srgbClr val="0000FF"/>
                </a:solidFill>
                <a:latin typeface="宋体" panose="02010600030101010101" pitchFamily="2" charset="-122"/>
                <a:ea typeface="宋体" panose="02010600030101010101" pitchFamily="2" charset="-122"/>
              </a:rPr>
              <a:t>》</a:t>
            </a:r>
            <a:r>
              <a:rPr lang="zh-CN" altLang="en-US" sz="3600" b="1" dirty="0">
                <a:solidFill>
                  <a:srgbClr val="0000FF"/>
                </a:solidFill>
                <a:latin typeface="宋体" panose="02010600030101010101" pitchFamily="2" charset="-122"/>
                <a:ea typeface="宋体" panose="02010600030101010101" pitchFamily="2" charset="-122"/>
              </a:rPr>
              <a:t>的一位记者，弄到一张证明，几个朋友，搞到一辆板车，自己拉着，走了六、七个小时，将萧红的遗体拉到了浅水湾理葬并且只插了一块写有‘萧红之墓’ 的木签。”萧红生前是那样坎坷不幸，而身后又偏偏是那样寂寞、凄楚。</a:t>
            </a:r>
            <a:endParaRPr lang="zh-CN" altLang="en-US" sz="3600" b="1" dirty="0">
              <a:solidFill>
                <a:srgbClr val="0000FF"/>
              </a:solidFill>
              <a:latin typeface="宋体" panose="02010600030101010101" pitchFamily="2" charset="-122"/>
              <a:ea typeface="宋体" panose="02010600030101010101" pitchFamily="2" charset="-122"/>
            </a:endParaRPr>
          </a:p>
        </p:txBody>
      </p:sp>
    </p:spTree>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2290" name="矩形 1"/>
          <p:cNvSpPr/>
          <p:nvPr/>
        </p:nvSpPr>
        <p:spPr>
          <a:xfrm>
            <a:off x="355600" y="457200"/>
            <a:ext cx="8509000" cy="5903913"/>
          </a:xfrm>
          <a:prstGeom prst="rect">
            <a:avLst/>
          </a:prstGeom>
          <a:noFill/>
          <a:ln w="9525">
            <a:noFill/>
          </a:ln>
        </p:spPr>
        <p:txBody>
          <a:bodyPr>
            <a:spAutoFit/>
          </a:bodyPr>
          <a:p>
            <a:pPr lvl="0" indent="719455" eaLnBrk="1" hangingPunct="1">
              <a:lnSpc>
                <a:spcPct val="120000"/>
              </a:lnSpc>
            </a:pPr>
            <a:r>
              <a:rPr lang="zh-CN" altLang="en-US" sz="3600" b="1" dirty="0">
                <a:latin typeface="宋体" panose="02010600030101010101" pitchFamily="2" charset="-122"/>
                <a:ea typeface="宋体" panose="02010600030101010101" pitchFamily="2" charset="-122"/>
              </a:rPr>
              <a:t>  </a:t>
            </a:r>
            <a:r>
              <a:rPr lang="zh-CN" altLang="en-US" sz="4000" b="1" dirty="0">
                <a:solidFill>
                  <a:srgbClr val="0000FF"/>
                </a:solidFill>
                <a:latin typeface="宋体" panose="02010600030101010101" pitchFamily="2" charset="-122"/>
                <a:ea typeface="宋体" panose="02010600030101010101" pitchFamily="2" charset="-122"/>
              </a:rPr>
              <a:t>死者是如此，活者也是如此。戴望舒曾因宣传抗日而被日本宪兵投人监狱，受尽了折磨。出狱以后，原先在香港宣传抗日的大批作家和文化人经过党组织的帮助，早已纷纷离港潜返内地，戴望舒孤身一人，只好苦苦地、寂寞地等待、等待</a:t>
            </a:r>
            <a:r>
              <a:rPr lang="en-US" altLang="zh-CN" sz="4000" b="1" dirty="0">
                <a:solidFill>
                  <a:srgbClr val="0000FF"/>
                </a:solidFill>
                <a:latin typeface="宋体" panose="02010600030101010101" pitchFamily="2" charset="-122"/>
                <a:ea typeface="宋体" panose="02010600030101010101" pitchFamily="2" charset="-122"/>
              </a:rPr>
              <a:t>……</a:t>
            </a:r>
            <a:r>
              <a:rPr lang="zh-CN" altLang="en-US" sz="4000" b="1" dirty="0">
                <a:solidFill>
                  <a:srgbClr val="0000FF"/>
                </a:solidFill>
                <a:latin typeface="宋体" panose="02010600030101010101" pitchFamily="2" charset="-122"/>
                <a:ea typeface="宋体" panose="02010600030101010101" pitchFamily="2" charset="-122"/>
              </a:rPr>
              <a:t>过了多年，诗人才得以前来凭吊萧红。</a:t>
            </a:r>
            <a:endParaRPr lang="zh-CN" altLang="en-US" sz="3600" b="1" dirty="0">
              <a:solidFill>
                <a:srgbClr val="0000FF"/>
              </a:solidFill>
              <a:latin typeface="宋体" panose="02010600030101010101" pitchFamily="2" charset="-122"/>
              <a:ea typeface="宋体" panose="02010600030101010101" pitchFamily="2" charset="-122"/>
            </a:endParaRPr>
          </a:p>
        </p:txBody>
      </p:sp>
    </p:spTree>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3314" name="文本框 1"/>
          <p:cNvSpPr txBox="1"/>
          <p:nvPr/>
        </p:nvSpPr>
        <p:spPr>
          <a:xfrm>
            <a:off x="1970088" y="0"/>
            <a:ext cx="5659437" cy="1970088"/>
          </a:xfrm>
          <a:prstGeom prst="rect">
            <a:avLst/>
          </a:prstGeom>
          <a:noFill/>
          <a:ln w="9525">
            <a:noFill/>
          </a:ln>
        </p:spPr>
        <p:txBody>
          <a:bodyPr>
            <a:spAutoFit/>
          </a:bodyPr>
          <a:p>
            <a:pPr lvl="0" eaLnBrk="1" hangingPunct="1">
              <a:lnSpc>
                <a:spcPct val="125000"/>
              </a:lnSpc>
            </a:pPr>
            <a:r>
              <a:rPr lang="en-US" altLang="zh-CN" sz="4000" b="1" dirty="0">
                <a:solidFill>
                  <a:srgbClr val="0000FF"/>
                </a:solidFill>
                <a:latin typeface="宋体" panose="02010600030101010101" pitchFamily="2" charset="-122"/>
                <a:ea typeface="宋体" panose="02010600030101010101" pitchFamily="2" charset="-122"/>
              </a:rPr>
              <a:t>  </a:t>
            </a:r>
            <a:r>
              <a:rPr lang="en-US" altLang="zh-CN" sz="3600" b="1" dirty="0">
                <a:solidFill>
                  <a:srgbClr val="C00000"/>
                </a:solidFill>
                <a:latin typeface="宋体" panose="02010600030101010101" pitchFamily="2" charset="-122"/>
                <a:ea typeface="宋体" panose="02010600030101010101" pitchFamily="2" charset="-122"/>
              </a:rPr>
              <a:t>《</a:t>
            </a:r>
            <a:r>
              <a:rPr lang="zh-CN" altLang="en-US" sz="3600" b="1" dirty="0">
                <a:solidFill>
                  <a:srgbClr val="C00000"/>
                </a:solidFill>
                <a:latin typeface="宋体" panose="02010600030101010101" pitchFamily="2" charset="-122"/>
                <a:ea typeface="宋体" panose="02010600030101010101" pitchFamily="2" charset="-122"/>
              </a:rPr>
              <a:t>萧红墓畔口占</a:t>
            </a:r>
            <a:r>
              <a:rPr lang="en-US" altLang="zh-CN" sz="3600" b="1" dirty="0">
                <a:solidFill>
                  <a:srgbClr val="C00000"/>
                </a:solidFill>
                <a:latin typeface="宋体" panose="02010600030101010101" pitchFamily="2" charset="-122"/>
                <a:ea typeface="宋体" panose="02010600030101010101" pitchFamily="2" charset="-122"/>
              </a:rPr>
              <a:t>》</a:t>
            </a:r>
            <a:endParaRPr lang="zh-CN" altLang="en-US" sz="3600" b="1" dirty="0">
              <a:solidFill>
                <a:srgbClr val="C00000"/>
              </a:solidFill>
              <a:latin typeface="宋体" panose="02010600030101010101" pitchFamily="2" charset="-122"/>
              <a:ea typeface="宋体" panose="02010600030101010101" pitchFamily="2" charset="-122"/>
            </a:endParaRPr>
          </a:p>
          <a:p>
            <a:pPr lvl="0" eaLnBrk="1" hangingPunct="1"/>
            <a:r>
              <a:rPr lang="zh-CN" altLang="zh-CN" sz="3600" b="1" dirty="0">
                <a:solidFill>
                  <a:srgbClr val="0000FF"/>
                </a:solidFill>
                <a:latin typeface="宋体" panose="02010600030101010101" pitchFamily="2" charset="-122"/>
                <a:ea typeface="宋体" panose="02010600030101010101" pitchFamily="2" charset="-122"/>
              </a:rPr>
              <a:t>走</a:t>
            </a:r>
            <a:r>
              <a:rPr lang="zh-CN" altLang="zh-CN" sz="3600" b="1" u="sng" dirty="0">
                <a:solidFill>
                  <a:srgbClr val="6600CC"/>
                </a:solidFill>
                <a:latin typeface="宋体" panose="02010600030101010101" pitchFamily="2" charset="-122"/>
                <a:ea typeface="宋体" panose="02010600030101010101" pitchFamily="2" charset="-122"/>
              </a:rPr>
              <a:t>六小时</a:t>
            </a:r>
            <a:r>
              <a:rPr lang="zh-CN" altLang="zh-CN" sz="3600" b="1" dirty="0">
                <a:solidFill>
                  <a:srgbClr val="0000FF"/>
                </a:solidFill>
                <a:latin typeface="宋体" panose="02010600030101010101" pitchFamily="2" charset="-122"/>
                <a:ea typeface="宋体" panose="02010600030101010101" pitchFamily="2" charset="-122"/>
              </a:rPr>
              <a:t>寂寞的</a:t>
            </a:r>
            <a:r>
              <a:rPr lang="zh-CN" altLang="zh-CN" sz="3600" b="1" u="sng" dirty="0">
                <a:solidFill>
                  <a:srgbClr val="6600CC"/>
                </a:solidFill>
                <a:latin typeface="宋体" panose="02010600030101010101" pitchFamily="2" charset="-122"/>
                <a:ea typeface="宋体" panose="02010600030101010101" pitchFamily="2" charset="-122"/>
              </a:rPr>
              <a:t>长途</a:t>
            </a:r>
            <a:r>
              <a:rPr lang="zh-CN" altLang="zh-CN" sz="3600" b="1" dirty="0">
                <a:solidFill>
                  <a:srgbClr val="0000FF"/>
                </a:solidFill>
                <a:latin typeface="宋体" panose="02010600030101010101" pitchFamily="2" charset="-122"/>
                <a:ea typeface="宋体" panose="02010600030101010101" pitchFamily="2" charset="-122"/>
              </a:rPr>
              <a:t>，</a:t>
            </a:r>
            <a:endParaRPr lang="zh-CN" altLang="zh-CN" sz="3600" b="1" dirty="0">
              <a:solidFill>
                <a:srgbClr val="0000FF"/>
              </a:solidFill>
              <a:latin typeface="宋体" panose="02010600030101010101" pitchFamily="2" charset="-122"/>
              <a:ea typeface="宋体" panose="02010600030101010101" pitchFamily="2" charset="-122"/>
            </a:endParaRPr>
          </a:p>
          <a:p>
            <a:pPr lvl="0" eaLnBrk="1" hangingPunct="1"/>
            <a:r>
              <a:rPr lang="zh-CN" altLang="zh-CN" sz="3600" b="1" dirty="0">
                <a:solidFill>
                  <a:srgbClr val="0000FF"/>
                </a:solidFill>
                <a:latin typeface="宋体" panose="02010600030101010101" pitchFamily="2" charset="-122"/>
                <a:ea typeface="宋体" panose="02010600030101010101" pitchFamily="2" charset="-122"/>
              </a:rPr>
              <a:t>到你头边放一束</a:t>
            </a:r>
            <a:r>
              <a:rPr lang="zh-CN" altLang="zh-CN" sz="3600" b="1" u="sng" dirty="0">
                <a:solidFill>
                  <a:srgbClr val="6600CC"/>
                </a:solidFill>
                <a:latin typeface="宋体" panose="02010600030101010101" pitchFamily="2" charset="-122"/>
                <a:ea typeface="宋体" panose="02010600030101010101" pitchFamily="2" charset="-122"/>
              </a:rPr>
              <a:t>红山茶</a:t>
            </a:r>
            <a:r>
              <a:rPr lang="zh-CN" altLang="zh-CN" sz="3600" b="1" dirty="0">
                <a:solidFill>
                  <a:srgbClr val="0000FF"/>
                </a:solidFill>
                <a:latin typeface="宋体" panose="02010600030101010101" pitchFamily="2" charset="-122"/>
                <a:ea typeface="宋体" panose="02010600030101010101" pitchFamily="2" charset="-122"/>
              </a:rPr>
              <a:t>，</a:t>
            </a:r>
            <a:endParaRPr lang="zh-CN" altLang="zh-CN" sz="3600" b="1" dirty="0">
              <a:solidFill>
                <a:srgbClr val="0000FF"/>
              </a:solidFill>
              <a:latin typeface="宋体" panose="02010600030101010101" pitchFamily="2" charset="-122"/>
              <a:ea typeface="宋体" panose="02010600030101010101" pitchFamily="2" charset="-122"/>
            </a:endParaRPr>
          </a:p>
        </p:txBody>
      </p:sp>
      <p:sp>
        <p:nvSpPr>
          <p:cNvPr id="13315" name="文本框 1"/>
          <p:cNvSpPr txBox="1"/>
          <p:nvPr/>
        </p:nvSpPr>
        <p:spPr>
          <a:xfrm>
            <a:off x="1839913" y="3806825"/>
            <a:ext cx="5657850" cy="1200150"/>
          </a:xfrm>
          <a:prstGeom prst="rect">
            <a:avLst/>
          </a:prstGeom>
          <a:noFill/>
          <a:ln w="9525">
            <a:noFill/>
          </a:ln>
        </p:spPr>
        <p:txBody>
          <a:bodyPr>
            <a:spAutoFit/>
          </a:bodyPr>
          <a:p>
            <a:pPr lvl="0" eaLnBrk="1" hangingPunct="1"/>
            <a:r>
              <a:rPr lang="zh-CN" altLang="zh-CN" sz="3600" b="1" dirty="0">
                <a:solidFill>
                  <a:srgbClr val="0000FF"/>
                </a:solidFill>
                <a:latin typeface="宋体" panose="02010600030101010101" pitchFamily="2" charset="-122"/>
                <a:ea typeface="宋体" panose="02010600030101010101" pitchFamily="2" charset="-122"/>
              </a:rPr>
              <a:t>我等待着，</a:t>
            </a:r>
            <a:r>
              <a:rPr lang="zh-CN" altLang="zh-CN" sz="3600" b="1" u="sng" dirty="0">
                <a:solidFill>
                  <a:srgbClr val="6600CC"/>
                </a:solidFill>
                <a:latin typeface="宋体" panose="02010600030101010101" pitchFamily="2" charset="-122"/>
                <a:ea typeface="宋体" panose="02010600030101010101" pitchFamily="2" charset="-122"/>
              </a:rPr>
              <a:t>长夜漫漫</a:t>
            </a:r>
            <a:r>
              <a:rPr lang="zh-CN" altLang="zh-CN" sz="3600" b="1" dirty="0">
                <a:solidFill>
                  <a:srgbClr val="0000FF"/>
                </a:solidFill>
                <a:latin typeface="宋体" panose="02010600030101010101" pitchFamily="2" charset="-122"/>
                <a:ea typeface="宋体" panose="02010600030101010101" pitchFamily="2" charset="-122"/>
              </a:rPr>
              <a:t>，</a:t>
            </a:r>
            <a:endParaRPr lang="zh-CN" altLang="zh-CN" sz="3600" b="1" dirty="0">
              <a:solidFill>
                <a:srgbClr val="0000FF"/>
              </a:solidFill>
              <a:latin typeface="宋体" panose="02010600030101010101" pitchFamily="2" charset="-122"/>
              <a:ea typeface="宋体" panose="02010600030101010101" pitchFamily="2" charset="-122"/>
            </a:endParaRPr>
          </a:p>
          <a:p>
            <a:pPr lvl="0" eaLnBrk="1" hangingPunct="1"/>
            <a:r>
              <a:rPr lang="zh-CN" altLang="zh-CN" sz="3600" b="1" dirty="0">
                <a:solidFill>
                  <a:srgbClr val="0000FF"/>
                </a:solidFill>
                <a:latin typeface="宋体" panose="02010600030101010101" pitchFamily="2" charset="-122"/>
                <a:ea typeface="宋体" panose="02010600030101010101" pitchFamily="2" charset="-122"/>
              </a:rPr>
              <a:t>你</a:t>
            </a:r>
            <a:r>
              <a:rPr lang="zh-CN" altLang="zh-CN" sz="3600" b="1" u="sng" dirty="0">
                <a:solidFill>
                  <a:srgbClr val="6600CC"/>
                </a:solidFill>
                <a:latin typeface="宋体" panose="02010600030101010101" pitchFamily="2" charset="-122"/>
                <a:ea typeface="宋体" panose="02010600030101010101" pitchFamily="2" charset="-122"/>
              </a:rPr>
              <a:t>却</a:t>
            </a:r>
            <a:r>
              <a:rPr lang="zh-CN" altLang="zh-CN" sz="3600" b="1" dirty="0">
                <a:solidFill>
                  <a:srgbClr val="0000FF"/>
                </a:solidFill>
                <a:latin typeface="宋体" panose="02010600030101010101" pitchFamily="2" charset="-122"/>
                <a:ea typeface="宋体" panose="02010600030101010101" pitchFamily="2" charset="-122"/>
              </a:rPr>
              <a:t>卧听着海涛闲话。</a:t>
            </a:r>
            <a:endParaRPr lang="zh-CN" altLang="zh-CN" sz="3600" b="1" dirty="0">
              <a:solidFill>
                <a:srgbClr val="0000FF"/>
              </a:solidFill>
              <a:latin typeface="宋体" panose="02010600030101010101" pitchFamily="2" charset="-122"/>
              <a:ea typeface="宋体" panose="02010600030101010101" pitchFamily="2" charset="-122"/>
            </a:endParaRPr>
          </a:p>
        </p:txBody>
      </p:sp>
      <p:sp>
        <p:nvSpPr>
          <p:cNvPr id="10" name="文本框 6147"/>
          <p:cNvSpPr txBox="1"/>
          <p:nvPr/>
        </p:nvSpPr>
        <p:spPr>
          <a:xfrm>
            <a:off x="1979613" y="1909763"/>
            <a:ext cx="5087937" cy="646112"/>
          </a:xfrm>
          <a:prstGeom prst="rect">
            <a:avLst/>
          </a:prstGeom>
          <a:noFill/>
          <a:ln w="9525" cap="flat" cmpd="sng">
            <a:solidFill>
              <a:srgbClr val="008000"/>
            </a:solidFill>
            <a:prstDash val="solid"/>
            <a:miter/>
            <a:headEnd type="none" w="med" len="med"/>
            <a:tailEnd type="none" w="med" len="med"/>
          </a:ln>
        </p:spPr>
        <p:txBody>
          <a:bodyPr>
            <a:spAutoFit/>
          </a:bodyPr>
          <a:p>
            <a:pPr lvl="0" eaLnBrk="1" hangingPunct="1"/>
            <a:r>
              <a:rPr lang="zh-CN" altLang="en-US" sz="3600" b="1" dirty="0">
                <a:solidFill>
                  <a:srgbClr val="FF0000"/>
                </a:solidFill>
                <a:latin typeface="宋体" panose="02010600030101010101" pitchFamily="2" charset="-122"/>
                <a:ea typeface="宋体" panose="02010600030101010101" pitchFamily="2" charset="-122"/>
              </a:rPr>
              <a:t>跋山涉水，</a:t>
            </a:r>
            <a:r>
              <a:rPr lang="zh-CN" altLang="zh-CN" sz="3600" b="1" dirty="0">
                <a:solidFill>
                  <a:srgbClr val="FF0000"/>
                </a:solidFill>
                <a:latin typeface="宋体" panose="02010600030101010101" pitchFamily="2" charset="-122"/>
                <a:ea typeface="宋体" panose="02010600030101010101" pitchFamily="2" charset="-122"/>
              </a:rPr>
              <a:t>友谊深厚</a:t>
            </a:r>
            <a:r>
              <a:rPr lang="zh-CN" altLang="en-US" sz="3600" b="1" dirty="0">
                <a:solidFill>
                  <a:srgbClr val="FF0000"/>
                </a:solidFill>
                <a:latin typeface="宋体" panose="02010600030101010101" pitchFamily="2" charset="-122"/>
                <a:ea typeface="宋体" panose="02010600030101010101" pitchFamily="2" charset="-122"/>
              </a:rPr>
              <a:t>；</a:t>
            </a:r>
            <a:endParaRPr lang="zh-CN" altLang="zh-CN" sz="3600" b="1" dirty="0">
              <a:solidFill>
                <a:srgbClr val="FF0000"/>
              </a:solidFill>
              <a:latin typeface="宋体" panose="02010600030101010101" pitchFamily="2" charset="-122"/>
              <a:ea typeface="宋体" panose="02010600030101010101" pitchFamily="2" charset="-122"/>
            </a:endParaRPr>
          </a:p>
        </p:txBody>
      </p:sp>
      <p:sp>
        <p:nvSpPr>
          <p:cNvPr id="11" name="文本框 6147"/>
          <p:cNvSpPr txBox="1"/>
          <p:nvPr/>
        </p:nvSpPr>
        <p:spPr>
          <a:xfrm>
            <a:off x="161925" y="2608263"/>
            <a:ext cx="8982075" cy="1200150"/>
          </a:xfrm>
          <a:prstGeom prst="rect">
            <a:avLst/>
          </a:prstGeom>
          <a:noFill/>
          <a:ln w="9525" cap="flat" cmpd="sng">
            <a:solidFill>
              <a:srgbClr val="008000"/>
            </a:solidFill>
            <a:prstDash val="solid"/>
            <a:miter/>
            <a:headEnd type="none" w="med" len="med"/>
            <a:tailEnd type="none" w="med" len="med"/>
          </a:ln>
        </p:spPr>
        <p:txBody>
          <a:bodyPr>
            <a:spAutoFit/>
          </a:bodyPr>
          <a:p>
            <a:pPr lvl="0" eaLnBrk="1" hangingPunct="1"/>
            <a:r>
              <a:rPr lang="zh-CN" altLang="en-US" sz="3600" b="1" dirty="0">
                <a:solidFill>
                  <a:srgbClr val="FF0000"/>
                </a:solidFill>
                <a:latin typeface="Arial" panose="020B0604020202020204" pitchFamily="34" charset="0"/>
                <a:ea typeface="宋体" panose="02010600030101010101" pitchFamily="2" charset="-122"/>
              </a:rPr>
              <a:t>用红山茶的隐喻，表达出对萧红的赞美与哀悼，也象征她如茶花般热烈、红艳的生命。</a:t>
            </a:r>
            <a:endParaRPr lang="zh-CN" altLang="zh-CN" sz="3600" b="1" dirty="0">
              <a:solidFill>
                <a:srgbClr val="FF0000"/>
              </a:solidFill>
              <a:latin typeface="宋体" panose="02010600030101010101" pitchFamily="2" charset="-122"/>
              <a:ea typeface="宋体" panose="02010600030101010101" pitchFamily="2" charset="-122"/>
            </a:endParaRPr>
          </a:p>
        </p:txBody>
      </p:sp>
      <p:sp>
        <p:nvSpPr>
          <p:cNvPr id="12" name="文本框 6147"/>
          <p:cNvSpPr txBox="1"/>
          <p:nvPr/>
        </p:nvSpPr>
        <p:spPr>
          <a:xfrm>
            <a:off x="333375" y="4997450"/>
            <a:ext cx="8551863" cy="646113"/>
          </a:xfrm>
          <a:prstGeom prst="rect">
            <a:avLst/>
          </a:prstGeom>
          <a:noFill/>
          <a:ln w="9525" cap="flat" cmpd="sng">
            <a:solidFill>
              <a:srgbClr val="008000"/>
            </a:solidFill>
            <a:prstDash val="solid"/>
            <a:miter/>
            <a:headEnd type="none" w="med" len="med"/>
            <a:tailEnd type="none" w="med" len="med"/>
          </a:ln>
        </p:spPr>
        <p:txBody>
          <a:bodyPr>
            <a:spAutoFit/>
          </a:bodyPr>
          <a:p>
            <a:pPr lvl="0" eaLnBrk="1" hangingPunct="1"/>
            <a:r>
              <a:rPr lang="zh-CN" altLang="en-US" sz="3600" b="1" dirty="0">
                <a:solidFill>
                  <a:srgbClr val="FF0000"/>
                </a:solidFill>
                <a:latin typeface="宋体" panose="02010600030101010101" pitchFamily="2" charset="-122"/>
                <a:ea typeface="宋体" panose="02010600030101010101" pitchFamily="2" charset="-122"/>
              </a:rPr>
              <a:t>表现现实黑暗</a:t>
            </a:r>
            <a:r>
              <a:rPr lang="zh-CN" altLang="zh-CN" sz="3600" b="1" dirty="0">
                <a:solidFill>
                  <a:srgbClr val="FF0000"/>
                </a:solidFill>
                <a:latin typeface="宋体" panose="02010600030101010101" pitchFamily="2" charset="-122"/>
                <a:ea typeface="宋体" panose="02010600030101010101" pitchFamily="2" charset="-122"/>
              </a:rPr>
              <a:t>的漫长、痛苦、难以忍受</a:t>
            </a:r>
            <a:r>
              <a:rPr lang="zh-CN" altLang="en-US" sz="3600" b="1" dirty="0">
                <a:solidFill>
                  <a:srgbClr val="FF0000"/>
                </a:solidFill>
                <a:latin typeface="宋体" panose="02010600030101010101" pitchFamily="2" charset="-122"/>
                <a:ea typeface="宋体" panose="02010600030101010101" pitchFamily="2" charset="-122"/>
              </a:rPr>
              <a:t>。</a:t>
            </a:r>
            <a:endParaRPr lang="zh-CN" altLang="zh-CN" sz="3600" b="1" dirty="0">
              <a:solidFill>
                <a:srgbClr val="FF0000"/>
              </a:solidFill>
              <a:latin typeface="宋体" panose="02010600030101010101" pitchFamily="2" charset="-122"/>
              <a:ea typeface="宋体" panose="02010600030101010101" pitchFamily="2" charset="-122"/>
            </a:endParaRPr>
          </a:p>
        </p:txBody>
      </p:sp>
      <p:sp>
        <p:nvSpPr>
          <p:cNvPr id="13" name="文本框 6147"/>
          <p:cNvSpPr txBox="1"/>
          <p:nvPr/>
        </p:nvSpPr>
        <p:spPr>
          <a:xfrm>
            <a:off x="376238" y="5729288"/>
            <a:ext cx="8551862" cy="646112"/>
          </a:xfrm>
          <a:prstGeom prst="rect">
            <a:avLst/>
          </a:prstGeom>
          <a:noFill/>
          <a:ln w="9525" cap="flat" cmpd="sng">
            <a:solidFill>
              <a:srgbClr val="008000"/>
            </a:solidFill>
            <a:prstDash val="solid"/>
            <a:miter/>
            <a:headEnd type="none" w="med" len="med"/>
            <a:tailEnd type="none" w="med" len="med"/>
          </a:ln>
        </p:spPr>
        <p:txBody>
          <a:bodyPr>
            <a:spAutoFit/>
          </a:bodyPr>
          <a:p>
            <a:pPr lvl="0" eaLnBrk="1" hangingPunct="1"/>
            <a:r>
              <a:rPr lang="zh-CN" altLang="zh-CN" sz="3600" b="1" dirty="0">
                <a:solidFill>
                  <a:srgbClr val="FF0000"/>
                </a:solidFill>
                <a:latin typeface="宋体" panose="02010600030101010101" pitchFamily="2" charset="-122"/>
                <a:ea typeface="宋体" panose="02010600030101010101" pitchFamily="2" charset="-122"/>
              </a:rPr>
              <a:t>逝者安详</a:t>
            </a:r>
            <a:r>
              <a:rPr lang="zh-CN" altLang="en-US" sz="3600" b="1" dirty="0">
                <a:solidFill>
                  <a:srgbClr val="FF0000"/>
                </a:solidFill>
                <a:latin typeface="宋体" panose="02010600030101010101" pitchFamily="2" charset="-122"/>
                <a:ea typeface="宋体" panose="02010600030101010101" pitchFamily="2" charset="-122"/>
              </a:rPr>
              <a:t>，对生命之旅感慨、反思。</a:t>
            </a:r>
            <a:endParaRPr lang="zh-CN" altLang="zh-CN" sz="3600" b="1" dirty="0">
              <a:solidFill>
                <a:srgbClr val="FF0000"/>
              </a:solidFill>
              <a:latin typeface="宋体" panose="02010600030101010101" pitchFamily="2" charset="-122"/>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linds(horizontal)">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标题 1"/>
          <p:cNvSpPr>
            <a:spLocks noGrp="1"/>
          </p:cNvSpPr>
          <p:nvPr>
            <p:ph type="title"/>
          </p:nvPr>
        </p:nvSpPr>
        <p:spPr>
          <a:xfrm>
            <a:off x="457200" y="366713"/>
            <a:ext cx="8229600" cy="1524000"/>
          </a:xfrm>
          <a:noFill/>
          <a:ln>
            <a:noFill/>
          </a:ln>
        </p:spPr>
        <p:txBody>
          <a:bodyPr/>
          <a:p>
            <a:r>
              <a:rPr lang="zh-CN" altLang="en-US" dirty="0">
                <a:solidFill>
                  <a:srgbClr val="C00000"/>
                </a:solidFill>
              </a:rPr>
              <a:t>主旨：</a:t>
            </a:r>
            <a:endParaRPr lang="zh-CN" altLang="en-US" dirty="0">
              <a:solidFill>
                <a:srgbClr val="C00000"/>
              </a:solidFill>
            </a:endParaRPr>
          </a:p>
        </p:txBody>
      </p:sp>
      <p:sp>
        <p:nvSpPr>
          <p:cNvPr id="22531" name="内容占位符 2"/>
          <p:cNvSpPr>
            <a:spLocks noGrp="1"/>
          </p:cNvSpPr>
          <p:nvPr>
            <p:ph idx="1"/>
          </p:nvPr>
        </p:nvSpPr>
        <p:spPr>
          <a:xfrm>
            <a:off x="0" y="1520825"/>
            <a:ext cx="9359900" cy="2501900"/>
          </a:xfrm>
          <a:noFill/>
          <a:ln>
            <a:noFill/>
          </a:ln>
        </p:spPr>
        <p:txBody>
          <a:bodyPr/>
          <a:p>
            <a:pPr>
              <a:lnSpc>
                <a:spcPct val="125000"/>
              </a:lnSpc>
              <a:buNone/>
            </a:pPr>
            <a:r>
              <a:rPr lang="zh-CN" altLang="en-US" sz="4000" b="1" dirty="0"/>
              <a:t>         </a:t>
            </a:r>
            <a:r>
              <a:rPr lang="zh-CN" altLang="en-US" sz="4800" b="1" dirty="0">
                <a:solidFill>
                  <a:srgbClr val="0000FF"/>
                </a:solidFill>
              </a:rPr>
              <a:t>表现诗人对朋友的真挚怀念和对当时社会现实的深沉感慨。</a:t>
            </a:r>
            <a:endParaRPr lang="zh-CN" altLang="en-US" dirty="0">
              <a:solidFill>
                <a:srgbClr val="0000FF"/>
              </a:solidFill>
            </a:endParaRPr>
          </a:p>
        </p:txBody>
      </p:sp>
      <p:pic>
        <p:nvPicPr>
          <p:cNvPr id="5" name="Picture 15"/>
          <p:cNvPicPr>
            <a:picLocks noChangeAspect="1" noChangeArrowheads="1"/>
          </p:cNvPicPr>
          <p:nvPr/>
        </p:nvPicPr>
        <p:blipFill>
          <a:blip r:embed="rId1" cstate="print"/>
          <a:srcRect/>
          <a:stretch>
            <a:fillRect/>
          </a:stretch>
        </p:blipFill>
        <p:spPr bwMode="auto">
          <a:xfrm>
            <a:off x="1549100" y="3743661"/>
            <a:ext cx="5733639" cy="31143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531">
                                            <p:txEl>
                                              <p:charRg st="0" end="36"/>
                                            </p:txEl>
                                          </p:spTgt>
                                        </p:tgtEl>
                                        <p:attrNameLst>
                                          <p:attrName>style.visibility</p:attrName>
                                        </p:attrNameLst>
                                      </p:cBhvr>
                                      <p:to>
                                        <p:strVal val="visible"/>
                                      </p:to>
                                    </p:set>
                                    <p:animEffect transition="in" filter="blinds(horizontal)">
                                      <p:cBhvr>
                                        <p:cTn id="7" dur="500"/>
                                        <p:tgtEl>
                                          <p:spTgt spid="22531">
                                            <p:txEl>
                                              <p:charRg st="0" end="3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5362" name="图片 1"/>
          <p:cNvPicPr>
            <a:picLocks noChangeAspect="1"/>
          </p:cNvPicPr>
          <p:nvPr/>
        </p:nvPicPr>
        <p:blipFill>
          <a:blip r:embed="rId1"/>
          <a:srcRect b="1555"/>
          <a:stretch>
            <a:fillRect/>
          </a:stretch>
        </p:blipFill>
        <p:spPr>
          <a:xfrm>
            <a:off x="631825" y="876300"/>
            <a:ext cx="7881938" cy="5105400"/>
          </a:xfrm>
          <a:prstGeom prst="rect">
            <a:avLst/>
          </a:prstGeom>
          <a:noFill/>
          <a:ln w="9525">
            <a:noFill/>
          </a:ln>
        </p:spPr>
      </p:pic>
      <p:sp>
        <p:nvSpPr>
          <p:cNvPr id="15363" name="文本框 2"/>
          <p:cNvSpPr txBox="1"/>
          <p:nvPr/>
        </p:nvSpPr>
        <p:spPr>
          <a:xfrm>
            <a:off x="2325688" y="2238375"/>
            <a:ext cx="2211387" cy="1014413"/>
          </a:xfrm>
          <a:prstGeom prst="rect">
            <a:avLst/>
          </a:prstGeom>
          <a:noFill/>
          <a:ln w="9525">
            <a:noFill/>
          </a:ln>
        </p:spPr>
        <p:txBody>
          <a:bodyPr>
            <a:spAutoFit/>
          </a:bodyPr>
          <a:p>
            <a:pPr lvl="0" eaLnBrk="1" hangingPunct="1"/>
            <a:r>
              <a:rPr lang="zh-CN" altLang="en-US" sz="6000" b="1" dirty="0">
                <a:solidFill>
                  <a:srgbClr val="FF0000"/>
                </a:solidFill>
                <a:latin typeface="黑体" panose="02010609060101010101" pitchFamily="49" charset="-122"/>
                <a:ea typeface="黑体" panose="02010609060101010101" pitchFamily="49" charset="-122"/>
              </a:rPr>
              <a:t>断 章</a:t>
            </a:r>
            <a:endParaRPr lang="zh-CN" altLang="en-US" sz="6000" b="1" dirty="0">
              <a:solidFill>
                <a:srgbClr val="FF0000"/>
              </a:solidFill>
              <a:latin typeface="黑体" panose="02010609060101010101" pitchFamily="49" charset="-122"/>
              <a:ea typeface="黑体" panose="02010609060101010101" pitchFamily="49" charset="-122"/>
            </a:endParaRPr>
          </a:p>
        </p:txBody>
      </p:sp>
      <p:sp>
        <p:nvSpPr>
          <p:cNvPr id="15364" name="文本框 3"/>
          <p:cNvSpPr txBox="1"/>
          <p:nvPr/>
        </p:nvSpPr>
        <p:spPr>
          <a:xfrm>
            <a:off x="4537075" y="3517900"/>
            <a:ext cx="2119313" cy="830263"/>
          </a:xfrm>
          <a:prstGeom prst="rect">
            <a:avLst/>
          </a:prstGeom>
          <a:noFill/>
          <a:ln w="9525">
            <a:noFill/>
          </a:ln>
        </p:spPr>
        <p:txBody>
          <a:bodyPr>
            <a:spAutoFit/>
          </a:bodyPr>
          <a:p>
            <a:pPr lvl="0" eaLnBrk="1" hangingPunct="1"/>
            <a:r>
              <a:rPr lang="zh-CN" altLang="en-US" sz="4800" b="1" dirty="0">
                <a:latin typeface="宋体" panose="02010600030101010101" pitchFamily="2" charset="-122"/>
                <a:ea typeface="宋体" panose="02010600030101010101" pitchFamily="2" charset="-122"/>
              </a:rPr>
              <a:t>卞之琳</a:t>
            </a:r>
            <a:endParaRPr lang="zh-CN" altLang="en-US" sz="4800" b="1" dirty="0">
              <a:latin typeface="宋体" panose="02010600030101010101" pitchFamily="2" charset="-122"/>
              <a:ea typeface="宋体" panose="02010600030101010101" pitchFamily="2" charset="-122"/>
            </a:endParaRPr>
          </a:p>
        </p:txBody>
      </p:sp>
    </p:spTree>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文本框 96258"/>
          <p:cNvSpPr txBox="1"/>
          <p:nvPr/>
        </p:nvSpPr>
        <p:spPr>
          <a:xfrm>
            <a:off x="398463" y="892175"/>
            <a:ext cx="8412162" cy="4859338"/>
          </a:xfrm>
          <a:prstGeom prst="rect">
            <a:avLst/>
          </a:prstGeom>
          <a:noFill/>
          <a:ln w="9525">
            <a:noFill/>
          </a:ln>
        </p:spPr>
        <p:txBody>
          <a:bodyPr>
            <a:spAutoFit/>
          </a:bodyPr>
          <a:p>
            <a:pPr lvl="0" indent="719455" eaLnBrk="1" hangingPunct="1">
              <a:lnSpc>
                <a:spcPct val="120000"/>
              </a:lnSpc>
              <a:spcBef>
                <a:spcPct val="50000"/>
              </a:spcBef>
            </a:pPr>
            <a:r>
              <a:rPr lang="zh-CN" altLang="en-US" sz="4400" b="1" dirty="0">
                <a:solidFill>
                  <a:srgbClr val="0000FF"/>
                </a:solidFill>
                <a:latin typeface="宋体" panose="02010600030101010101" pitchFamily="2" charset="-122"/>
                <a:ea typeface="宋体" panose="02010600030101010101" pitchFamily="2" charset="-122"/>
              </a:rPr>
              <a:t>【卞之琳】（1910－2000），生于江苏海门汤家镇，现当代诗人（</a:t>
            </a:r>
            <a:r>
              <a:rPr lang="en-US" altLang="zh-CN" sz="4400" b="1" dirty="0">
                <a:solidFill>
                  <a:srgbClr val="0000FF"/>
                </a:solidFill>
                <a:latin typeface="宋体" panose="02010600030101010101" pitchFamily="2" charset="-122"/>
                <a:ea typeface="宋体" panose="02010600030101010101" pitchFamily="2" charset="-122"/>
              </a:rPr>
              <a:t>“</a:t>
            </a:r>
            <a:r>
              <a:rPr lang="zh-CN" altLang="en-US" sz="4400" b="1" dirty="0">
                <a:solidFill>
                  <a:srgbClr val="0000FF"/>
                </a:solidFill>
                <a:latin typeface="宋体" panose="02010600030101010101" pitchFamily="2" charset="-122"/>
                <a:ea typeface="宋体" panose="02010600030101010101" pitchFamily="2" charset="-122"/>
              </a:rPr>
              <a:t>汉园三诗人</a:t>
            </a:r>
            <a:r>
              <a:rPr lang="en-US" altLang="zh-CN" sz="4400" b="1" dirty="0">
                <a:solidFill>
                  <a:srgbClr val="0000FF"/>
                </a:solidFill>
                <a:latin typeface="宋体" panose="02010600030101010101" pitchFamily="2" charset="-122"/>
                <a:ea typeface="宋体" panose="02010600030101010101" pitchFamily="2" charset="-122"/>
              </a:rPr>
              <a:t>”</a:t>
            </a:r>
            <a:r>
              <a:rPr lang="zh-CN" altLang="en-US" sz="4400" b="1" dirty="0">
                <a:solidFill>
                  <a:srgbClr val="0000FF"/>
                </a:solidFill>
                <a:latin typeface="宋体" panose="02010600030101010101" pitchFamily="2" charset="-122"/>
                <a:ea typeface="宋体" panose="02010600030101010101" pitchFamily="2" charset="-122"/>
              </a:rPr>
              <a:t>之一）、文学评论家、翻译家。被公认为是新文化运动中重要的诗歌流派新月派和现代派的代表诗人。</a:t>
            </a:r>
            <a:endParaRPr lang="zh-CN" altLang="en-US" sz="4400" b="1" dirty="0">
              <a:solidFill>
                <a:srgbClr val="0000FF"/>
              </a:solidFill>
              <a:latin typeface="宋体" panose="02010600030101010101" pitchFamily="2" charset="-122"/>
              <a:ea typeface="宋体" panose="02010600030101010101" pitchFamily="2" charset="-122"/>
            </a:endParaRPr>
          </a:p>
        </p:txBody>
      </p:sp>
      <p:grpSp>
        <p:nvGrpSpPr>
          <p:cNvPr id="16387" name="Group 19"/>
          <p:cNvGrpSpPr/>
          <p:nvPr/>
        </p:nvGrpSpPr>
        <p:grpSpPr>
          <a:xfrm>
            <a:off x="261938" y="0"/>
            <a:ext cx="2728912" cy="708025"/>
            <a:chOff x="56" y="156"/>
            <a:chExt cx="1719" cy="446"/>
          </a:xfrm>
        </p:grpSpPr>
        <p:pic>
          <p:nvPicPr>
            <p:cNvPr id="16388" name="Picture 18" descr="未标题-1"/>
            <p:cNvPicPr>
              <a:picLocks noChangeAspect="1"/>
            </p:cNvPicPr>
            <p:nvPr/>
          </p:nvPicPr>
          <p:blipFill>
            <a:blip r:embed="rId1"/>
            <a:stretch>
              <a:fillRect/>
            </a:stretch>
          </p:blipFill>
          <p:spPr>
            <a:xfrm>
              <a:off x="172" y="156"/>
              <a:ext cx="1461" cy="441"/>
            </a:xfrm>
            <a:prstGeom prst="rect">
              <a:avLst/>
            </a:prstGeom>
            <a:noFill/>
            <a:ln w="9525">
              <a:noFill/>
            </a:ln>
          </p:spPr>
        </p:pic>
        <p:sp>
          <p:nvSpPr>
            <p:cNvPr id="16389" name="文本框 2"/>
            <p:cNvSpPr txBox="1"/>
            <p:nvPr/>
          </p:nvSpPr>
          <p:spPr>
            <a:xfrm>
              <a:off x="56" y="156"/>
              <a:ext cx="1719" cy="446"/>
            </a:xfrm>
            <a:prstGeom prst="rect">
              <a:avLst/>
            </a:prstGeom>
            <a:noFill/>
            <a:ln w="9525">
              <a:noFill/>
            </a:ln>
          </p:spPr>
          <p:txBody>
            <a:bodyPr>
              <a:spAutoFit/>
            </a:bodyPr>
            <a:p>
              <a:pPr lvl="0" algn="ctr" eaLnBrk="1" hangingPunct="1"/>
              <a:r>
                <a:rPr lang="zh-CN" altLang="en-US" sz="4000" b="1" dirty="0">
                  <a:solidFill>
                    <a:srgbClr val="0099CC"/>
                  </a:solidFill>
                  <a:latin typeface="黑体" panose="02010609060101010101" pitchFamily="49" charset="-122"/>
                  <a:ea typeface="黑体" panose="02010609060101010101" pitchFamily="49" charset="-122"/>
                </a:rPr>
                <a:t>走近作者</a:t>
              </a:r>
              <a:endParaRPr lang="zh-CN" altLang="en-US" sz="4000" b="1" dirty="0">
                <a:solidFill>
                  <a:srgbClr val="0099CC"/>
                </a:solidFill>
                <a:latin typeface="黑体" panose="02010609060101010101" pitchFamily="49" charset="-122"/>
                <a:ea typeface="黑体" panose="02010609060101010101" pitchFamily="49" charset="-122"/>
              </a:endParaRPr>
            </a:p>
          </p:txBody>
        </p:sp>
      </p:grpSp>
    </p:spTree>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TextBox 6"/>
          <p:cNvSpPr txBox="1"/>
          <p:nvPr/>
        </p:nvSpPr>
        <p:spPr>
          <a:xfrm>
            <a:off x="1430338" y="936625"/>
            <a:ext cx="6648450" cy="3170238"/>
          </a:xfrm>
          <a:prstGeom prst="rect">
            <a:avLst/>
          </a:prstGeom>
          <a:noFill/>
          <a:ln w="9525">
            <a:noFill/>
          </a:ln>
        </p:spPr>
        <p:txBody>
          <a:bodyPr>
            <a:spAutoFit/>
          </a:bodyPr>
          <a:p>
            <a:pPr lvl="0" eaLnBrk="1" hangingPunct="1"/>
            <a:r>
              <a:rPr lang="en-US" altLang="zh-CN" sz="4000" b="1" dirty="0">
                <a:solidFill>
                  <a:srgbClr val="C00000"/>
                </a:solidFill>
                <a:latin typeface="宋体" panose="02010600030101010101" pitchFamily="2" charset="-122"/>
                <a:ea typeface="宋体" panose="02010600030101010101" pitchFamily="2" charset="-122"/>
                <a:sym typeface="宋体" panose="02010600030101010101" pitchFamily="2" charset="-122"/>
              </a:rPr>
              <a:t>     《</a:t>
            </a:r>
            <a:r>
              <a:rPr lang="zh-CN" altLang="en-US" sz="4000" b="1" dirty="0">
                <a:solidFill>
                  <a:srgbClr val="C00000"/>
                </a:solidFill>
                <a:latin typeface="宋体" panose="02010600030101010101" pitchFamily="2" charset="-122"/>
                <a:ea typeface="宋体" panose="02010600030101010101" pitchFamily="2" charset="-122"/>
                <a:sym typeface="宋体" panose="02010600030101010101" pitchFamily="2" charset="-122"/>
              </a:rPr>
              <a:t>断章</a:t>
            </a:r>
            <a:r>
              <a:rPr lang="en-US" altLang="zh-CN" sz="4000" b="1" dirty="0">
                <a:solidFill>
                  <a:srgbClr val="C00000"/>
                </a:solidFill>
                <a:latin typeface="宋体" panose="02010600030101010101" pitchFamily="2" charset="-122"/>
                <a:ea typeface="宋体" panose="02010600030101010101" pitchFamily="2" charset="-122"/>
                <a:sym typeface="宋体" panose="02010600030101010101" pitchFamily="2" charset="-122"/>
              </a:rPr>
              <a:t>》</a:t>
            </a:r>
            <a:endParaRPr lang="en-US" altLang="zh-CN" sz="4000" b="1" dirty="0">
              <a:solidFill>
                <a:srgbClr val="C00000"/>
              </a:solidFill>
              <a:latin typeface="宋体" panose="02010600030101010101" pitchFamily="2" charset="-122"/>
              <a:ea typeface="宋体" panose="02010600030101010101" pitchFamily="2" charset="-122"/>
              <a:sym typeface="宋体" panose="02010600030101010101" pitchFamily="2" charset="-122"/>
            </a:endParaRPr>
          </a:p>
          <a:p>
            <a:pPr lvl="0" eaLnBrk="1" hangingPunct="1"/>
            <a:r>
              <a:rPr lang="zh-CN" altLang="en-US" sz="4000" b="1" dirty="0">
                <a:solidFill>
                  <a:srgbClr val="0000FF"/>
                </a:solidFill>
                <a:latin typeface="宋体" panose="02010600030101010101" pitchFamily="2" charset="-122"/>
                <a:ea typeface="宋体" panose="02010600030101010101" pitchFamily="2" charset="-122"/>
                <a:sym typeface="宋体" panose="02010600030101010101" pitchFamily="2" charset="-122"/>
              </a:rPr>
              <a:t>你站在桥上看风景，</a:t>
            </a:r>
            <a:endParaRPr lang="zh-CN" altLang="en-US" sz="4000" b="1" dirty="0">
              <a:solidFill>
                <a:srgbClr val="0000FF"/>
              </a:solidFill>
              <a:latin typeface="宋体" panose="02010600030101010101" pitchFamily="2" charset="-122"/>
              <a:ea typeface="宋体" panose="02010600030101010101" pitchFamily="2" charset="-122"/>
              <a:sym typeface="宋体" panose="02010600030101010101" pitchFamily="2" charset="-122"/>
            </a:endParaRPr>
          </a:p>
          <a:p>
            <a:pPr lvl="0" eaLnBrk="1" hangingPunct="1"/>
            <a:r>
              <a:rPr lang="zh-CN" altLang="en-US" sz="4000" b="1" dirty="0">
                <a:solidFill>
                  <a:srgbClr val="0000FF"/>
                </a:solidFill>
                <a:latin typeface="宋体" panose="02010600030101010101" pitchFamily="2" charset="-122"/>
                <a:ea typeface="宋体" panose="02010600030101010101" pitchFamily="2" charset="-122"/>
                <a:sym typeface="宋体" panose="02010600030101010101" pitchFamily="2" charset="-122"/>
              </a:rPr>
              <a:t>看风景的人在楼上看你。</a:t>
            </a:r>
            <a:endParaRPr lang="zh-CN" altLang="en-US" sz="4000" b="1" dirty="0">
              <a:solidFill>
                <a:srgbClr val="0000FF"/>
              </a:solidFill>
              <a:latin typeface="宋体" panose="02010600030101010101" pitchFamily="2" charset="-122"/>
              <a:ea typeface="宋体" panose="02010600030101010101" pitchFamily="2" charset="-122"/>
              <a:sym typeface="宋体" panose="02010600030101010101" pitchFamily="2" charset="-122"/>
            </a:endParaRPr>
          </a:p>
          <a:p>
            <a:pPr lvl="0" eaLnBrk="1" hangingPunct="1"/>
            <a:r>
              <a:rPr lang="zh-CN" altLang="en-US" sz="4000" b="1" dirty="0">
                <a:solidFill>
                  <a:srgbClr val="0000FF"/>
                </a:solidFill>
                <a:latin typeface="宋体" panose="02010600030101010101" pitchFamily="2" charset="-122"/>
                <a:ea typeface="宋体" panose="02010600030101010101" pitchFamily="2" charset="-122"/>
                <a:sym typeface="宋体" panose="02010600030101010101" pitchFamily="2" charset="-122"/>
              </a:rPr>
              <a:t>明月装饰了你的窗子，</a:t>
            </a:r>
            <a:endParaRPr lang="zh-CN" altLang="en-US" sz="4000" b="1" dirty="0">
              <a:solidFill>
                <a:srgbClr val="0000FF"/>
              </a:solidFill>
              <a:latin typeface="宋体" panose="02010600030101010101" pitchFamily="2" charset="-122"/>
              <a:ea typeface="宋体" panose="02010600030101010101" pitchFamily="2" charset="-122"/>
              <a:sym typeface="宋体" panose="02010600030101010101" pitchFamily="2" charset="-122"/>
            </a:endParaRPr>
          </a:p>
          <a:p>
            <a:pPr lvl="0" eaLnBrk="1" hangingPunct="1"/>
            <a:r>
              <a:rPr lang="zh-CN" altLang="en-US" sz="4000" b="1" dirty="0">
                <a:solidFill>
                  <a:srgbClr val="0000FF"/>
                </a:solidFill>
                <a:latin typeface="宋体" panose="02010600030101010101" pitchFamily="2" charset="-122"/>
                <a:ea typeface="宋体" panose="02010600030101010101" pitchFamily="2" charset="-122"/>
                <a:sym typeface="宋体" panose="02010600030101010101" pitchFamily="2" charset="-122"/>
              </a:rPr>
              <a:t>你装饰了别人的梦。</a:t>
            </a:r>
            <a:endParaRPr lang="zh-CN" altLang="en-US" sz="4000" b="1" dirty="0">
              <a:solidFill>
                <a:srgbClr val="0000FF"/>
              </a:solidFill>
              <a:latin typeface="宋体" panose="02010600030101010101" pitchFamily="2" charset="-122"/>
              <a:ea typeface="宋体" panose="02010600030101010101" pitchFamily="2" charset="-122"/>
              <a:sym typeface="宋体" panose="02010600030101010101" pitchFamily="2" charset="-122"/>
            </a:endParaRPr>
          </a:p>
        </p:txBody>
      </p:sp>
      <p:sp>
        <p:nvSpPr>
          <p:cNvPr id="11" name="文本框 6147"/>
          <p:cNvSpPr txBox="1"/>
          <p:nvPr/>
        </p:nvSpPr>
        <p:spPr>
          <a:xfrm>
            <a:off x="1939925" y="4103688"/>
            <a:ext cx="7204075" cy="1200150"/>
          </a:xfrm>
          <a:prstGeom prst="rect">
            <a:avLst/>
          </a:prstGeom>
          <a:noFill/>
          <a:ln w="9525">
            <a:noFill/>
          </a:ln>
        </p:spPr>
        <p:txBody>
          <a:bodyPr>
            <a:spAutoFit/>
          </a:bodyPr>
          <a:p>
            <a:pPr lvl="0" eaLnBrk="1" hangingPunct="1"/>
            <a:r>
              <a:rPr lang="zh-CN" altLang="zh-CN" sz="3600" b="1" dirty="0">
                <a:solidFill>
                  <a:srgbClr val="FF0000"/>
                </a:solidFill>
                <a:latin typeface="宋体" panose="02010600030101010101" pitchFamily="2" charset="-122"/>
                <a:ea typeface="宋体" panose="02010600030101010101" pitchFamily="2" charset="-122"/>
              </a:rPr>
              <a:t>“桥上的你”“看风景的人”</a:t>
            </a:r>
            <a:endParaRPr lang="zh-CN" altLang="zh-CN" sz="3600" b="1" dirty="0">
              <a:solidFill>
                <a:srgbClr val="FF0000"/>
              </a:solidFill>
              <a:latin typeface="宋体" panose="02010600030101010101" pitchFamily="2" charset="-122"/>
              <a:ea typeface="宋体" panose="02010600030101010101" pitchFamily="2" charset="-122"/>
            </a:endParaRPr>
          </a:p>
          <a:p>
            <a:pPr lvl="0" eaLnBrk="1" hangingPunct="1"/>
            <a:r>
              <a:rPr lang="zh-CN" altLang="zh-CN" sz="3600" b="1" dirty="0">
                <a:solidFill>
                  <a:srgbClr val="FF0000"/>
                </a:solidFill>
                <a:latin typeface="宋体" panose="02010600030101010101" pitchFamily="2" charset="-122"/>
                <a:ea typeface="宋体" panose="02010600030101010101" pitchFamily="2" charset="-122"/>
              </a:rPr>
              <a:t>“桥”“楼”“明月”“窗子”。</a:t>
            </a:r>
            <a:endParaRPr lang="zh-CN" altLang="zh-CN" sz="3600" b="1" dirty="0">
              <a:solidFill>
                <a:srgbClr val="FF0000"/>
              </a:solidFill>
              <a:latin typeface="宋体" panose="02010600030101010101" pitchFamily="2" charset="-122"/>
              <a:ea typeface="宋体" panose="02010600030101010101" pitchFamily="2" charset="-122"/>
            </a:endParaRPr>
          </a:p>
        </p:txBody>
      </p:sp>
      <p:sp>
        <p:nvSpPr>
          <p:cNvPr id="17412" name="TextBox 9"/>
          <p:cNvSpPr txBox="1"/>
          <p:nvPr/>
        </p:nvSpPr>
        <p:spPr>
          <a:xfrm>
            <a:off x="150813" y="150813"/>
            <a:ext cx="6648450" cy="769937"/>
          </a:xfrm>
          <a:prstGeom prst="rect">
            <a:avLst/>
          </a:prstGeom>
          <a:noFill/>
          <a:ln w="9525">
            <a:noFill/>
          </a:ln>
        </p:spPr>
        <p:txBody>
          <a:bodyPr>
            <a:spAutoFit/>
          </a:bodyPr>
          <a:p>
            <a:pPr lvl="0" eaLnBrk="1" hangingPunct="1"/>
            <a:r>
              <a:rPr lang="zh-CN" altLang="en-US" sz="4400" b="1" dirty="0">
                <a:solidFill>
                  <a:srgbClr val="6600CC"/>
                </a:solidFill>
                <a:latin typeface="黑体" panose="02010609060101010101" pitchFamily="49" charset="-122"/>
                <a:ea typeface="黑体" panose="02010609060101010101" pitchFamily="49" charset="-122"/>
              </a:rPr>
              <a:t>梳理意象，感受画面：</a:t>
            </a:r>
            <a:endParaRPr lang="zh-CN" altLang="en-US" sz="4400" b="1" dirty="0">
              <a:solidFill>
                <a:srgbClr val="6600CC"/>
              </a:solidFill>
              <a:latin typeface="黑体" panose="02010609060101010101" pitchFamily="49" charset="-122"/>
              <a:ea typeface="黑体" panose="02010609060101010101" pitchFamily="49" charset="-122"/>
            </a:endParaRPr>
          </a:p>
        </p:txBody>
      </p:sp>
      <p:sp>
        <p:nvSpPr>
          <p:cNvPr id="17413" name="TextBox 11"/>
          <p:cNvSpPr txBox="1"/>
          <p:nvPr/>
        </p:nvSpPr>
        <p:spPr>
          <a:xfrm>
            <a:off x="279400" y="4173538"/>
            <a:ext cx="1851025" cy="769937"/>
          </a:xfrm>
          <a:prstGeom prst="rect">
            <a:avLst/>
          </a:prstGeom>
          <a:noFill/>
          <a:ln w="9525">
            <a:noFill/>
          </a:ln>
        </p:spPr>
        <p:txBody>
          <a:bodyPr>
            <a:spAutoFit/>
          </a:bodyPr>
          <a:p>
            <a:pPr lvl="0" eaLnBrk="1" hangingPunct="1"/>
            <a:r>
              <a:rPr lang="zh-CN" altLang="en-US" sz="4400" b="1" dirty="0">
                <a:solidFill>
                  <a:srgbClr val="6600CC"/>
                </a:solidFill>
                <a:latin typeface="黑体" panose="02010609060101010101" pitchFamily="49" charset="-122"/>
                <a:ea typeface="黑体" panose="02010609060101010101" pitchFamily="49" charset="-122"/>
              </a:rPr>
              <a:t>意象：</a:t>
            </a:r>
            <a:endParaRPr lang="zh-CN" altLang="en-US" sz="4400" b="1" dirty="0">
              <a:solidFill>
                <a:srgbClr val="6600CC"/>
              </a:solidFill>
              <a:latin typeface="黑体" panose="02010609060101010101" pitchFamily="49" charset="-122"/>
              <a:ea typeface="黑体" panose="02010609060101010101" pitchFamily="49" charset="-122"/>
            </a:endParaRPr>
          </a:p>
        </p:txBody>
      </p:sp>
      <p:sp>
        <p:nvSpPr>
          <p:cNvPr id="17414" name="TextBox 12"/>
          <p:cNvSpPr txBox="1"/>
          <p:nvPr/>
        </p:nvSpPr>
        <p:spPr>
          <a:xfrm>
            <a:off x="247650" y="5314950"/>
            <a:ext cx="2236788" cy="768350"/>
          </a:xfrm>
          <a:prstGeom prst="rect">
            <a:avLst/>
          </a:prstGeom>
          <a:noFill/>
          <a:ln w="9525">
            <a:noFill/>
          </a:ln>
        </p:spPr>
        <p:txBody>
          <a:bodyPr>
            <a:spAutoFit/>
          </a:bodyPr>
          <a:p>
            <a:pPr lvl="0" eaLnBrk="1" hangingPunct="1"/>
            <a:r>
              <a:rPr lang="zh-CN" altLang="en-US" sz="4400" b="1" dirty="0">
                <a:solidFill>
                  <a:srgbClr val="6600CC"/>
                </a:solidFill>
                <a:latin typeface="黑体" panose="02010609060101010101" pitchFamily="49" charset="-122"/>
                <a:ea typeface="黑体" panose="02010609060101010101" pitchFamily="49" charset="-122"/>
              </a:rPr>
              <a:t>画面：</a:t>
            </a:r>
            <a:endParaRPr lang="zh-CN" altLang="en-US" sz="4400" b="1" dirty="0">
              <a:solidFill>
                <a:srgbClr val="6600CC"/>
              </a:solidFill>
              <a:latin typeface="黑体" panose="02010609060101010101" pitchFamily="49" charset="-122"/>
              <a:ea typeface="黑体" panose="02010609060101010101" pitchFamily="49" charset="-122"/>
            </a:endParaRPr>
          </a:p>
        </p:txBody>
      </p:sp>
      <p:sp>
        <p:nvSpPr>
          <p:cNvPr id="17415" name="矩形 13"/>
          <p:cNvSpPr/>
          <p:nvPr/>
        </p:nvSpPr>
        <p:spPr>
          <a:xfrm>
            <a:off x="2178050" y="5321300"/>
            <a:ext cx="6965950" cy="1200150"/>
          </a:xfrm>
          <a:prstGeom prst="rect">
            <a:avLst/>
          </a:prstGeom>
          <a:noFill/>
          <a:ln w="9525">
            <a:noFill/>
          </a:ln>
        </p:spPr>
        <p:txBody>
          <a:bodyPr>
            <a:spAutoFit/>
          </a:bodyPr>
          <a:p>
            <a:pPr lvl="0" eaLnBrk="1" hangingPunct="1"/>
            <a:r>
              <a:rPr lang="zh-CN" altLang="zh-CN" sz="3600" b="1" dirty="0">
                <a:solidFill>
                  <a:srgbClr val="FF0000"/>
                </a:solidFill>
                <a:latin typeface="宋体" panose="02010600030101010101" pitchFamily="2" charset="-122"/>
                <a:ea typeface="宋体" panose="02010600030101010101" pitchFamily="2" charset="-122"/>
              </a:rPr>
              <a:t>意象交叉重叠，组合成了四个美丽</a:t>
            </a:r>
            <a:r>
              <a:rPr lang="zh-CN" altLang="en-US" sz="3600" b="1" dirty="0">
                <a:solidFill>
                  <a:srgbClr val="FF0000"/>
                </a:solidFill>
                <a:latin typeface="宋体" panose="02010600030101010101" pitchFamily="2" charset="-122"/>
                <a:ea typeface="宋体" panose="02010600030101010101" pitchFamily="2" charset="-122"/>
              </a:rPr>
              <a:t>、</a:t>
            </a:r>
            <a:r>
              <a:rPr lang="zh-CN" altLang="zh-CN" sz="3600" b="1" dirty="0">
                <a:solidFill>
                  <a:srgbClr val="FF0000"/>
                </a:solidFill>
                <a:latin typeface="宋体" panose="02010600030101010101" pitchFamily="2" charset="-122"/>
                <a:ea typeface="宋体" panose="02010600030101010101" pitchFamily="2" charset="-122"/>
              </a:rPr>
              <a:t>形象</a:t>
            </a:r>
            <a:r>
              <a:rPr lang="zh-CN" altLang="en-US" sz="3600" b="1" dirty="0">
                <a:solidFill>
                  <a:srgbClr val="FF0000"/>
                </a:solidFill>
                <a:latin typeface="宋体" panose="02010600030101010101" pitchFamily="2" charset="-122"/>
                <a:ea typeface="宋体" panose="02010600030101010101" pitchFamily="2" charset="-122"/>
              </a:rPr>
              <a:t>而又互相关联</a:t>
            </a:r>
            <a:r>
              <a:rPr lang="zh-CN" altLang="zh-CN" sz="3600" b="1" dirty="0">
                <a:solidFill>
                  <a:srgbClr val="FF0000"/>
                </a:solidFill>
                <a:latin typeface="宋体" panose="02010600030101010101" pitchFamily="2" charset="-122"/>
                <a:ea typeface="宋体" panose="02010600030101010101" pitchFamily="2" charset="-122"/>
              </a:rPr>
              <a:t>的画面。</a:t>
            </a:r>
            <a:endParaRPr lang="zh-CN" altLang="en-US" sz="3600" b="1" dirty="0">
              <a:solidFill>
                <a:srgbClr val="FF0000"/>
              </a:solidFill>
              <a:latin typeface="宋体" panose="02010600030101010101" pitchFamily="2" charset="-122"/>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100000">
                                          <p:val>
                                            <p:strVal val="#ppt_x"/>
                                          </p:val>
                                        </p:tav>
                                      </p:tavLst>
                                    </p:anim>
                                    <p:anim calcmode="lin" valueType="num">
                                      <p:cBhvr>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7415"/>
                                        </p:tgtEl>
                                        <p:attrNameLst>
                                          <p:attrName>style.visibility</p:attrName>
                                        </p:attrNameLst>
                                      </p:cBhvr>
                                      <p:to>
                                        <p:strVal val="visible"/>
                                      </p:to>
                                    </p:set>
                                    <p:animEffect transition="in" filter="blinds(horizontal)">
                                      <p:cBhvr>
                                        <p:cTn id="13" dur="500"/>
                                        <p:tgtEl>
                                          <p:spTgt spid="17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74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内容占位符 2"/>
          <p:cNvSpPr>
            <a:spLocks noGrp="1"/>
          </p:cNvSpPr>
          <p:nvPr>
            <p:ph idx="1"/>
          </p:nvPr>
        </p:nvSpPr>
        <p:spPr>
          <a:xfrm>
            <a:off x="500063" y="196850"/>
            <a:ext cx="8229600" cy="1136650"/>
          </a:xfrm>
          <a:noFill/>
          <a:ln>
            <a:noFill/>
          </a:ln>
        </p:spPr>
        <p:txBody>
          <a:bodyPr/>
          <a:p>
            <a:pPr marL="0" indent="0">
              <a:buFont typeface="Wingdings" panose="05000000000000000000" pitchFamily="2" charset="2"/>
              <a:buNone/>
            </a:pPr>
            <a:r>
              <a:rPr lang="zh-CN" altLang="en-US" sz="4400" b="1" dirty="0">
                <a:solidFill>
                  <a:srgbClr val="0000FF"/>
                </a:solidFill>
              </a:rPr>
              <a:t>怎样理解这首诗蕴含的哲理？</a:t>
            </a:r>
            <a:endParaRPr lang="zh-CN" altLang="en-US" sz="4400" b="1" dirty="0">
              <a:solidFill>
                <a:srgbClr val="0000FF"/>
              </a:solidFill>
            </a:endParaRPr>
          </a:p>
        </p:txBody>
      </p:sp>
      <p:sp>
        <p:nvSpPr>
          <p:cNvPr id="5" name="内容占位符 2"/>
          <p:cNvSpPr txBox="1">
            <a:spLocks noChangeArrowheads="1"/>
          </p:cNvSpPr>
          <p:nvPr/>
        </p:nvSpPr>
        <p:spPr>
          <a:xfrm>
            <a:off x="468313" y="1125538"/>
            <a:ext cx="8207375" cy="1768475"/>
          </a:xfrm>
          <a:prstGeom prst="rect">
            <a:avLst/>
          </a:prstGeom>
        </p:spPr>
        <p:txBody>
          <a:bodyPr/>
          <a:lstStyle/>
          <a:p>
            <a:pPr marL="457200" marR="0" lvl="0" indent="-457200" algn="l" defTabSz="1219200" rtl="0" eaLnBrk="0" fontAlgn="base" latinLnBrk="0" hangingPunct="0">
              <a:lnSpc>
                <a:spcPct val="100000"/>
              </a:lnSpc>
              <a:spcBef>
                <a:spcPts val="125"/>
              </a:spcBef>
              <a:spcAft>
                <a:spcPct val="0"/>
              </a:spcAft>
              <a:buClrTx/>
              <a:buSzTx/>
              <a:buFont typeface="Arial" panose="020B0604020202020204" pitchFamily="34" charset="0"/>
              <a:buNone/>
              <a:defRPr/>
            </a:pPr>
            <a:r>
              <a:rPr kumimoji="0" lang="en-US" altLang="zh-CN" sz="24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mn-cs"/>
                <a:sym typeface="宋体" panose="02010600030101010101" pitchFamily="2" charset="-122"/>
              </a:rPr>
              <a:t>       </a:t>
            </a:r>
            <a:r>
              <a:rPr kumimoji="0" lang="zh-CN" altLang="zh-CN" sz="44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sym typeface="宋体" panose="02010600030101010101" pitchFamily="2" charset="-122"/>
              </a:rPr>
              <a:t>世间万物息息相关</a:t>
            </a:r>
            <a:r>
              <a:rPr kumimoji="0" lang="zh-CN" altLang="en-US" sz="44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sym typeface="宋体" panose="02010600030101010101" pitchFamily="2" charset="-122"/>
              </a:rPr>
              <a:t>，既是</a:t>
            </a:r>
            <a:r>
              <a:rPr kumimoji="0" lang="zh-CN" altLang="zh-CN" sz="44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sym typeface="宋体" panose="02010600030101010101" pitchFamily="2" charset="-122"/>
              </a:rPr>
              <a:t>相对的，</a:t>
            </a:r>
            <a:r>
              <a:rPr kumimoji="0" lang="zh-CN" altLang="en-US" sz="44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sym typeface="宋体" panose="02010600030101010101" pitchFamily="2" charset="-122"/>
              </a:rPr>
              <a:t>又</a:t>
            </a:r>
            <a:r>
              <a:rPr kumimoji="0" lang="zh-CN" altLang="zh-CN" sz="44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sym typeface="宋体" panose="02010600030101010101" pitchFamily="2" charset="-122"/>
              </a:rPr>
              <a:t>互相依存</a:t>
            </a:r>
            <a:r>
              <a:rPr kumimoji="0" lang="zh-CN" altLang="en-US" sz="44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sym typeface="宋体" panose="02010600030101010101" pitchFamily="2" charset="-122"/>
              </a:rPr>
              <a:t>。</a:t>
            </a:r>
            <a:endParaRPr kumimoji="0" lang="zh-CN" altLang="en-US" sz="4400" b="0" i="0" u="none" strike="noStrike" kern="1200" cap="none" spc="0" normalizeH="0" baseline="0" noProof="0" dirty="0">
              <a:ln>
                <a:noFill/>
              </a:ln>
              <a:solidFill>
                <a:srgbClr val="FF0000"/>
              </a:solidFill>
              <a:effectLst/>
              <a:uLnTx/>
              <a:uFillTx/>
              <a:latin typeface="+mn-lt"/>
              <a:ea typeface="+mn-ea"/>
              <a:cs typeface="+mn-cs"/>
            </a:endParaRPr>
          </a:p>
          <a:p>
            <a:pPr marL="457200" marR="0" lvl="0" indent="-457200" algn="l" defTabSz="1219200" rtl="0" eaLnBrk="0" fontAlgn="base" latinLnBrk="0" hangingPunct="0">
              <a:lnSpc>
                <a:spcPct val="100000"/>
              </a:lnSpc>
              <a:spcBef>
                <a:spcPts val="125"/>
              </a:spcBef>
              <a:spcAft>
                <a:spcPct val="0"/>
              </a:spcAft>
              <a:buClrTx/>
              <a:buSzTx/>
              <a:buFont typeface="Arial" panose="020B0604020202020204" pitchFamily="34" charset="0"/>
              <a:buNone/>
              <a:defRPr/>
            </a:pPr>
            <a:endParaRPr kumimoji="0" lang="zh-CN" altLang="en-US" sz="2400" b="1" i="0" u="none" strike="noStrike" kern="1200" cap="none" spc="0" normalizeH="0" baseline="0" noProof="0" dirty="0">
              <a:ln>
                <a:noFill/>
              </a:ln>
              <a:solidFill>
                <a:schemeClr val="tx1"/>
              </a:solidFill>
              <a:effectLst/>
              <a:uLnTx/>
              <a:uFillTx/>
              <a:latin typeface="+mn-lt"/>
              <a:ea typeface="+mn-ea"/>
              <a:cs typeface="+mn-cs"/>
            </a:endParaRPr>
          </a:p>
          <a:p>
            <a:pPr marL="457200" marR="0" lvl="0" indent="-457200" algn="l" defTabSz="1219200" rtl="0" eaLnBrk="0" fontAlgn="base" latinLnBrk="0" hangingPunct="0">
              <a:lnSpc>
                <a:spcPct val="100000"/>
              </a:lnSpc>
              <a:spcBef>
                <a:spcPts val="125"/>
              </a:spcBef>
              <a:spcAft>
                <a:spcPct val="0"/>
              </a:spcAft>
              <a:buClrTx/>
              <a:buSzTx/>
              <a:buFont typeface="Arial" panose="020B0604020202020204" pitchFamily="34" charset="0"/>
              <a:buNone/>
              <a:defRPr/>
            </a:pPr>
            <a:endParaRPr kumimoji="0" lang="zh-CN" altLang="en-US" sz="2400" b="1"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9"/>
          <p:cNvPicPr>
            <a:picLocks noChangeAspect="1" noChangeArrowheads="1"/>
          </p:cNvPicPr>
          <p:nvPr/>
        </p:nvPicPr>
        <p:blipFill>
          <a:blip r:embed="rId1" cstate="print"/>
          <a:srcRect/>
          <a:stretch>
            <a:fillRect/>
          </a:stretch>
        </p:blipFill>
        <p:spPr bwMode="auto">
          <a:xfrm>
            <a:off x="2346085" y="4593515"/>
            <a:ext cx="3782897" cy="22644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矩形 7"/>
          <p:cNvSpPr/>
          <p:nvPr/>
        </p:nvSpPr>
        <p:spPr>
          <a:xfrm>
            <a:off x="763588" y="2503488"/>
            <a:ext cx="7670800" cy="2000250"/>
          </a:xfrm>
          <a:prstGeom prst="rect">
            <a:avLst/>
          </a:prstGeom>
          <a:noFill/>
          <a:ln w="9525">
            <a:noFill/>
          </a:ln>
        </p:spPr>
        <p:txBody>
          <a:bodyPr>
            <a:spAutoFit/>
          </a:bodyPr>
          <a:p>
            <a:pPr lvl="0" eaLnBrk="1" hangingPunct="1"/>
            <a:r>
              <a:rPr lang="en-US" altLang="zh-CN" sz="4400" b="1" dirty="0">
                <a:solidFill>
                  <a:srgbClr val="FF0000"/>
                </a:solidFill>
                <a:latin typeface="宋体" panose="02010600030101010101" pitchFamily="2" charset="-122"/>
                <a:ea typeface="宋体" panose="02010600030101010101" pitchFamily="2" charset="-122"/>
                <a:sym typeface="宋体" panose="02010600030101010101" pitchFamily="2" charset="-122"/>
              </a:rPr>
              <a:t>   </a:t>
            </a:r>
            <a:r>
              <a:rPr lang="zh-CN" altLang="zh-CN" sz="4000" b="1" dirty="0">
                <a:solidFill>
                  <a:srgbClr val="6600CC"/>
                </a:solidFill>
                <a:latin typeface="宋体" panose="02010600030101010101" pitchFamily="2" charset="-122"/>
                <a:ea typeface="宋体" panose="02010600030101010101" pitchFamily="2" charset="-122"/>
                <a:sym typeface="宋体" panose="02010600030101010101" pitchFamily="2" charset="-122"/>
              </a:rPr>
              <a:t>人与人之间、物与物之间，不论自觉与不自觉，都可能发生这样或那样的相对关系。</a:t>
            </a:r>
            <a:endParaRPr lang="zh-CN" altLang="en-US" sz="4400" dirty="0">
              <a:solidFill>
                <a:srgbClr val="6600CC"/>
              </a:solidFill>
              <a:latin typeface="Arial" panose="020B0604020202020204" pitchFamily="34" charset="0"/>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标题 1"/>
          <p:cNvSpPr>
            <a:spLocks noGrp="1" noChangeArrowheads="1"/>
          </p:cNvSpPr>
          <p:nvPr>
            <p:ph type="title"/>
          </p:nvPr>
        </p:nvSpPr>
        <p:spPr>
          <a:xfrm>
            <a:off x="488950" y="0"/>
            <a:ext cx="8229600" cy="892175"/>
          </a:xfrm>
        </p:spPr>
        <p:txBody>
          <a:bodyPr/>
          <a:lstStyle/>
          <a:p>
            <a:pPr marL="0" marR="0" lvl="0" indent="0" algn="ctr" defTabSz="1219200" rtl="0" eaLnBrk="0" fontAlgn="base" latinLnBrk="0" hangingPunct="0">
              <a:lnSpc>
                <a:spcPct val="100000"/>
              </a:lnSpc>
              <a:spcBef>
                <a:spcPct val="0"/>
              </a:spcBef>
              <a:spcAft>
                <a:spcPct val="0"/>
              </a:spcAft>
              <a:buClrTx/>
              <a:buSzTx/>
              <a:buFontTx/>
              <a:buNone/>
              <a:defRPr/>
            </a:pPr>
            <a:r>
              <a:rPr kumimoji="0" lang="zh-CN" altLang="en-US" sz="4800" b="1" i="0" u="none" strike="noStrike" kern="1200" cap="none" spc="0" normalizeH="0" baseline="0" noProof="0" dirty="0" smtClean="0">
                <a:ln>
                  <a:noFill/>
                </a:ln>
                <a:solidFill>
                  <a:srgbClr val="0000FF"/>
                </a:solidFill>
                <a:effectLst/>
                <a:uLnTx/>
                <a:uFillTx/>
                <a:latin typeface="+mn-lt"/>
                <a:ea typeface="+mn-ea"/>
                <a:cs typeface="+mn-cs"/>
              </a:rPr>
              <a:t>《断章》写作特色</a:t>
            </a:r>
            <a:endParaRPr kumimoji="0" lang="zh-CN" altLang="en-US" sz="4800" b="1" i="0" u="none" strike="noStrike" kern="1200" cap="none" spc="0" normalizeH="0" baseline="0" noProof="0" dirty="0" smtClean="0">
              <a:ln>
                <a:noFill/>
              </a:ln>
              <a:solidFill>
                <a:srgbClr val="0000FF"/>
              </a:solidFill>
              <a:effectLst/>
              <a:uLnTx/>
              <a:uFillTx/>
              <a:latin typeface="+mn-lt"/>
              <a:ea typeface="+mn-ea"/>
              <a:cs typeface="+mn-cs"/>
            </a:endParaRPr>
          </a:p>
        </p:txBody>
      </p:sp>
      <p:sp>
        <p:nvSpPr>
          <p:cNvPr id="47106" name="内容占位符 2"/>
          <p:cNvSpPr>
            <a:spLocks noGrp="1"/>
          </p:cNvSpPr>
          <p:nvPr>
            <p:ph idx="1"/>
          </p:nvPr>
        </p:nvSpPr>
        <p:spPr>
          <a:xfrm>
            <a:off x="139700" y="757238"/>
            <a:ext cx="8832850" cy="5202238"/>
          </a:xfrm>
        </p:spPr>
        <p:txBody>
          <a:bodyPr/>
          <a:lstStyle/>
          <a:p>
            <a:pPr marL="457200" marR="0" lvl="0" indent="-457200" algn="l" defTabSz="1219200" rtl="0" eaLnBrk="0" fontAlgn="base" latinLnBrk="0" hangingPunct="0">
              <a:lnSpc>
                <a:spcPct val="100000"/>
              </a:lnSpc>
              <a:spcBef>
                <a:spcPts val="125"/>
              </a:spcBef>
              <a:spcAft>
                <a:spcPct val="0"/>
              </a:spcAft>
              <a:buClrTx/>
              <a:buSzTx/>
              <a:buFontTx/>
              <a:buNone/>
              <a:defRPr/>
            </a:pPr>
            <a:r>
              <a:rPr kumimoji="0" lang="zh-CN" altLang="en-US" sz="2400" b="1" i="0" u="none" strike="noStrike" kern="1200" cap="none" spc="0" normalizeH="0" baseline="0" noProof="1" smtClean="0">
                <a:ln>
                  <a:noFill/>
                </a:ln>
                <a:solidFill>
                  <a:schemeClr val="tx1"/>
                </a:solidFill>
                <a:effectLst/>
                <a:uLnTx/>
                <a:uFillTx/>
                <a:latin typeface="+mn-lt"/>
                <a:ea typeface="+mn-ea"/>
                <a:cs typeface="+mn-cs"/>
              </a:rPr>
              <a:t>               </a:t>
            </a:r>
            <a:r>
              <a:rPr kumimoji="0" lang="zh-CN" altLang="en-US" sz="4400" b="1" i="0" u="none" strike="noStrike" kern="1200" cap="none" spc="0" normalizeH="0" baseline="0" noProof="1" smtClean="0">
                <a:ln>
                  <a:noFill/>
                </a:ln>
                <a:solidFill>
                  <a:srgbClr val="6600CC"/>
                </a:solidFill>
                <a:effectLst/>
                <a:uLnTx/>
                <a:uFillTx/>
                <a:latin typeface="+mn-lt"/>
                <a:ea typeface="+mn-ea"/>
                <a:cs typeface="+mn-cs"/>
              </a:rPr>
              <a:t>构</a:t>
            </a:r>
            <a:r>
              <a:rPr kumimoji="0" lang="zh-CN" altLang="en-US" sz="4400" b="1" i="0" u="none" strike="noStrike" kern="1200" cap="none" spc="0" normalizeH="0" baseline="0" noProof="1">
                <a:ln>
                  <a:noFill/>
                </a:ln>
                <a:solidFill>
                  <a:srgbClr val="6600CC"/>
                </a:solidFill>
                <a:effectLst/>
                <a:uLnTx/>
                <a:uFillTx/>
                <a:latin typeface="+mn-lt"/>
                <a:ea typeface="+mn-ea"/>
                <a:cs typeface="+mn-cs"/>
              </a:rPr>
              <a:t>思新颖，含蓄蕴</a:t>
            </a:r>
            <a:r>
              <a:rPr kumimoji="0" lang="zh-CN" altLang="en-US" sz="4400" b="1" i="0" u="none" strike="noStrike" kern="1200" cap="none" spc="0" normalizeH="0" baseline="0" noProof="1" smtClean="0">
                <a:ln>
                  <a:noFill/>
                </a:ln>
                <a:solidFill>
                  <a:srgbClr val="6600CC"/>
                </a:solidFill>
                <a:effectLst/>
                <a:uLnTx/>
                <a:uFillTx/>
                <a:latin typeface="+mn-lt"/>
                <a:ea typeface="+mn-ea"/>
                <a:cs typeface="+mn-cs"/>
              </a:rPr>
              <a:t>藉</a:t>
            </a:r>
            <a:r>
              <a:rPr kumimoji="0" lang="en-US" altLang="zh-CN" sz="4400" b="1" i="0" u="none" strike="noStrike" kern="1200" cap="none" spc="0" normalizeH="0" baseline="0" noProof="1" smtClean="0">
                <a:ln>
                  <a:noFill/>
                </a:ln>
                <a:solidFill>
                  <a:srgbClr val="6600CC"/>
                </a:solidFill>
                <a:effectLst/>
                <a:uLnTx/>
                <a:uFillTx/>
                <a:latin typeface="+mn-lt"/>
                <a:ea typeface="+mn-ea"/>
                <a:cs typeface="+mn-cs"/>
              </a:rPr>
              <a:t>:</a:t>
            </a:r>
            <a:r>
              <a:rPr kumimoji="0" lang="zh-CN" altLang="en-US" sz="4400" b="1" i="0" u="none" strike="noStrike" kern="1200" cap="none" spc="0" normalizeH="0" baseline="0" noProof="1" smtClean="0">
                <a:ln>
                  <a:noFill/>
                </a:ln>
                <a:solidFill>
                  <a:srgbClr val="FF0000"/>
                </a:solidFill>
                <a:effectLst/>
                <a:uLnTx/>
                <a:uFillTx/>
                <a:latin typeface="+mn-lt"/>
                <a:ea typeface="+mn-ea"/>
                <a:cs typeface="+mn-cs"/>
              </a:rPr>
              <a:t>诗</a:t>
            </a:r>
            <a:r>
              <a:rPr kumimoji="0" lang="zh-CN" altLang="en-US" sz="4400" b="1" i="0" u="none" strike="noStrike" kern="1200" cap="none" spc="0" normalizeH="0" baseline="0" noProof="1">
                <a:ln>
                  <a:noFill/>
                </a:ln>
                <a:solidFill>
                  <a:srgbClr val="FF0000"/>
                </a:solidFill>
                <a:effectLst/>
                <a:uLnTx/>
                <a:uFillTx/>
                <a:latin typeface="+mn-lt"/>
                <a:ea typeface="+mn-ea"/>
                <a:cs typeface="+mn-cs"/>
              </a:rPr>
              <a:t>人在常见物、眼前景的关联中，蕴含了深邃的哲理，让人耳目一新。</a:t>
            </a:r>
            <a:endParaRPr kumimoji="0" lang="zh-CN" altLang="en-US" sz="2400" b="1" i="0" u="none" strike="noStrike" kern="1200" cap="none" spc="0" normalizeH="0" baseline="0" noProof="1">
              <a:ln>
                <a:noFill/>
              </a:ln>
              <a:solidFill>
                <a:srgbClr val="FF0000"/>
              </a:solidFill>
              <a:effectLst/>
              <a:uLnTx/>
              <a:uFillTx/>
              <a:latin typeface="+mn-lt"/>
              <a:ea typeface="+mn-ea"/>
              <a:cs typeface="+mn-cs"/>
            </a:endParaRPr>
          </a:p>
          <a:p>
            <a:pPr marL="0" marR="0" lvl="0" indent="0" algn="l" defTabSz="1219200" rtl="0" eaLnBrk="0" fontAlgn="base" latinLnBrk="0" hangingPunct="0">
              <a:lnSpc>
                <a:spcPct val="100000"/>
              </a:lnSpc>
              <a:spcBef>
                <a:spcPts val="125"/>
              </a:spcBef>
              <a:spcAft>
                <a:spcPct val="0"/>
              </a:spcAft>
              <a:buClrTx/>
              <a:buSzTx/>
              <a:buFontTx/>
              <a:buNone/>
              <a:defRPr/>
            </a:pPr>
            <a:endParaRPr kumimoji="0" lang="en-US" altLang="zh-CN" sz="2400" b="1" i="0" u="none" strike="noStrike" kern="1200" cap="none" spc="0" normalizeH="0" baseline="0" noProof="1">
              <a:ln>
                <a:noFill/>
              </a:ln>
              <a:solidFill>
                <a:schemeClr val="tx1"/>
              </a:solidFill>
              <a:effectLst/>
              <a:uLnTx/>
              <a:uFillTx/>
              <a:latin typeface="+mn-lt"/>
              <a:ea typeface="+mn-ea"/>
              <a:cs typeface="+mn-cs"/>
            </a:endParaRPr>
          </a:p>
          <a:p>
            <a:pPr marL="0" marR="0" lvl="0" indent="0" algn="l" defTabSz="1219200" rtl="0" eaLnBrk="0" fontAlgn="base" latinLnBrk="0" hangingPunct="0">
              <a:lnSpc>
                <a:spcPct val="100000"/>
              </a:lnSpc>
              <a:spcBef>
                <a:spcPts val="125"/>
              </a:spcBef>
              <a:spcAft>
                <a:spcPct val="0"/>
              </a:spcAft>
              <a:buClrTx/>
              <a:buSzTx/>
              <a:buFontTx/>
              <a:buNone/>
              <a:defRPr/>
            </a:pPr>
            <a:r>
              <a:rPr kumimoji="0" lang="zh-CN" altLang="en-US" sz="4400" b="1" i="0" u="none" strike="noStrike" kern="1200" cap="none" spc="0" normalizeH="0" baseline="0" noProof="1" smtClean="0">
                <a:ln>
                  <a:noFill/>
                </a:ln>
                <a:solidFill>
                  <a:srgbClr val="FF0000"/>
                </a:solidFill>
                <a:effectLst/>
                <a:uLnTx/>
                <a:uFillTx/>
                <a:latin typeface="+mn-lt"/>
                <a:ea typeface="+mn-ea"/>
                <a:cs typeface="+mn-cs"/>
              </a:rPr>
              <a:t>      </a:t>
            </a:r>
            <a:r>
              <a:rPr kumimoji="0" lang="zh-CN" altLang="en-US" sz="4400" b="1" i="0" u="none" strike="noStrike" kern="1200" cap="none" spc="0" normalizeH="0" baseline="0" noProof="1" smtClean="0">
                <a:ln>
                  <a:noFill/>
                </a:ln>
                <a:solidFill>
                  <a:srgbClr val="6600CC"/>
                </a:solidFill>
                <a:effectLst/>
                <a:uLnTx/>
                <a:uFillTx/>
                <a:latin typeface="+mn-lt"/>
                <a:ea typeface="+mn-ea"/>
                <a:cs typeface="+mn-cs"/>
              </a:rPr>
              <a:t>意</a:t>
            </a:r>
            <a:r>
              <a:rPr kumimoji="0" lang="zh-CN" altLang="en-US" sz="4400" b="1" i="0" u="none" strike="noStrike" kern="1200" cap="none" spc="0" normalizeH="0" baseline="0" noProof="1">
                <a:ln>
                  <a:noFill/>
                </a:ln>
                <a:solidFill>
                  <a:srgbClr val="6600CC"/>
                </a:solidFill>
                <a:effectLst/>
                <a:uLnTx/>
                <a:uFillTx/>
                <a:latin typeface="+mn-lt"/>
                <a:ea typeface="+mn-ea"/>
                <a:cs typeface="+mn-cs"/>
              </a:rPr>
              <a:t>境深邃悠</a:t>
            </a:r>
            <a:r>
              <a:rPr kumimoji="0" lang="zh-CN" altLang="en-US" sz="4400" b="1" i="0" u="none" strike="noStrike" kern="1200" cap="none" spc="0" normalizeH="0" baseline="0" noProof="1" smtClean="0">
                <a:ln>
                  <a:noFill/>
                </a:ln>
                <a:solidFill>
                  <a:srgbClr val="6600CC"/>
                </a:solidFill>
                <a:effectLst/>
                <a:uLnTx/>
                <a:uFillTx/>
                <a:latin typeface="+mn-lt"/>
                <a:ea typeface="+mn-ea"/>
                <a:cs typeface="+mn-cs"/>
              </a:rPr>
              <a:t>远</a:t>
            </a:r>
            <a:r>
              <a:rPr kumimoji="0" lang="en-US" altLang="zh-CN" sz="4400" b="1" i="0" u="none" strike="noStrike" kern="1200" cap="none" spc="0" normalizeH="0" baseline="0" noProof="1" smtClean="0">
                <a:ln>
                  <a:noFill/>
                </a:ln>
                <a:solidFill>
                  <a:srgbClr val="6600CC"/>
                </a:solidFill>
                <a:effectLst/>
                <a:uLnTx/>
                <a:uFillTx/>
                <a:latin typeface="+mn-lt"/>
                <a:ea typeface="+mn-ea"/>
                <a:cs typeface="+mn-cs"/>
              </a:rPr>
              <a:t>:</a:t>
            </a:r>
            <a:r>
              <a:rPr kumimoji="0" lang="zh-CN" altLang="en-US" sz="4400" b="1" i="0" u="none" strike="noStrike" kern="1200" cap="none" spc="0" normalizeH="0" baseline="0" noProof="1" smtClean="0">
                <a:ln>
                  <a:noFill/>
                </a:ln>
                <a:solidFill>
                  <a:srgbClr val="FF0000"/>
                </a:solidFill>
                <a:effectLst/>
                <a:uLnTx/>
                <a:uFillTx/>
                <a:latin typeface="+mn-lt"/>
                <a:ea typeface="+mn-ea"/>
                <a:cs typeface="+mn-cs"/>
              </a:rPr>
              <a:t>诗歌传达抽</a:t>
            </a:r>
            <a:r>
              <a:rPr kumimoji="0" lang="zh-CN" altLang="en-US" sz="4400" b="1" i="0" u="none" strike="noStrike" kern="1200" cap="none" spc="0" normalizeH="0" baseline="0" noProof="1">
                <a:ln>
                  <a:noFill/>
                </a:ln>
                <a:solidFill>
                  <a:srgbClr val="FF0000"/>
                </a:solidFill>
                <a:effectLst/>
                <a:uLnTx/>
                <a:uFillTx/>
                <a:latin typeface="+mn-lt"/>
                <a:ea typeface="+mn-ea"/>
                <a:cs typeface="+mn-cs"/>
              </a:rPr>
              <a:t>象而又复杂的观</a:t>
            </a:r>
            <a:r>
              <a:rPr kumimoji="0" lang="zh-CN" altLang="en-US" sz="4400" b="1" i="0" u="none" strike="noStrike" kern="1200" cap="none" spc="0" normalizeH="0" baseline="0" noProof="1" smtClean="0">
                <a:ln>
                  <a:noFill/>
                </a:ln>
                <a:solidFill>
                  <a:srgbClr val="FF0000"/>
                </a:solidFill>
                <a:effectLst/>
                <a:uLnTx/>
                <a:uFillTx/>
                <a:latin typeface="+mn-lt"/>
                <a:ea typeface="+mn-ea"/>
                <a:cs typeface="+mn-cs"/>
              </a:rPr>
              <a:t>念，诗人不进</a:t>
            </a:r>
            <a:r>
              <a:rPr kumimoji="0" lang="zh-CN" altLang="en-US" sz="4400" b="1" i="0" u="none" strike="noStrike" kern="1200" cap="none" spc="0" normalizeH="0" baseline="0" noProof="1">
                <a:ln>
                  <a:noFill/>
                </a:ln>
                <a:solidFill>
                  <a:srgbClr val="FF0000"/>
                </a:solidFill>
                <a:effectLst/>
                <a:uLnTx/>
                <a:uFillTx/>
                <a:latin typeface="+mn-lt"/>
                <a:ea typeface="+mn-ea"/>
                <a:cs typeface="+mn-cs"/>
              </a:rPr>
              <a:t>行直</a:t>
            </a:r>
            <a:r>
              <a:rPr kumimoji="0" lang="zh-CN" altLang="en-US" sz="4400" b="1" i="0" u="none" strike="noStrike" kern="1200" cap="none" spc="0" normalizeH="0" baseline="0" noProof="1" smtClean="0">
                <a:ln>
                  <a:noFill/>
                </a:ln>
                <a:solidFill>
                  <a:srgbClr val="FF0000"/>
                </a:solidFill>
                <a:effectLst/>
                <a:uLnTx/>
                <a:uFillTx/>
                <a:latin typeface="+mn-lt"/>
                <a:ea typeface="+mn-ea"/>
                <a:cs typeface="+mn-cs"/>
              </a:rPr>
              <a:t>接陈</a:t>
            </a:r>
            <a:r>
              <a:rPr kumimoji="0" lang="zh-CN" altLang="en-US" sz="4400" b="1" i="0" u="none" strike="noStrike" kern="1200" cap="none" spc="0" normalizeH="0" baseline="0" noProof="1">
                <a:ln>
                  <a:noFill/>
                </a:ln>
                <a:solidFill>
                  <a:srgbClr val="FF0000"/>
                </a:solidFill>
                <a:effectLst/>
                <a:uLnTx/>
                <a:uFillTx/>
                <a:latin typeface="+mn-lt"/>
                <a:ea typeface="+mn-ea"/>
                <a:cs typeface="+mn-cs"/>
              </a:rPr>
              <a:t>述与抒情，而是通过客观形象和意象的呈</a:t>
            </a:r>
            <a:r>
              <a:rPr kumimoji="0" lang="zh-CN" altLang="en-US" sz="4400" b="1" i="0" u="none" strike="noStrike" kern="1200" cap="none" spc="0" normalizeH="0" baseline="0" noProof="1" smtClean="0">
                <a:ln>
                  <a:noFill/>
                </a:ln>
                <a:solidFill>
                  <a:srgbClr val="FF0000"/>
                </a:solidFill>
                <a:effectLst/>
                <a:uLnTx/>
                <a:uFillTx/>
                <a:latin typeface="+mn-lt"/>
                <a:ea typeface="+mn-ea"/>
                <a:cs typeface="+mn-cs"/>
              </a:rPr>
              <a:t>现来间接表</a:t>
            </a:r>
            <a:r>
              <a:rPr kumimoji="0" lang="zh-CN" altLang="en-US" sz="4400" b="1" i="0" u="none" strike="noStrike" kern="1200" cap="none" spc="0" normalizeH="0" baseline="0" noProof="1">
                <a:ln>
                  <a:noFill/>
                </a:ln>
                <a:solidFill>
                  <a:srgbClr val="FF0000"/>
                </a:solidFill>
                <a:effectLst/>
                <a:uLnTx/>
                <a:uFillTx/>
                <a:latin typeface="+mn-lt"/>
                <a:ea typeface="+mn-ea"/>
                <a:cs typeface="+mn-cs"/>
              </a:rPr>
              <a:t>现</a:t>
            </a:r>
            <a:r>
              <a:rPr kumimoji="0" lang="zh-CN" altLang="en-US" sz="4400" b="1" i="0" u="none" strike="noStrike" kern="1200" cap="none" spc="0" normalizeH="0" baseline="0" noProof="1" smtClean="0">
                <a:ln>
                  <a:noFill/>
                </a:ln>
                <a:solidFill>
                  <a:srgbClr val="FF0000"/>
                </a:solidFill>
                <a:effectLst/>
                <a:uLnTx/>
                <a:uFillTx/>
                <a:latin typeface="+mn-lt"/>
                <a:ea typeface="+mn-ea"/>
                <a:cs typeface="+mn-cs"/>
              </a:rPr>
              <a:t>，韵味悠长。</a:t>
            </a:r>
            <a:endParaRPr kumimoji="0" lang="zh-CN" altLang="en-US" sz="4400" b="1" i="0" u="none" strike="noStrike" kern="1200" cap="none" spc="0" normalizeH="0" baseline="0" noProof="1">
              <a:ln>
                <a:noFill/>
              </a:ln>
              <a:solidFill>
                <a:srgbClr val="FF0000"/>
              </a:solidFill>
              <a:effectLst/>
              <a:uLnTx/>
              <a:uFillTx/>
              <a:latin typeface="+mn-lt"/>
              <a:ea typeface="+mn-ea"/>
              <a:cs typeface="+mn-cs"/>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7106">
                                            <p:txEl>
                                              <p:charRg st="0" end="57"/>
                                            </p:txEl>
                                          </p:spTgt>
                                        </p:tgtEl>
                                        <p:attrNameLst>
                                          <p:attrName>style.visibility</p:attrName>
                                        </p:attrNameLst>
                                      </p:cBhvr>
                                      <p:to>
                                        <p:strVal val="visible"/>
                                      </p:to>
                                    </p:set>
                                    <p:animEffect transition="in" filter="blinds(horizontal)">
                                      <p:cBhvr>
                                        <p:cTn id="7" dur="500"/>
                                        <p:tgtEl>
                                          <p:spTgt spid="47106">
                                            <p:txEl>
                                              <p:charRg st="0" end="57"/>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7106">
                                            <p:txEl>
                                              <p:charRg st="58" end="124"/>
                                            </p:txEl>
                                          </p:spTgt>
                                        </p:tgtEl>
                                        <p:attrNameLst>
                                          <p:attrName>style.visibility</p:attrName>
                                        </p:attrNameLst>
                                      </p:cBhvr>
                                      <p:to>
                                        <p:strVal val="visible"/>
                                      </p:to>
                                    </p:set>
                                    <p:animEffect transition="in" filter="blinds(horizontal)">
                                      <p:cBhvr>
                                        <p:cTn id="12" dur="500"/>
                                        <p:tgtEl>
                                          <p:spTgt spid="47106">
                                            <p:txEl>
                                              <p:charRg st="58" end="12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82" name="图片 1"/>
          <p:cNvPicPr>
            <a:picLocks noChangeAspect="1"/>
          </p:cNvPicPr>
          <p:nvPr/>
        </p:nvPicPr>
        <p:blipFill>
          <a:blip r:embed="rId1"/>
          <a:srcRect b="1555"/>
          <a:stretch>
            <a:fillRect/>
          </a:stretch>
        </p:blipFill>
        <p:spPr>
          <a:xfrm>
            <a:off x="631825" y="876300"/>
            <a:ext cx="7881938" cy="5105400"/>
          </a:xfrm>
          <a:prstGeom prst="rect">
            <a:avLst/>
          </a:prstGeom>
          <a:noFill/>
          <a:ln w="9525">
            <a:noFill/>
          </a:ln>
        </p:spPr>
      </p:pic>
      <p:sp>
        <p:nvSpPr>
          <p:cNvPr id="20483" name="文本框 2"/>
          <p:cNvSpPr txBox="1"/>
          <p:nvPr/>
        </p:nvSpPr>
        <p:spPr>
          <a:xfrm>
            <a:off x="2316163" y="2247900"/>
            <a:ext cx="2671762" cy="1014413"/>
          </a:xfrm>
          <a:prstGeom prst="rect">
            <a:avLst/>
          </a:prstGeom>
          <a:noFill/>
          <a:ln w="9525">
            <a:noFill/>
          </a:ln>
        </p:spPr>
        <p:txBody>
          <a:bodyPr>
            <a:spAutoFit/>
          </a:bodyPr>
          <a:p>
            <a:pPr lvl="0" eaLnBrk="1" hangingPunct="1"/>
            <a:r>
              <a:rPr lang="zh-CN" altLang="en-US" sz="6000" b="1" dirty="0">
                <a:solidFill>
                  <a:srgbClr val="FF0000"/>
                </a:solidFill>
                <a:latin typeface="黑体" panose="02010609060101010101" pitchFamily="49" charset="-122"/>
                <a:ea typeface="黑体" panose="02010609060101010101" pitchFamily="49" charset="-122"/>
              </a:rPr>
              <a:t>风雨吟</a:t>
            </a:r>
            <a:endParaRPr lang="zh-CN" altLang="en-US" sz="6000" b="1" dirty="0">
              <a:solidFill>
                <a:srgbClr val="FF0000"/>
              </a:solidFill>
              <a:latin typeface="黑体" panose="02010609060101010101" pitchFamily="49" charset="-122"/>
              <a:ea typeface="黑体" panose="02010609060101010101" pitchFamily="49" charset="-122"/>
            </a:endParaRPr>
          </a:p>
        </p:txBody>
      </p:sp>
      <p:sp>
        <p:nvSpPr>
          <p:cNvPr id="20484" name="文本框 3"/>
          <p:cNvSpPr txBox="1"/>
          <p:nvPr/>
        </p:nvSpPr>
        <p:spPr>
          <a:xfrm>
            <a:off x="4579938" y="3509963"/>
            <a:ext cx="1741487" cy="830262"/>
          </a:xfrm>
          <a:prstGeom prst="rect">
            <a:avLst/>
          </a:prstGeom>
          <a:noFill/>
          <a:ln w="9525">
            <a:noFill/>
          </a:ln>
        </p:spPr>
        <p:txBody>
          <a:bodyPr>
            <a:spAutoFit/>
          </a:bodyPr>
          <a:p>
            <a:pPr lvl="0" eaLnBrk="1" hangingPunct="1"/>
            <a:r>
              <a:rPr lang="zh-CN" altLang="en-US" sz="4800" b="1" dirty="0">
                <a:latin typeface="宋体" panose="02010600030101010101" pitchFamily="2" charset="-122"/>
                <a:ea typeface="宋体" panose="02010600030101010101" pitchFamily="2" charset="-122"/>
                <a:sym typeface="宋体" panose="02010600030101010101" pitchFamily="2" charset="-122"/>
              </a:rPr>
              <a:t>芦 荻</a:t>
            </a:r>
            <a:endParaRPr lang="zh-CN" altLang="en-US" sz="4800" b="1" dirty="0">
              <a:latin typeface="宋体" panose="02010600030101010101" pitchFamily="2" charset="-122"/>
              <a:ea typeface="宋体" panose="02010600030101010101" pitchFamily="2" charset="-122"/>
              <a:sym typeface="宋体" panose="02010600030101010101" pitchFamily="2" charset="-122"/>
            </a:endParaRPr>
          </a:p>
        </p:txBody>
      </p:sp>
    </p:spTree>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074" name="图片 1"/>
          <p:cNvPicPr>
            <a:picLocks noChangeAspect="1"/>
          </p:cNvPicPr>
          <p:nvPr/>
        </p:nvPicPr>
        <p:blipFill>
          <a:blip r:embed="rId1"/>
          <a:srcRect b="1555"/>
          <a:stretch>
            <a:fillRect/>
          </a:stretch>
        </p:blipFill>
        <p:spPr>
          <a:xfrm>
            <a:off x="631825" y="876300"/>
            <a:ext cx="7881938" cy="5105400"/>
          </a:xfrm>
          <a:prstGeom prst="rect">
            <a:avLst/>
          </a:prstGeom>
          <a:noFill/>
          <a:ln w="9525">
            <a:noFill/>
          </a:ln>
        </p:spPr>
      </p:pic>
      <p:sp>
        <p:nvSpPr>
          <p:cNvPr id="3075" name="文本框 2"/>
          <p:cNvSpPr txBox="1"/>
          <p:nvPr/>
        </p:nvSpPr>
        <p:spPr>
          <a:xfrm>
            <a:off x="2325688" y="2238375"/>
            <a:ext cx="2211387" cy="1016000"/>
          </a:xfrm>
          <a:prstGeom prst="rect">
            <a:avLst/>
          </a:prstGeom>
          <a:noFill/>
          <a:ln w="9525">
            <a:noFill/>
          </a:ln>
        </p:spPr>
        <p:txBody>
          <a:bodyPr>
            <a:spAutoFit/>
          </a:bodyPr>
          <a:p>
            <a:pPr lvl="0" eaLnBrk="1" hangingPunct="1"/>
            <a:r>
              <a:rPr lang="zh-CN" altLang="en-US" sz="6000" b="1" dirty="0">
                <a:solidFill>
                  <a:srgbClr val="FF0000"/>
                </a:solidFill>
                <a:latin typeface="黑体" panose="02010609060101010101" pitchFamily="49" charset="-122"/>
                <a:ea typeface="黑体" panose="02010609060101010101" pitchFamily="49" charset="-122"/>
              </a:rPr>
              <a:t>月 夜</a:t>
            </a:r>
            <a:endParaRPr lang="zh-CN" altLang="en-US" sz="6000" b="1" dirty="0">
              <a:solidFill>
                <a:srgbClr val="FF0000"/>
              </a:solidFill>
              <a:latin typeface="黑体" panose="02010609060101010101" pitchFamily="49" charset="-122"/>
              <a:ea typeface="黑体" panose="02010609060101010101" pitchFamily="49" charset="-122"/>
            </a:endParaRPr>
          </a:p>
        </p:txBody>
      </p:sp>
      <p:sp>
        <p:nvSpPr>
          <p:cNvPr id="3076" name="文本框 3"/>
          <p:cNvSpPr txBox="1"/>
          <p:nvPr/>
        </p:nvSpPr>
        <p:spPr>
          <a:xfrm>
            <a:off x="4303713" y="3462338"/>
            <a:ext cx="2209800" cy="830262"/>
          </a:xfrm>
          <a:prstGeom prst="rect">
            <a:avLst/>
          </a:prstGeom>
          <a:noFill/>
          <a:ln w="9525">
            <a:noFill/>
          </a:ln>
        </p:spPr>
        <p:txBody>
          <a:bodyPr>
            <a:spAutoFit/>
          </a:bodyPr>
          <a:p>
            <a:pPr lvl="0" eaLnBrk="1" hangingPunct="1"/>
            <a:r>
              <a:rPr lang="zh-CN" altLang="en-US" sz="4800" b="1" dirty="0">
                <a:latin typeface="宋体" panose="02010600030101010101" pitchFamily="2" charset="-122"/>
                <a:ea typeface="宋体" panose="02010600030101010101" pitchFamily="2" charset="-122"/>
              </a:rPr>
              <a:t>沈尹默</a:t>
            </a:r>
            <a:endParaRPr lang="zh-CN" altLang="en-US" sz="4800" b="1" dirty="0">
              <a:latin typeface="宋体" panose="02010600030101010101" pitchFamily="2" charset="-122"/>
              <a:ea typeface="宋体" panose="02010600030101010101" pitchFamily="2" charset="-122"/>
            </a:endParaRPr>
          </a:p>
        </p:txBody>
      </p:sp>
    </p:spTree>
  </p:cSld>
  <p:clrMapOvr>
    <a:masterClrMapping/>
  </p:clrMapOvr>
  <p:transition>
    <p:rand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1506" name="Group 19"/>
          <p:cNvGrpSpPr/>
          <p:nvPr/>
        </p:nvGrpSpPr>
        <p:grpSpPr>
          <a:xfrm>
            <a:off x="6288088" y="430213"/>
            <a:ext cx="2382837" cy="742950"/>
            <a:chOff x="138" y="434"/>
            <a:chExt cx="1501" cy="468"/>
          </a:xfrm>
        </p:grpSpPr>
        <p:pic>
          <p:nvPicPr>
            <p:cNvPr id="21509" name="Picture 18" descr="未标题-1"/>
            <p:cNvPicPr>
              <a:picLocks noChangeAspect="1"/>
            </p:cNvPicPr>
            <p:nvPr/>
          </p:nvPicPr>
          <p:blipFill>
            <a:blip r:embed="rId1"/>
            <a:stretch>
              <a:fillRect/>
            </a:stretch>
          </p:blipFill>
          <p:spPr>
            <a:xfrm>
              <a:off x="138" y="461"/>
              <a:ext cx="1461" cy="441"/>
            </a:xfrm>
            <a:prstGeom prst="rect">
              <a:avLst/>
            </a:prstGeom>
            <a:noFill/>
            <a:ln w="9525">
              <a:noFill/>
            </a:ln>
          </p:spPr>
        </p:pic>
        <p:sp>
          <p:nvSpPr>
            <p:cNvPr id="21510" name="文本框 2"/>
            <p:cNvSpPr txBox="1"/>
            <p:nvPr/>
          </p:nvSpPr>
          <p:spPr>
            <a:xfrm>
              <a:off x="178" y="434"/>
              <a:ext cx="1461" cy="446"/>
            </a:xfrm>
            <a:prstGeom prst="rect">
              <a:avLst/>
            </a:prstGeom>
            <a:noFill/>
            <a:ln w="9525">
              <a:noFill/>
            </a:ln>
          </p:spPr>
          <p:txBody>
            <a:bodyPr>
              <a:spAutoFit/>
            </a:bodyPr>
            <a:p>
              <a:pPr lvl="0" algn="ctr" eaLnBrk="1" hangingPunct="1"/>
              <a:r>
                <a:rPr lang="zh-CN" altLang="en-US" sz="4000" b="1" dirty="0">
                  <a:solidFill>
                    <a:srgbClr val="0099CC"/>
                  </a:solidFill>
                  <a:latin typeface="黑体" panose="02010609060101010101" pitchFamily="49" charset="-122"/>
                  <a:ea typeface="黑体" panose="02010609060101010101" pitchFamily="49" charset="-122"/>
                </a:rPr>
                <a:t>走近作者</a:t>
              </a:r>
              <a:endParaRPr lang="zh-CN" altLang="en-US" sz="4000" b="1" dirty="0">
                <a:solidFill>
                  <a:srgbClr val="0099CC"/>
                </a:solidFill>
                <a:latin typeface="黑体" panose="02010609060101010101" pitchFamily="49" charset="-122"/>
                <a:ea typeface="黑体" panose="02010609060101010101" pitchFamily="49" charset="-122"/>
              </a:endParaRPr>
            </a:p>
          </p:txBody>
        </p:sp>
      </p:grpSp>
      <p:sp>
        <p:nvSpPr>
          <p:cNvPr id="21507" name="矩形 4"/>
          <p:cNvSpPr/>
          <p:nvPr/>
        </p:nvSpPr>
        <p:spPr>
          <a:xfrm>
            <a:off x="0" y="441325"/>
            <a:ext cx="6326188" cy="5410200"/>
          </a:xfrm>
          <a:prstGeom prst="rect">
            <a:avLst/>
          </a:prstGeom>
          <a:noFill/>
          <a:ln w="9525">
            <a:noFill/>
          </a:ln>
        </p:spPr>
        <p:txBody>
          <a:bodyPr>
            <a:spAutoFit/>
          </a:bodyPr>
          <a:p>
            <a:pPr lvl="0" indent="719455" eaLnBrk="1" hangingPunct="1">
              <a:lnSpc>
                <a:spcPct val="120000"/>
              </a:lnSpc>
            </a:pPr>
            <a:r>
              <a:rPr lang="en-US" altLang="zh-CN" sz="3600" b="1" dirty="0">
                <a:solidFill>
                  <a:srgbClr val="0000FF"/>
                </a:solidFill>
                <a:latin typeface="宋体" panose="02010600030101010101" pitchFamily="2" charset="-122"/>
                <a:ea typeface="宋体" panose="02010600030101010101" pitchFamily="2" charset="-122"/>
              </a:rPr>
              <a:t>【</a:t>
            </a:r>
            <a:r>
              <a:rPr lang="zh-CN" altLang="en-US" sz="3600" b="1" dirty="0">
                <a:solidFill>
                  <a:srgbClr val="0000FF"/>
                </a:solidFill>
                <a:latin typeface="宋体" panose="02010600030101010101" pitchFamily="2" charset="-122"/>
                <a:ea typeface="宋体" panose="02010600030101010101" pitchFamily="2" charset="-122"/>
              </a:rPr>
              <a:t>芦荻</a:t>
            </a:r>
            <a:r>
              <a:rPr lang="en-US" altLang="zh-CN" sz="3600" b="1" dirty="0">
                <a:solidFill>
                  <a:srgbClr val="0000FF"/>
                </a:solidFill>
                <a:latin typeface="宋体" panose="02010600030101010101" pitchFamily="2" charset="-122"/>
                <a:ea typeface="宋体" panose="02010600030101010101" pitchFamily="2" charset="-122"/>
              </a:rPr>
              <a:t>】1912</a:t>
            </a:r>
            <a:r>
              <a:rPr lang="zh-CN" altLang="en-US" sz="3600" b="1" dirty="0">
                <a:solidFill>
                  <a:srgbClr val="0000FF"/>
                </a:solidFill>
                <a:latin typeface="宋体" panose="02010600030101010101" pitchFamily="2" charset="-122"/>
                <a:ea typeface="宋体" panose="02010600030101010101" pitchFamily="2" charset="-122"/>
              </a:rPr>
              <a:t>年生，现代诗人。原名陈培迪，生于广东南海。曾与人合编刊物。</a:t>
            </a:r>
            <a:r>
              <a:rPr lang="en-US" altLang="zh-CN" sz="3600" b="1" dirty="0">
                <a:solidFill>
                  <a:srgbClr val="0000FF"/>
                </a:solidFill>
                <a:latin typeface="宋体" panose="02010600030101010101" pitchFamily="2" charset="-122"/>
                <a:ea typeface="宋体" panose="02010600030101010101" pitchFamily="2" charset="-122"/>
              </a:rPr>
              <a:t>1956</a:t>
            </a:r>
            <a:r>
              <a:rPr lang="zh-CN" altLang="en-US" sz="3600" b="1" dirty="0">
                <a:solidFill>
                  <a:srgbClr val="0000FF"/>
                </a:solidFill>
                <a:latin typeface="宋体" panose="02010600030101010101" pitchFamily="2" charset="-122"/>
                <a:ea typeface="宋体" panose="02010600030101010101" pitchFamily="2" charset="-122"/>
              </a:rPr>
              <a:t>年加入中国作家协会，后任暨南大学教授。著有诗集</a:t>
            </a:r>
            <a:r>
              <a:rPr lang="en-US" altLang="zh-CN" sz="3600" b="1" dirty="0">
                <a:solidFill>
                  <a:srgbClr val="0000FF"/>
                </a:solidFill>
                <a:latin typeface="宋体" panose="02010600030101010101" pitchFamily="2" charset="-122"/>
                <a:ea typeface="宋体" panose="02010600030101010101" pitchFamily="2" charset="-122"/>
              </a:rPr>
              <a:t>《</a:t>
            </a:r>
            <a:r>
              <a:rPr lang="zh-CN" altLang="en-US" sz="3600" b="1" dirty="0">
                <a:solidFill>
                  <a:srgbClr val="0000FF"/>
                </a:solidFill>
                <a:latin typeface="宋体" panose="02010600030101010101" pitchFamily="2" charset="-122"/>
                <a:ea typeface="宋体" panose="02010600030101010101" pitchFamily="2" charset="-122"/>
              </a:rPr>
              <a:t>桑野</a:t>
            </a:r>
            <a:r>
              <a:rPr lang="en-US" altLang="zh-CN" sz="3600" b="1" dirty="0">
                <a:solidFill>
                  <a:srgbClr val="0000FF"/>
                </a:solidFill>
                <a:latin typeface="宋体" panose="02010600030101010101" pitchFamily="2" charset="-122"/>
                <a:ea typeface="宋体" panose="02010600030101010101" pitchFamily="2" charset="-122"/>
              </a:rPr>
              <a:t>》《</a:t>
            </a:r>
            <a:r>
              <a:rPr lang="zh-CN" altLang="en-US" sz="3600" b="1" dirty="0">
                <a:solidFill>
                  <a:srgbClr val="0000FF"/>
                </a:solidFill>
                <a:latin typeface="宋体" panose="02010600030101010101" pitchFamily="2" charset="-122"/>
                <a:ea typeface="宋体" panose="02010600030101010101" pitchFamily="2" charset="-122"/>
              </a:rPr>
              <a:t>驰驱集</a:t>
            </a:r>
            <a:r>
              <a:rPr lang="en-US" altLang="zh-CN" sz="3600" b="1" dirty="0">
                <a:solidFill>
                  <a:srgbClr val="0000FF"/>
                </a:solidFill>
                <a:latin typeface="宋体" panose="02010600030101010101" pitchFamily="2" charset="-122"/>
                <a:ea typeface="宋体" panose="02010600030101010101" pitchFamily="2" charset="-122"/>
              </a:rPr>
              <a:t>》《</a:t>
            </a:r>
            <a:r>
              <a:rPr lang="zh-CN" altLang="en-US" sz="3600" b="1" dirty="0">
                <a:solidFill>
                  <a:srgbClr val="0000FF"/>
                </a:solidFill>
                <a:latin typeface="宋体" panose="02010600030101010101" pitchFamily="2" charset="-122"/>
                <a:ea typeface="宋体" panose="02010600030101010101" pitchFamily="2" charset="-122"/>
              </a:rPr>
              <a:t>芦荻诗选</a:t>
            </a:r>
            <a:r>
              <a:rPr lang="en-US" altLang="zh-CN" sz="3600" b="1" dirty="0">
                <a:solidFill>
                  <a:srgbClr val="0000FF"/>
                </a:solidFill>
                <a:latin typeface="宋体" panose="02010600030101010101" pitchFamily="2" charset="-122"/>
                <a:ea typeface="宋体" panose="02010600030101010101" pitchFamily="2" charset="-122"/>
              </a:rPr>
              <a:t>》</a:t>
            </a:r>
            <a:r>
              <a:rPr lang="zh-CN" altLang="en-US" sz="3600" b="1" dirty="0">
                <a:solidFill>
                  <a:srgbClr val="0000FF"/>
                </a:solidFill>
                <a:latin typeface="宋体" panose="02010600030101010101" pitchFamily="2" charset="-122"/>
                <a:ea typeface="宋体" panose="02010600030101010101" pitchFamily="2" charset="-122"/>
              </a:rPr>
              <a:t>等，亦有诗歌理论、鉴赏文章和著作行世。本诗写于</a:t>
            </a:r>
            <a:r>
              <a:rPr lang="en-US" altLang="zh-CN" sz="3600" b="1" dirty="0">
                <a:solidFill>
                  <a:srgbClr val="0000FF"/>
                </a:solidFill>
                <a:latin typeface="宋体" panose="02010600030101010101" pitchFamily="2" charset="-122"/>
                <a:ea typeface="宋体" panose="02010600030101010101" pitchFamily="2" charset="-122"/>
              </a:rPr>
              <a:t>1941</a:t>
            </a:r>
            <a:r>
              <a:rPr lang="zh-CN" altLang="en-US" sz="3600" b="1" dirty="0">
                <a:solidFill>
                  <a:srgbClr val="0000FF"/>
                </a:solidFill>
                <a:latin typeface="宋体" panose="02010600030101010101" pitchFamily="2" charset="-122"/>
                <a:ea typeface="宋体" panose="02010600030101010101" pitchFamily="2" charset="-122"/>
              </a:rPr>
              <a:t>年。</a:t>
            </a:r>
            <a:endParaRPr lang="zh-CN" altLang="en-US" sz="3600" b="1" dirty="0">
              <a:solidFill>
                <a:srgbClr val="0000FF"/>
              </a:solidFill>
              <a:latin typeface="宋体" panose="02010600030101010101" pitchFamily="2" charset="-122"/>
              <a:ea typeface="宋体" panose="02010600030101010101" pitchFamily="2" charset="-122"/>
            </a:endParaRPr>
          </a:p>
        </p:txBody>
      </p:sp>
      <p:pic>
        <p:nvPicPr>
          <p:cNvPr id="70662" name="Picture 6"/>
          <p:cNvPicPr>
            <a:picLocks noChangeAspect="1" noChangeArrowheads="1"/>
          </p:cNvPicPr>
          <p:nvPr/>
        </p:nvPicPr>
        <p:blipFill>
          <a:blip r:embed="rId2" cstate="print"/>
          <a:srcRect/>
          <a:stretch>
            <a:fillRect/>
          </a:stretch>
        </p:blipFill>
        <p:spPr bwMode="auto">
          <a:xfrm>
            <a:off x="6691256" y="2071814"/>
            <a:ext cx="2226834" cy="30922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文本框 1"/>
          <p:cNvSpPr txBox="1"/>
          <p:nvPr/>
        </p:nvSpPr>
        <p:spPr>
          <a:xfrm>
            <a:off x="549275" y="0"/>
            <a:ext cx="8056563" cy="3662363"/>
          </a:xfrm>
          <a:prstGeom prst="rect">
            <a:avLst/>
          </a:prstGeom>
          <a:noFill/>
          <a:ln w="9525">
            <a:noFill/>
          </a:ln>
        </p:spPr>
        <p:txBody>
          <a:bodyPr>
            <a:spAutoFit/>
          </a:bodyPr>
          <a:p>
            <a:pPr lvl="0" algn="ctr" eaLnBrk="1" hangingPunct="1"/>
            <a:r>
              <a:rPr lang="en-US" altLang="zh-CN" sz="3200" b="1" dirty="0">
                <a:solidFill>
                  <a:srgbClr val="6600CC"/>
                </a:solidFill>
                <a:latin typeface="宋体" panose="02010600030101010101" pitchFamily="2" charset="-122"/>
                <a:ea typeface="宋体" panose="02010600030101010101" pitchFamily="2" charset="-122"/>
              </a:rPr>
              <a:t>《</a:t>
            </a:r>
            <a:r>
              <a:rPr lang="zh-CN" altLang="en-US" sz="3200" b="1" dirty="0">
                <a:solidFill>
                  <a:srgbClr val="6600CC"/>
                </a:solidFill>
                <a:latin typeface="宋体" panose="02010600030101010101" pitchFamily="2" charset="-122"/>
                <a:ea typeface="宋体" panose="02010600030101010101" pitchFamily="2" charset="-122"/>
              </a:rPr>
              <a:t>风雨吟</a:t>
            </a:r>
            <a:r>
              <a:rPr lang="en-US" altLang="zh-CN" sz="3200" b="1" dirty="0">
                <a:solidFill>
                  <a:srgbClr val="6600CC"/>
                </a:solidFill>
                <a:latin typeface="宋体" panose="02010600030101010101" pitchFamily="2" charset="-122"/>
                <a:ea typeface="宋体" panose="02010600030101010101" pitchFamily="2" charset="-122"/>
              </a:rPr>
              <a:t>》</a:t>
            </a:r>
            <a:endParaRPr lang="en-US" altLang="zh-CN" sz="3200" b="1" dirty="0">
              <a:solidFill>
                <a:srgbClr val="6600CC"/>
              </a:solidFill>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风从大地卷来，</a:t>
            </a:r>
            <a:endParaRPr lang="zh-CN" altLang="zh-CN" sz="3200" b="1" dirty="0">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雨从大地奔来。</a:t>
            </a:r>
            <a:endParaRPr lang="zh-CN" altLang="zh-CN" sz="3200" b="1" dirty="0">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郊原如海，</a:t>
            </a:r>
            <a:endParaRPr lang="zh-CN" altLang="zh-CN" sz="3200" b="1" dirty="0">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房舍如舟。</a:t>
            </a:r>
            <a:endParaRPr lang="zh-CN" altLang="zh-CN" sz="3200" b="1" dirty="0">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我有年轻舵手的</a:t>
            </a:r>
            <a:r>
              <a:rPr lang="zh-CN" altLang="en-US" sz="3200" b="1" dirty="0">
                <a:latin typeface="宋体" panose="02010600030101010101" pitchFamily="2" charset="-122"/>
                <a:ea typeface="宋体" panose="02010600030101010101" pitchFamily="2" charset="-122"/>
              </a:rPr>
              <a:t>心，</a:t>
            </a:r>
            <a:endParaRPr lang="zh-CN" altLang="zh-CN" sz="3200" b="1" dirty="0">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在大地风雨的海上。</a:t>
            </a:r>
            <a:endParaRPr lang="zh-CN" altLang="zh-CN" sz="3200" b="1" dirty="0">
              <a:latin typeface="宋体" panose="02010600030101010101" pitchFamily="2" charset="-122"/>
              <a:ea typeface="宋体" panose="02010600030101010101" pitchFamily="2" charset="-122"/>
            </a:endParaRPr>
          </a:p>
        </p:txBody>
      </p:sp>
      <p:sp>
        <p:nvSpPr>
          <p:cNvPr id="22531" name="Rectangle 5"/>
          <p:cNvSpPr/>
          <p:nvPr/>
        </p:nvSpPr>
        <p:spPr>
          <a:xfrm>
            <a:off x="655638" y="3603625"/>
            <a:ext cx="8004175" cy="646113"/>
          </a:xfrm>
          <a:prstGeom prst="rect">
            <a:avLst/>
          </a:prstGeom>
          <a:noFill/>
          <a:ln w="9525">
            <a:noFill/>
          </a:ln>
        </p:spPr>
        <p:txBody>
          <a:bodyPr>
            <a:spAutoFit/>
          </a:bodyPr>
          <a:p>
            <a:pPr lvl="0" eaLnBrk="1" hangingPunct="1"/>
            <a:r>
              <a:rPr lang="zh-CN" altLang="zh-CN" sz="3600" b="1" dirty="0">
                <a:solidFill>
                  <a:srgbClr val="6600CC"/>
                </a:solidFill>
                <a:latin typeface="黑体" panose="02010609060101010101" pitchFamily="49" charset="-122"/>
                <a:ea typeface="黑体" panose="02010609060101010101" pitchFamily="49" charset="-122"/>
              </a:rPr>
              <a:t>“卷”</a:t>
            </a:r>
            <a:r>
              <a:rPr lang="en-US" altLang="zh-CN" sz="3600" b="1" dirty="0">
                <a:solidFill>
                  <a:srgbClr val="6600CC"/>
                </a:solidFill>
                <a:latin typeface="黑体" panose="02010609060101010101" pitchFamily="49" charset="-122"/>
                <a:ea typeface="黑体" panose="02010609060101010101" pitchFamily="49" charset="-122"/>
              </a:rPr>
              <a:t>“</a:t>
            </a:r>
            <a:r>
              <a:rPr lang="zh-CN" altLang="en-US" sz="3600" b="1" dirty="0">
                <a:solidFill>
                  <a:srgbClr val="6600CC"/>
                </a:solidFill>
                <a:latin typeface="黑体" panose="02010609060101010101" pitchFamily="49" charset="-122"/>
                <a:ea typeface="黑体" panose="02010609060101010101" pitchFamily="49" charset="-122"/>
              </a:rPr>
              <a:t>奔</a:t>
            </a:r>
            <a:r>
              <a:rPr lang="en-US" altLang="zh-CN" sz="3600" b="1" dirty="0">
                <a:solidFill>
                  <a:srgbClr val="6600CC"/>
                </a:solidFill>
                <a:latin typeface="黑体" panose="02010609060101010101" pitchFamily="49" charset="-122"/>
                <a:ea typeface="黑体" panose="02010609060101010101" pitchFamily="49" charset="-122"/>
              </a:rPr>
              <a:t>”</a:t>
            </a:r>
            <a:r>
              <a:rPr lang="zh-CN" altLang="en-US" sz="3600" b="1" dirty="0">
                <a:solidFill>
                  <a:srgbClr val="6600CC"/>
                </a:solidFill>
                <a:latin typeface="黑体" panose="02010609060101010101" pitchFamily="49" charset="-122"/>
                <a:ea typeface="黑体" panose="02010609060101010101" pitchFamily="49" charset="-122"/>
              </a:rPr>
              <a:t>两</a:t>
            </a:r>
            <a:r>
              <a:rPr lang="zh-CN" altLang="zh-CN" sz="3600" b="1" dirty="0">
                <a:solidFill>
                  <a:srgbClr val="6600CC"/>
                </a:solidFill>
                <a:latin typeface="黑体" panose="02010609060101010101" pitchFamily="49" charset="-122"/>
                <a:ea typeface="黑体" panose="02010609060101010101" pitchFamily="49" charset="-122"/>
              </a:rPr>
              <a:t>字有什么表达效果？</a:t>
            </a:r>
            <a:endParaRPr lang="zh-CN" altLang="zh-CN" sz="3600" b="1" dirty="0">
              <a:solidFill>
                <a:srgbClr val="6600CC"/>
              </a:solidFill>
              <a:latin typeface="黑体" panose="02010609060101010101" pitchFamily="49" charset="-122"/>
              <a:ea typeface="黑体" panose="02010609060101010101" pitchFamily="49" charset="-122"/>
            </a:endParaRPr>
          </a:p>
        </p:txBody>
      </p:sp>
      <p:sp>
        <p:nvSpPr>
          <p:cNvPr id="8" name="矩形 7"/>
          <p:cNvSpPr/>
          <p:nvPr/>
        </p:nvSpPr>
        <p:spPr>
          <a:xfrm>
            <a:off x="511175" y="4303713"/>
            <a:ext cx="8632825" cy="1938337"/>
          </a:xfrm>
          <a:prstGeom prst="rect">
            <a:avLst/>
          </a:prstGeom>
          <a:noFill/>
          <a:ln w="9525">
            <a:noFill/>
          </a:ln>
        </p:spPr>
        <p:txBody>
          <a:bodyPr>
            <a:spAutoFit/>
          </a:bodyPr>
          <a:p>
            <a:pPr lvl="0" eaLnBrk="1" hangingPunct="1"/>
            <a:r>
              <a:rPr lang="zh-CN" altLang="en-US" sz="4000" b="1" dirty="0">
                <a:solidFill>
                  <a:srgbClr val="FF0000"/>
                </a:solidFill>
                <a:latin typeface="宋体" panose="02010600030101010101" pitchFamily="2" charset="-122"/>
                <a:ea typeface="宋体" panose="02010600030101010101" pitchFamily="2" charset="-122"/>
              </a:rPr>
              <a:t>    突出风雨气势之猛烈、磅礴，</a:t>
            </a:r>
            <a:r>
              <a:rPr lang="zh-CN" altLang="zh-CN" sz="4000" b="1" dirty="0">
                <a:solidFill>
                  <a:srgbClr val="FF0000"/>
                </a:solidFill>
                <a:latin typeface="宋体" panose="02010600030101010101" pitchFamily="2" charset="-122"/>
                <a:ea typeface="宋体" panose="02010600030101010101" pitchFamily="2" charset="-122"/>
              </a:rPr>
              <a:t>描绘出了</a:t>
            </a:r>
            <a:r>
              <a:rPr lang="zh-CN" altLang="en-US" sz="4000" b="1" dirty="0">
                <a:solidFill>
                  <a:srgbClr val="FF0000"/>
                </a:solidFill>
                <a:latin typeface="宋体" panose="02010600030101010101" pitchFamily="2" charset="-122"/>
                <a:ea typeface="宋体" panose="02010600030101010101" pitchFamily="2" charset="-122"/>
              </a:rPr>
              <a:t>此时</a:t>
            </a:r>
            <a:r>
              <a:rPr lang="zh-CN" altLang="zh-CN" sz="4000" b="1" dirty="0">
                <a:solidFill>
                  <a:srgbClr val="FF0000"/>
                </a:solidFill>
                <a:latin typeface="宋体" panose="02010600030101010101" pitchFamily="2" charset="-122"/>
                <a:ea typeface="宋体" panose="02010600030101010101" pitchFamily="2" charset="-122"/>
              </a:rPr>
              <a:t>“大地”的动荡、不安和被裹挟</a:t>
            </a:r>
            <a:r>
              <a:rPr lang="zh-CN" altLang="en-US" sz="4000" b="1" dirty="0">
                <a:solidFill>
                  <a:srgbClr val="FF0000"/>
                </a:solidFill>
                <a:latin typeface="宋体" panose="02010600030101010101" pitchFamily="2" charset="-122"/>
                <a:ea typeface="宋体" panose="02010600030101010101" pitchFamily="2" charset="-122"/>
              </a:rPr>
              <a:t>的状。</a:t>
            </a:r>
            <a:endParaRPr lang="zh-CN" altLang="en-US" sz="4000" dirty="0">
              <a:solidFill>
                <a:srgbClr val="FF0000"/>
              </a:solidFill>
              <a:latin typeface="Arial" panose="020B0604020202020204" pitchFamily="34" charset="0"/>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Rectangle 5"/>
          <p:cNvSpPr/>
          <p:nvPr/>
        </p:nvSpPr>
        <p:spPr>
          <a:xfrm>
            <a:off x="831850" y="3636963"/>
            <a:ext cx="8056563" cy="733425"/>
          </a:xfrm>
          <a:prstGeom prst="rect">
            <a:avLst/>
          </a:prstGeom>
          <a:noFill/>
          <a:ln w="9525">
            <a:noFill/>
          </a:ln>
        </p:spPr>
        <p:txBody>
          <a:bodyPr>
            <a:spAutoFit/>
          </a:bodyPr>
          <a:p>
            <a:pPr lvl="0" eaLnBrk="1" hangingPunct="1">
              <a:lnSpc>
                <a:spcPct val="120000"/>
              </a:lnSpc>
            </a:pPr>
            <a:r>
              <a:rPr lang="zh-CN" altLang="en-US" sz="4000" b="1" dirty="0">
                <a:solidFill>
                  <a:srgbClr val="6600CC"/>
                </a:solidFill>
                <a:latin typeface="黑体" panose="02010609060101010101" pitchFamily="49" charset="-122"/>
                <a:ea typeface="黑体" panose="02010609060101010101" pitchFamily="49" charset="-122"/>
              </a:rPr>
              <a:t>诗中的“风雨”有哪些含义？</a:t>
            </a:r>
            <a:endParaRPr lang="zh-CN" altLang="zh-CN" sz="4000" b="1" dirty="0">
              <a:solidFill>
                <a:srgbClr val="6600CC"/>
              </a:solidFill>
              <a:latin typeface="黑体" panose="02010609060101010101" pitchFamily="49" charset="-122"/>
              <a:ea typeface="黑体" panose="02010609060101010101" pitchFamily="49" charset="-122"/>
            </a:endParaRPr>
          </a:p>
        </p:txBody>
      </p:sp>
      <p:sp>
        <p:nvSpPr>
          <p:cNvPr id="83969" name="文本框 96258"/>
          <p:cNvSpPr txBox="1"/>
          <p:nvPr/>
        </p:nvSpPr>
        <p:spPr>
          <a:xfrm>
            <a:off x="312738" y="4411663"/>
            <a:ext cx="8831262" cy="2109787"/>
          </a:xfrm>
          <a:prstGeom prst="rect">
            <a:avLst/>
          </a:prstGeom>
          <a:noFill/>
          <a:ln w="9525">
            <a:noFill/>
          </a:ln>
        </p:spPr>
        <p:txBody>
          <a:bodyPr>
            <a:spAutoFit/>
          </a:bodyPr>
          <a:p>
            <a:pPr lvl="0" eaLnBrk="1" hangingPunct="1">
              <a:lnSpc>
                <a:spcPct val="114000"/>
              </a:lnSpc>
              <a:spcBef>
                <a:spcPct val="50000"/>
              </a:spcBef>
            </a:pPr>
            <a:r>
              <a:rPr lang="en-US" altLang="zh-CN" sz="3000" b="1" dirty="0">
                <a:latin typeface="宋体" panose="02010600030101010101" pitchFamily="2" charset="-122"/>
                <a:ea typeface="宋体" panose="02010600030101010101" pitchFamily="2" charset="-122"/>
              </a:rPr>
              <a:t>    </a:t>
            </a:r>
            <a:r>
              <a:rPr lang="zh-CN" altLang="zh-CN" sz="4000" b="1" dirty="0">
                <a:solidFill>
                  <a:srgbClr val="FF0000"/>
                </a:solidFill>
                <a:latin typeface="宋体" panose="02010600030101010101" pitchFamily="2" charset="-122"/>
                <a:ea typeface="宋体" panose="02010600030101010101" pitchFamily="2" charset="-122"/>
              </a:rPr>
              <a:t>不仅是指自然界中的风雨，也象征着“人生”的</a:t>
            </a:r>
            <a:r>
              <a:rPr lang="zh-CN" altLang="en-US" sz="4000" b="1" dirty="0">
                <a:solidFill>
                  <a:srgbClr val="FF0000"/>
                </a:solidFill>
                <a:latin typeface="宋体" panose="02010600030101010101" pitchFamily="2" charset="-122"/>
                <a:ea typeface="宋体" panose="02010600030101010101" pitchFamily="2" charset="-122"/>
              </a:rPr>
              <a:t>坎坷与磨难</a:t>
            </a:r>
            <a:r>
              <a:rPr lang="zh-CN" altLang="zh-CN" sz="4000" b="1" dirty="0">
                <a:solidFill>
                  <a:srgbClr val="FF0000"/>
                </a:solidFill>
                <a:latin typeface="宋体" panose="02010600030101010101" pitchFamily="2" charset="-122"/>
                <a:ea typeface="宋体" panose="02010600030101010101" pitchFamily="2" charset="-122"/>
              </a:rPr>
              <a:t>。</a:t>
            </a:r>
            <a:r>
              <a:rPr lang="zh-CN" altLang="en-US" sz="4000" b="1" dirty="0">
                <a:solidFill>
                  <a:srgbClr val="FF0000"/>
                </a:solidFill>
                <a:latin typeface="宋体" panose="02010600030101010101" pitchFamily="2" charset="-122"/>
                <a:ea typeface="宋体" panose="02010600030101010101" pitchFamily="2" charset="-122"/>
              </a:rPr>
              <a:t>（以及</a:t>
            </a:r>
            <a:r>
              <a:rPr lang="zh-CN" altLang="zh-CN" sz="4000" b="1" dirty="0">
                <a:solidFill>
                  <a:srgbClr val="FF0000"/>
                </a:solidFill>
                <a:latin typeface="宋体" panose="02010600030101010101" pitchFamily="2" charset="-122"/>
                <a:ea typeface="宋体" panose="02010600030101010101" pitchFamily="2" charset="-122"/>
              </a:rPr>
              <a:t>当时中国</a:t>
            </a:r>
            <a:r>
              <a:rPr lang="zh-CN" altLang="en-US" sz="4000" b="1" dirty="0">
                <a:solidFill>
                  <a:srgbClr val="FF0000"/>
                </a:solidFill>
                <a:latin typeface="宋体" panose="02010600030101010101" pitchFamily="2" charset="-122"/>
                <a:ea typeface="宋体" panose="02010600030101010101" pitchFamily="2" charset="-122"/>
              </a:rPr>
              <a:t>社会</a:t>
            </a:r>
            <a:r>
              <a:rPr lang="zh-CN" altLang="zh-CN" sz="4000" b="1" dirty="0">
                <a:solidFill>
                  <a:srgbClr val="FF0000"/>
                </a:solidFill>
                <a:latin typeface="宋体" panose="02010600030101010101" pitchFamily="2" charset="-122"/>
                <a:ea typeface="宋体" panose="02010600030101010101" pitchFamily="2" charset="-122"/>
              </a:rPr>
              <a:t>局势</a:t>
            </a:r>
            <a:r>
              <a:rPr lang="zh-CN" altLang="en-US" sz="4000" b="1" dirty="0">
                <a:solidFill>
                  <a:srgbClr val="FF0000"/>
                </a:solidFill>
                <a:latin typeface="宋体" panose="02010600030101010101" pitchFamily="2" charset="-122"/>
                <a:ea typeface="宋体" panose="02010600030101010101" pitchFamily="2" charset="-122"/>
              </a:rPr>
              <a:t>动荡不安</a:t>
            </a:r>
            <a:r>
              <a:rPr lang="zh-CN" altLang="zh-CN" sz="4000" b="1" dirty="0">
                <a:solidFill>
                  <a:srgbClr val="FF0000"/>
                </a:solidFill>
                <a:latin typeface="宋体" panose="02010600030101010101" pitchFamily="2" charset="-122"/>
                <a:ea typeface="宋体" panose="02010600030101010101" pitchFamily="2" charset="-122"/>
              </a:rPr>
              <a:t>。</a:t>
            </a:r>
            <a:r>
              <a:rPr lang="zh-CN" altLang="en-US" sz="4000" b="1" dirty="0">
                <a:solidFill>
                  <a:srgbClr val="FF0000"/>
                </a:solidFill>
                <a:latin typeface="宋体" panose="02010600030101010101" pitchFamily="2" charset="-122"/>
                <a:ea typeface="宋体" panose="02010600030101010101" pitchFamily="2" charset="-122"/>
              </a:rPr>
              <a:t>）</a:t>
            </a:r>
            <a:endParaRPr lang="zh-CN" altLang="zh-CN" sz="4000" b="1" dirty="0">
              <a:solidFill>
                <a:srgbClr val="FF0000"/>
              </a:solidFill>
              <a:latin typeface="宋体" panose="02010600030101010101" pitchFamily="2" charset="-122"/>
              <a:ea typeface="宋体" panose="02010600030101010101" pitchFamily="2" charset="-122"/>
            </a:endParaRPr>
          </a:p>
        </p:txBody>
      </p:sp>
      <p:sp>
        <p:nvSpPr>
          <p:cNvPr id="23556" name="文本框 1"/>
          <p:cNvSpPr txBox="1"/>
          <p:nvPr/>
        </p:nvSpPr>
        <p:spPr>
          <a:xfrm>
            <a:off x="549275" y="0"/>
            <a:ext cx="8056563" cy="3662363"/>
          </a:xfrm>
          <a:prstGeom prst="rect">
            <a:avLst/>
          </a:prstGeom>
          <a:noFill/>
          <a:ln w="9525">
            <a:noFill/>
          </a:ln>
        </p:spPr>
        <p:txBody>
          <a:bodyPr>
            <a:spAutoFit/>
          </a:bodyPr>
          <a:p>
            <a:pPr lvl="0" algn="ctr" eaLnBrk="1" hangingPunct="1"/>
            <a:r>
              <a:rPr lang="en-US" altLang="zh-CN" sz="3200" b="1" dirty="0">
                <a:solidFill>
                  <a:srgbClr val="6600CC"/>
                </a:solidFill>
                <a:latin typeface="宋体" panose="02010600030101010101" pitchFamily="2" charset="-122"/>
                <a:ea typeface="宋体" panose="02010600030101010101" pitchFamily="2" charset="-122"/>
              </a:rPr>
              <a:t>《</a:t>
            </a:r>
            <a:r>
              <a:rPr lang="zh-CN" altLang="en-US" sz="3200" b="1" dirty="0">
                <a:solidFill>
                  <a:srgbClr val="6600CC"/>
                </a:solidFill>
                <a:latin typeface="宋体" panose="02010600030101010101" pitchFamily="2" charset="-122"/>
                <a:ea typeface="宋体" panose="02010600030101010101" pitchFamily="2" charset="-122"/>
              </a:rPr>
              <a:t>风雨吟</a:t>
            </a:r>
            <a:r>
              <a:rPr lang="en-US" altLang="zh-CN" sz="3200" b="1" dirty="0">
                <a:solidFill>
                  <a:srgbClr val="6600CC"/>
                </a:solidFill>
                <a:latin typeface="宋体" panose="02010600030101010101" pitchFamily="2" charset="-122"/>
                <a:ea typeface="宋体" panose="02010600030101010101" pitchFamily="2" charset="-122"/>
              </a:rPr>
              <a:t>》</a:t>
            </a:r>
            <a:endParaRPr lang="en-US" altLang="zh-CN" sz="3200" b="1" dirty="0">
              <a:solidFill>
                <a:srgbClr val="6600CC"/>
              </a:solidFill>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风从大地卷来，</a:t>
            </a:r>
            <a:endParaRPr lang="zh-CN" altLang="zh-CN" sz="3200" b="1" dirty="0">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雨从大地奔来。</a:t>
            </a:r>
            <a:endParaRPr lang="zh-CN" altLang="zh-CN" sz="3200" b="1" dirty="0">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郊原如海，</a:t>
            </a:r>
            <a:endParaRPr lang="zh-CN" altLang="zh-CN" sz="3200" b="1" dirty="0">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房舍如舟。</a:t>
            </a:r>
            <a:endParaRPr lang="zh-CN" altLang="zh-CN" sz="3200" b="1" dirty="0">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我有年轻舵手的</a:t>
            </a:r>
            <a:r>
              <a:rPr lang="zh-CN" altLang="en-US" sz="3200" b="1" dirty="0">
                <a:latin typeface="宋体" panose="02010600030101010101" pitchFamily="2" charset="-122"/>
                <a:ea typeface="宋体" panose="02010600030101010101" pitchFamily="2" charset="-122"/>
              </a:rPr>
              <a:t>心，</a:t>
            </a:r>
            <a:endParaRPr lang="zh-CN" altLang="zh-CN" sz="3200" b="1" dirty="0">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在大地风雨的海上。</a:t>
            </a:r>
            <a:endParaRPr lang="zh-CN" altLang="zh-CN" sz="3200" b="1" dirty="0">
              <a:latin typeface="宋体" panose="02010600030101010101" pitchFamily="2" charset="-122"/>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3969"/>
                                        </p:tgtEl>
                                        <p:attrNameLst>
                                          <p:attrName>style.visibility</p:attrName>
                                        </p:attrNameLst>
                                      </p:cBhvr>
                                      <p:to>
                                        <p:strVal val="visible"/>
                                      </p:to>
                                    </p:set>
                                    <p:animEffect transition="in" filter="blinds(horizontal)">
                                      <p:cBhvr>
                                        <p:cTn id="7" dur="500"/>
                                        <p:tgtEl>
                                          <p:spTgt spid="839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6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5"/>
          <p:cNvSpPr/>
          <p:nvPr/>
        </p:nvSpPr>
        <p:spPr>
          <a:xfrm>
            <a:off x="747713" y="3570288"/>
            <a:ext cx="8056562" cy="733425"/>
          </a:xfrm>
          <a:prstGeom prst="rect">
            <a:avLst/>
          </a:prstGeom>
          <a:noFill/>
          <a:ln w="9525">
            <a:noFill/>
          </a:ln>
        </p:spPr>
        <p:txBody>
          <a:bodyPr>
            <a:spAutoFit/>
          </a:bodyPr>
          <a:p>
            <a:pPr lvl="0" eaLnBrk="1" hangingPunct="1">
              <a:lnSpc>
                <a:spcPct val="120000"/>
              </a:lnSpc>
            </a:pPr>
            <a:r>
              <a:rPr lang="zh-CN" altLang="en-US" sz="4000" b="1" dirty="0">
                <a:solidFill>
                  <a:srgbClr val="6600CC"/>
                </a:solidFill>
                <a:latin typeface="黑体" panose="02010609060101010101" pitchFamily="49" charset="-122"/>
                <a:ea typeface="黑体" panose="02010609060101010101" pitchFamily="49" charset="-122"/>
              </a:rPr>
              <a:t>如何理解“年轻舵手的心”？</a:t>
            </a:r>
            <a:endParaRPr lang="zh-CN" altLang="zh-CN" sz="4000" b="1" dirty="0">
              <a:solidFill>
                <a:srgbClr val="6600CC"/>
              </a:solidFill>
              <a:latin typeface="黑体" panose="02010609060101010101" pitchFamily="49" charset="-122"/>
              <a:ea typeface="黑体" panose="02010609060101010101" pitchFamily="49" charset="-122"/>
            </a:endParaRPr>
          </a:p>
        </p:txBody>
      </p:sp>
      <p:sp>
        <p:nvSpPr>
          <p:cNvPr id="83969" name="文本框 96258"/>
          <p:cNvSpPr txBox="1"/>
          <p:nvPr/>
        </p:nvSpPr>
        <p:spPr>
          <a:xfrm>
            <a:off x="247650" y="4371975"/>
            <a:ext cx="8756650" cy="2108200"/>
          </a:xfrm>
          <a:prstGeom prst="rect">
            <a:avLst/>
          </a:prstGeom>
          <a:noFill/>
          <a:ln w="9525">
            <a:noFill/>
          </a:ln>
        </p:spPr>
        <p:txBody>
          <a:bodyPr>
            <a:spAutoFit/>
          </a:bodyPr>
          <a:p>
            <a:pPr lvl="0" indent="719455" eaLnBrk="1" hangingPunct="1">
              <a:lnSpc>
                <a:spcPct val="114000"/>
              </a:lnSpc>
              <a:spcBef>
                <a:spcPct val="50000"/>
              </a:spcBef>
            </a:pPr>
            <a:r>
              <a:rPr lang="zh-CN" altLang="en-US" sz="4000" b="1" dirty="0">
                <a:solidFill>
                  <a:srgbClr val="FF0000"/>
                </a:solidFill>
                <a:latin typeface="宋体" panose="02010600030101010101" pitchFamily="2" charset="-122"/>
                <a:ea typeface="宋体" panose="02010600030101010101" pitchFamily="2" charset="-122"/>
              </a:rPr>
              <a:t>年轻舵手</a:t>
            </a:r>
            <a:r>
              <a:rPr lang="zh-CN" altLang="zh-CN" sz="4000" b="1" dirty="0">
                <a:solidFill>
                  <a:srgbClr val="FF0000"/>
                </a:solidFill>
                <a:latin typeface="宋体" panose="02010600030101010101" pitchFamily="2" charset="-122"/>
                <a:ea typeface="宋体" panose="02010600030101010101" pitchFamily="2" charset="-122"/>
              </a:rPr>
              <a:t>对中国社会前途、民族命运</a:t>
            </a:r>
            <a:r>
              <a:rPr lang="zh-CN" altLang="en-US" sz="4000" b="1" dirty="0">
                <a:solidFill>
                  <a:srgbClr val="FF0000"/>
                </a:solidFill>
                <a:latin typeface="宋体" panose="02010600030101010101" pitchFamily="2" charset="-122"/>
                <a:ea typeface="宋体" panose="02010600030101010101" pitchFamily="2" charset="-122"/>
              </a:rPr>
              <a:t>感到忧虑，同时又具有敢于</a:t>
            </a:r>
            <a:r>
              <a:rPr lang="zh-CN" altLang="zh-CN" sz="4000" b="1" dirty="0">
                <a:solidFill>
                  <a:srgbClr val="FF0000"/>
                </a:solidFill>
                <a:latin typeface="宋体" panose="02010600030101010101" pitchFamily="2" charset="-122"/>
                <a:ea typeface="宋体" panose="02010600030101010101" pitchFamily="2" charset="-122"/>
              </a:rPr>
              <a:t>乘风破浪</a:t>
            </a:r>
            <a:r>
              <a:rPr lang="zh-CN" altLang="en-US" sz="4000" b="1" dirty="0">
                <a:solidFill>
                  <a:srgbClr val="FF0000"/>
                </a:solidFill>
                <a:latin typeface="宋体" panose="02010600030101010101" pitchFamily="2" charset="-122"/>
                <a:ea typeface="宋体" panose="02010600030101010101" pitchFamily="2" charset="-122"/>
              </a:rPr>
              <a:t>的</a:t>
            </a:r>
            <a:r>
              <a:rPr lang="zh-CN" altLang="zh-CN" sz="4000" b="1" dirty="0">
                <a:solidFill>
                  <a:srgbClr val="FF0000"/>
                </a:solidFill>
                <a:latin typeface="宋体" panose="02010600030101010101" pitchFamily="2" charset="-122"/>
                <a:ea typeface="宋体" panose="02010600030101010101" pitchFamily="2" charset="-122"/>
              </a:rPr>
              <a:t>强烈责任感、使命感</a:t>
            </a:r>
            <a:r>
              <a:rPr lang="zh-CN" altLang="en-US" sz="4000" b="1" dirty="0">
                <a:solidFill>
                  <a:srgbClr val="FF0000"/>
                </a:solidFill>
                <a:latin typeface="宋体" panose="02010600030101010101" pitchFamily="2" charset="-122"/>
                <a:ea typeface="宋体" panose="02010600030101010101" pitchFamily="2" charset="-122"/>
              </a:rPr>
              <a:t>。</a:t>
            </a:r>
            <a:endParaRPr lang="zh-CN" altLang="zh-CN" sz="4000" b="1" dirty="0">
              <a:solidFill>
                <a:srgbClr val="FF0000"/>
              </a:solidFill>
              <a:latin typeface="宋体" panose="02010600030101010101" pitchFamily="2" charset="-122"/>
              <a:ea typeface="宋体" panose="02010600030101010101" pitchFamily="2" charset="-122"/>
            </a:endParaRPr>
          </a:p>
        </p:txBody>
      </p:sp>
      <p:sp>
        <p:nvSpPr>
          <p:cNvPr id="24580" name="文本框 1"/>
          <p:cNvSpPr txBox="1"/>
          <p:nvPr/>
        </p:nvSpPr>
        <p:spPr>
          <a:xfrm>
            <a:off x="581025" y="0"/>
            <a:ext cx="8058150" cy="3662363"/>
          </a:xfrm>
          <a:prstGeom prst="rect">
            <a:avLst/>
          </a:prstGeom>
          <a:noFill/>
          <a:ln w="9525">
            <a:noFill/>
          </a:ln>
        </p:spPr>
        <p:txBody>
          <a:bodyPr>
            <a:spAutoFit/>
          </a:bodyPr>
          <a:p>
            <a:pPr lvl="0" algn="ctr" eaLnBrk="1" hangingPunct="1"/>
            <a:r>
              <a:rPr lang="en-US" altLang="zh-CN" sz="3200" b="1" dirty="0">
                <a:solidFill>
                  <a:srgbClr val="6600CC"/>
                </a:solidFill>
                <a:latin typeface="宋体" panose="02010600030101010101" pitchFamily="2" charset="-122"/>
                <a:ea typeface="宋体" panose="02010600030101010101" pitchFamily="2" charset="-122"/>
              </a:rPr>
              <a:t>《</a:t>
            </a:r>
            <a:r>
              <a:rPr lang="zh-CN" altLang="en-US" sz="3200" b="1" dirty="0">
                <a:solidFill>
                  <a:srgbClr val="6600CC"/>
                </a:solidFill>
                <a:latin typeface="宋体" panose="02010600030101010101" pitchFamily="2" charset="-122"/>
                <a:ea typeface="宋体" panose="02010600030101010101" pitchFamily="2" charset="-122"/>
              </a:rPr>
              <a:t>风雨吟</a:t>
            </a:r>
            <a:r>
              <a:rPr lang="en-US" altLang="zh-CN" sz="3200" b="1" dirty="0">
                <a:solidFill>
                  <a:srgbClr val="6600CC"/>
                </a:solidFill>
                <a:latin typeface="宋体" panose="02010600030101010101" pitchFamily="2" charset="-122"/>
                <a:ea typeface="宋体" panose="02010600030101010101" pitchFamily="2" charset="-122"/>
              </a:rPr>
              <a:t>》</a:t>
            </a:r>
            <a:endParaRPr lang="en-US" altLang="zh-CN" sz="3200" b="1" dirty="0">
              <a:solidFill>
                <a:srgbClr val="6600CC"/>
              </a:solidFill>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风从大地卷来，</a:t>
            </a:r>
            <a:endParaRPr lang="zh-CN" altLang="zh-CN" sz="3200" b="1" dirty="0">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雨从大地奔来。</a:t>
            </a:r>
            <a:endParaRPr lang="zh-CN" altLang="zh-CN" sz="3200" b="1" dirty="0">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郊原如海，</a:t>
            </a:r>
            <a:endParaRPr lang="zh-CN" altLang="zh-CN" sz="3200" b="1" dirty="0">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房舍如舟。</a:t>
            </a:r>
            <a:endParaRPr lang="zh-CN" altLang="zh-CN" sz="3200" b="1" dirty="0">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我有年轻舵手的</a:t>
            </a:r>
            <a:r>
              <a:rPr lang="zh-CN" altLang="en-US" sz="3200" b="1" dirty="0">
                <a:latin typeface="宋体" panose="02010600030101010101" pitchFamily="2" charset="-122"/>
                <a:ea typeface="宋体" panose="02010600030101010101" pitchFamily="2" charset="-122"/>
              </a:rPr>
              <a:t>心，</a:t>
            </a:r>
            <a:endParaRPr lang="zh-CN" altLang="zh-CN" sz="3200" b="1" dirty="0">
              <a:latin typeface="宋体" panose="02010600030101010101" pitchFamily="2" charset="-122"/>
              <a:ea typeface="宋体" panose="02010600030101010101" pitchFamily="2" charset="-122"/>
            </a:endParaRPr>
          </a:p>
          <a:p>
            <a:pPr lvl="0" algn="ctr" eaLnBrk="1" hangingPunct="1"/>
            <a:r>
              <a:rPr lang="zh-CN" altLang="zh-CN" sz="3200" b="1" dirty="0">
                <a:latin typeface="宋体" panose="02010600030101010101" pitchFamily="2" charset="-122"/>
                <a:ea typeface="宋体" panose="02010600030101010101" pitchFamily="2" charset="-122"/>
              </a:rPr>
              <a:t>在大地风雨的海上。</a:t>
            </a:r>
            <a:endParaRPr lang="zh-CN" altLang="zh-CN" sz="3200" b="1" dirty="0">
              <a:latin typeface="宋体" panose="02010600030101010101" pitchFamily="2" charset="-122"/>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3969"/>
                                        </p:tgtEl>
                                        <p:attrNameLst>
                                          <p:attrName>style.visibility</p:attrName>
                                        </p:attrNameLst>
                                      </p:cBhvr>
                                      <p:to>
                                        <p:strVal val="visible"/>
                                      </p:to>
                                    </p:set>
                                    <p:animEffect transition="in" filter="blinds(horizontal)">
                                      <p:cBhvr>
                                        <p:cTn id="7" dur="500"/>
                                        <p:tgtEl>
                                          <p:spTgt spid="839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6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矩形 1"/>
          <p:cNvSpPr/>
          <p:nvPr/>
        </p:nvSpPr>
        <p:spPr>
          <a:xfrm>
            <a:off x="268288" y="1050925"/>
            <a:ext cx="8585200" cy="3852863"/>
          </a:xfrm>
          <a:prstGeom prst="rect">
            <a:avLst/>
          </a:prstGeom>
          <a:noFill/>
          <a:ln w="9525">
            <a:noFill/>
          </a:ln>
        </p:spPr>
        <p:txBody>
          <a:bodyPr>
            <a:spAutoFit/>
          </a:bodyPr>
          <a:p>
            <a:pPr lvl="0" indent="719455" eaLnBrk="1" hangingPunct="1">
              <a:lnSpc>
                <a:spcPct val="114000"/>
              </a:lnSpc>
            </a:pPr>
            <a:r>
              <a:rPr lang="zh-CN" altLang="en-US" sz="4400" b="1" dirty="0">
                <a:solidFill>
                  <a:srgbClr val="FF0000"/>
                </a:solidFill>
                <a:latin typeface="宋体" panose="02010600030101010101" pitchFamily="2" charset="-122"/>
                <a:ea typeface="宋体" panose="02010600030101010101" pitchFamily="2" charset="-122"/>
              </a:rPr>
              <a:t>  描绘疾风骤雨中世界的陌生化给人的冲击与感受。表现敢于像舵手一样乘风破浪的有志青年，直面人生、报效祖国的责任感、使命感。</a:t>
            </a:r>
            <a:endParaRPr lang="zh-CN" altLang="en-US" sz="3000" b="1" dirty="0">
              <a:latin typeface="宋体" panose="02010600030101010101" pitchFamily="2" charset="-122"/>
              <a:ea typeface="宋体" panose="02010600030101010101" pitchFamily="2" charset="-122"/>
            </a:endParaRPr>
          </a:p>
        </p:txBody>
      </p:sp>
      <p:grpSp>
        <p:nvGrpSpPr>
          <p:cNvPr id="25603" name="Group 19"/>
          <p:cNvGrpSpPr/>
          <p:nvPr/>
        </p:nvGrpSpPr>
        <p:grpSpPr>
          <a:xfrm>
            <a:off x="285750" y="144463"/>
            <a:ext cx="2479675" cy="773112"/>
            <a:chOff x="97" y="191"/>
            <a:chExt cx="1562" cy="487"/>
          </a:xfrm>
        </p:grpSpPr>
        <p:pic>
          <p:nvPicPr>
            <p:cNvPr id="25605" name="Picture 18" descr="未标题-1"/>
            <p:cNvPicPr>
              <a:picLocks noChangeAspect="1"/>
            </p:cNvPicPr>
            <p:nvPr/>
          </p:nvPicPr>
          <p:blipFill>
            <a:blip r:embed="rId1"/>
            <a:stretch>
              <a:fillRect/>
            </a:stretch>
          </p:blipFill>
          <p:spPr>
            <a:xfrm>
              <a:off x="97" y="237"/>
              <a:ext cx="1461" cy="441"/>
            </a:xfrm>
            <a:prstGeom prst="rect">
              <a:avLst/>
            </a:prstGeom>
            <a:noFill/>
            <a:ln w="9525">
              <a:noFill/>
            </a:ln>
          </p:spPr>
        </p:pic>
        <p:sp>
          <p:nvSpPr>
            <p:cNvPr id="25606" name="文本框 2"/>
            <p:cNvSpPr txBox="1"/>
            <p:nvPr/>
          </p:nvSpPr>
          <p:spPr>
            <a:xfrm>
              <a:off x="124" y="191"/>
              <a:ext cx="1535" cy="407"/>
            </a:xfrm>
            <a:prstGeom prst="rect">
              <a:avLst/>
            </a:prstGeom>
            <a:noFill/>
            <a:ln w="9525">
              <a:noFill/>
            </a:ln>
          </p:spPr>
          <p:txBody>
            <a:bodyPr>
              <a:spAutoFit/>
            </a:bodyPr>
            <a:p>
              <a:pPr lvl="0" algn="ctr" eaLnBrk="1" hangingPunct="1"/>
              <a:r>
                <a:rPr lang="zh-CN" altLang="en-US" sz="3600" b="1" dirty="0">
                  <a:solidFill>
                    <a:srgbClr val="6600CC"/>
                  </a:solidFill>
                  <a:latin typeface="黑体" panose="02010609060101010101" pitchFamily="49" charset="-122"/>
                  <a:ea typeface="黑体" panose="02010609060101010101" pitchFamily="49" charset="-122"/>
                </a:rPr>
                <a:t>主旨小结：</a:t>
              </a:r>
              <a:endParaRPr lang="zh-CN" altLang="en-US" sz="3600" b="1" dirty="0">
                <a:solidFill>
                  <a:srgbClr val="6600CC"/>
                </a:solidFill>
                <a:latin typeface="黑体" panose="02010609060101010101" pitchFamily="49" charset="-122"/>
                <a:ea typeface="黑体" panose="02010609060101010101" pitchFamily="49" charset="-122"/>
              </a:endParaRPr>
            </a:p>
          </p:txBody>
        </p:sp>
      </p:grpSp>
      <p:pic>
        <p:nvPicPr>
          <p:cNvPr id="6" name="Picture 9"/>
          <p:cNvPicPr>
            <a:picLocks noChangeAspect="1" noChangeArrowheads="1"/>
          </p:cNvPicPr>
          <p:nvPr/>
        </p:nvPicPr>
        <p:blipFill>
          <a:blip r:embed="rId2" cstate="print"/>
          <a:srcRect b="10123"/>
          <a:stretch>
            <a:fillRect/>
          </a:stretch>
        </p:blipFill>
        <p:spPr bwMode="auto">
          <a:xfrm>
            <a:off x="4036499" y="4356846"/>
            <a:ext cx="4897381" cy="23666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817"/>
                                        </p:tgtEl>
                                        <p:attrNameLst>
                                          <p:attrName>style.visibility</p:attrName>
                                        </p:attrNameLst>
                                      </p:cBhvr>
                                      <p:to>
                                        <p:strVal val="visible"/>
                                      </p:to>
                                    </p:set>
                                    <p:animEffect transition="in" filter="blinds(horizontal)">
                                      <p:cBhvr>
                                        <p:cTn id="7" dur="500"/>
                                        <p:tgtEl>
                                          <p:spTgt spid="348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626" name="图片 1"/>
          <p:cNvPicPr>
            <a:picLocks noChangeAspect="1"/>
          </p:cNvPicPr>
          <p:nvPr/>
        </p:nvPicPr>
        <p:blipFill>
          <a:blip r:embed="rId1"/>
          <a:srcRect b="1555"/>
          <a:stretch>
            <a:fillRect/>
          </a:stretch>
        </p:blipFill>
        <p:spPr>
          <a:xfrm>
            <a:off x="631825" y="876300"/>
            <a:ext cx="7881938" cy="5105400"/>
          </a:xfrm>
          <a:prstGeom prst="rect">
            <a:avLst/>
          </a:prstGeom>
          <a:noFill/>
          <a:ln w="9525">
            <a:noFill/>
          </a:ln>
        </p:spPr>
      </p:pic>
      <p:sp>
        <p:nvSpPr>
          <p:cNvPr id="26627" name="文本框 2"/>
          <p:cNvSpPr txBox="1"/>
          <p:nvPr/>
        </p:nvSpPr>
        <p:spPr>
          <a:xfrm>
            <a:off x="2316163" y="2247900"/>
            <a:ext cx="2274887" cy="1014413"/>
          </a:xfrm>
          <a:prstGeom prst="rect">
            <a:avLst/>
          </a:prstGeom>
          <a:noFill/>
          <a:ln w="9525">
            <a:noFill/>
          </a:ln>
        </p:spPr>
        <p:txBody>
          <a:bodyPr>
            <a:spAutoFit/>
          </a:bodyPr>
          <a:p>
            <a:pPr lvl="0" eaLnBrk="1" hangingPunct="1"/>
            <a:r>
              <a:rPr lang="zh-CN" altLang="en-US" sz="6000" b="1" dirty="0">
                <a:solidFill>
                  <a:srgbClr val="FF0000"/>
                </a:solidFill>
                <a:latin typeface="黑体" panose="02010609060101010101" pitchFamily="49" charset="-122"/>
                <a:ea typeface="黑体" panose="02010609060101010101" pitchFamily="49" charset="-122"/>
              </a:rPr>
              <a:t>统一</a:t>
            </a:r>
            <a:endParaRPr lang="zh-CN" altLang="en-US" sz="6000" b="1" dirty="0">
              <a:solidFill>
                <a:srgbClr val="FF0000"/>
              </a:solidFill>
              <a:latin typeface="黑体" panose="02010609060101010101" pitchFamily="49" charset="-122"/>
              <a:ea typeface="黑体" panose="02010609060101010101" pitchFamily="49" charset="-122"/>
            </a:endParaRPr>
          </a:p>
        </p:txBody>
      </p:sp>
      <p:sp>
        <p:nvSpPr>
          <p:cNvPr id="26628" name="文本框 3"/>
          <p:cNvSpPr txBox="1"/>
          <p:nvPr/>
        </p:nvSpPr>
        <p:spPr>
          <a:xfrm>
            <a:off x="4579938" y="3509963"/>
            <a:ext cx="2282825" cy="830262"/>
          </a:xfrm>
          <a:prstGeom prst="rect">
            <a:avLst/>
          </a:prstGeom>
          <a:noFill/>
          <a:ln w="9525">
            <a:noFill/>
          </a:ln>
        </p:spPr>
        <p:txBody>
          <a:bodyPr>
            <a:spAutoFit/>
          </a:bodyPr>
          <a:p>
            <a:pPr lvl="0" eaLnBrk="1" hangingPunct="1"/>
            <a:r>
              <a:rPr lang="zh-CN" altLang="en-US" sz="4800" b="1" dirty="0">
                <a:latin typeface="宋体" panose="02010600030101010101" pitchFamily="2" charset="-122"/>
                <a:ea typeface="宋体" panose="02010600030101010101" pitchFamily="2" charset="-122"/>
                <a:sym typeface="宋体" panose="02010600030101010101" pitchFamily="2" charset="-122"/>
              </a:rPr>
              <a:t>聂鲁达</a:t>
            </a:r>
            <a:endParaRPr lang="zh-CN" altLang="en-US" sz="4800" b="1" dirty="0">
              <a:latin typeface="宋体" panose="02010600030101010101" pitchFamily="2" charset="-122"/>
              <a:ea typeface="宋体" panose="02010600030101010101" pitchFamily="2" charset="-122"/>
              <a:sym typeface="宋体" panose="02010600030101010101" pitchFamily="2" charset="-122"/>
            </a:endParaRPr>
          </a:p>
        </p:txBody>
      </p:sp>
    </p:spTree>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7650" name="Group 19"/>
          <p:cNvGrpSpPr/>
          <p:nvPr/>
        </p:nvGrpSpPr>
        <p:grpSpPr>
          <a:xfrm>
            <a:off x="6265863" y="506413"/>
            <a:ext cx="2319337" cy="700087"/>
            <a:chOff x="138" y="461"/>
            <a:chExt cx="1461" cy="441"/>
          </a:xfrm>
        </p:grpSpPr>
        <p:pic>
          <p:nvPicPr>
            <p:cNvPr id="27653" name="Picture 18" descr="未标题-1"/>
            <p:cNvPicPr>
              <a:picLocks noChangeAspect="1"/>
            </p:cNvPicPr>
            <p:nvPr/>
          </p:nvPicPr>
          <p:blipFill>
            <a:blip r:embed="rId1"/>
            <a:stretch>
              <a:fillRect/>
            </a:stretch>
          </p:blipFill>
          <p:spPr>
            <a:xfrm>
              <a:off x="138" y="461"/>
              <a:ext cx="1461" cy="441"/>
            </a:xfrm>
            <a:prstGeom prst="rect">
              <a:avLst/>
            </a:prstGeom>
            <a:noFill/>
            <a:ln w="9525">
              <a:noFill/>
            </a:ln>
          </p:spPr>
        </p:pic>
        <p:sp>
          <p:nvSpPr>
            <p:cNvPr id="27654" name="文本框 2"/>
            <p:cNvSpPr txBox="1"/>
            <p:nvPr/>
          </p:nvSpPr>
          <p:spPr>
            <a:xfrm>
              <a:off x="232" y="475"/>
              <a:ext cx="1339" cy="407"/>
            </a:xfrm>
            <a:prstGeom prst="rect">
              <a:avLst/>
            </a:prstGeom>
            <a:noFill/>
            <a:ln w="9525">
              <a:noFill/>
            </a:ln>
          </p:spPr>
          <p:txBody>
            <a:bodyPr>
              <a:spAutoFit/>
            </a:bodyPr>
            <a:p>
              <a:pPr lvl="0" algn="ctr" eaLnBrk="1" hangingPunct="1"/>
              <a:r>
                <a:rPr lang="zh-CN" altLang="en-US" sz="3600" b="1" dirty="0">
                  <a:solidFill>
                    <a:srgbClr val="0099CC"/>
                  </a:solidFill>
                  <a:latin typeface="黑体" panose="02010609060101010101" pitchFamily="49" charset="-122"/>
                  <a:ea typeface="黑体" panose="02010609060101010101" pitchFamily="49" charset="-122"/>
                </a:rPr>
                <a:t>走近作者</a:t>
              </a:r>
              <a:endParaRPr lang="zh-CN" altLang="en-US" sz="3600" b="1" dirty="0">
                <a:solidFill>
                  <a:srgbClr val="0099CC"/>
                </a:solidFill>
                <a:latin typeface="黑体" panose="02010609060101010101" pitchFamily="49" charset="-122"/>
                <a:ea typeface="黑体" panose="02010609060101010101" pitchFamily="49" charset="-122"/>
              </a:endParaRPr>
            </a:p>
          </p:txBody>
        </p:sp>
      </p:grpSp>
      <p:sp>
        <p:nvSpPr>
          <p:cNvPr id="27651" name="矩形 4"/>
          <p:cNvSpPr/>
          <p:nvPr/>
        </p:nvSpPr>
        <p:spPr>
          <a:xfrm>
            <a:off x="139700" y="430213"/>
            <a:ext cx="5583238" cy="5695950"/>
          </a:xfrm>
          <a:prstGeom prst="rect">
            <a:avLst/>
          </a:prstGeom>
          <a:noFill/>
          <a:ln w="9525">
            <a:noFill/>
          </a:ln>
        </p:spPr>
        <p:txBody>
          <a:bodyPr>
            <a:spAutoFit/>
          </a:bodyPr>
          <a:p>
            <a:pPr lvl="0" indent="719455" eaLnBrk="1" hangingPunct="1">
              <a:lnSpc>
                <a:spcPct val="114000"/>
              </a:lnSpc>
            </a:pPr>
            <a:r>
              <a:rPr lang="en-US" altLang="zh-CN" sz="3600" b="1" dirty="0">
                <a:solidFill>
                  <a:srgbClr val="0000FF"/>
                </a:solidFill>
                <a:latin typeface="宋体" panose="02010600030101010101" pitchFamily="2" charset="-122"/>
                <a:ea typeface="宋体" panose="02010600030101010101" pitchFamily="2" charset="-122"/>
              </a:rPr>
              <a:t>【</a:t>
            </a:r>
            <a:r>
              <a:rPr lang="zh-CN" altLang="en-US" sz="3600" b="1" dirty="0">
                <a:solidFill>
                  <a:srgbClr val="0000FF"/>
                </a:solidFill>
                <a:latin typeface="宋体" panose="02010600030101010101" pitchFamily="2" charset="-122"/>
                <a:ea typeface="宋体" panose="02010600030101010101" pitchFamily="2" charset="-122"/>
              </a:rPr>
              <a:t>聂鲁达</a:t>
            </a:r>
            <a:r>
              <a:rPr lang="en-US" altLang="zh-CN" sz="3600" b="1" dirty="0">
                <a:solidFill>
                  <a:srgbClr val="0000FF"/>
                </a:solidFill>
                <a:latin typeface="宋体" panose="02010600030101010101" pitchFamily="2" charset="-122"/>
                <a:ea typeface="宋体" panose="02010600030101010101" pitchFamily="2" charset="-122"/>
              </a:rPr>
              <a:t>】</a:t>
            </a:r>
            <a:r>
              <a:rPr lang="zh-CN" altLang="en-US" sz="3600" b="1" dirty="0">
                <a:solidFill>
                  <a:srgbClr val="0000FF"/>
                </a:solidFill>
                <a:latin typeface="宋体" panose="02010600030101010101" pitchFamily="2" charset="-122"/>
                <a:ea typeface="宋体" panose="02010600030101010101" pitchFamily="2" charset="-122"/>
              </a:rPr>
              <a:t>智利著名诗人。</a:t>
            </a:r>
            <a:r>
              <a:rPr lang="en-US" altLang="zh-CN" sz="3600" b="1" dirty="0">
                <a:solidFill>
                  <a:srgbClr val="0000FF"/>
                </a:solidFill>
                <a:latin typeface="宋体" panose="02010600030101010101" pitchFamily="2" charset="-122"/>
                <a:ea typeface="宋体" panose="02010600030101010101" pitchFamily="2" charset="-122"/>
              </a:rPr>
              <a:t>13</a:t>
            </a:r>
            <a:r>
              <a:rPr lang="zh-CN" altLang="en-US" sz="3600" b="1" dirty="0">
                <a:solidFill>
                  <a:srgbClr val="0000FF"/>
                </a:solidFill>
                <a:latin typeface="宋体" panose="02010600030101010101" pitchFamily="2" charset="-122"/>
                <a:ea typeface="宋体" panose="02010600030101010101" pitchFamily="2" charset="-122"/>
              </a:rPr>
              <a:t>岁开始发表诗作，</a:t>
            </a:r>
            <a:r>
              <a:rPr lang="en-US" altLang="zh-CN" sz="3600" b="1" dirty="0">
                <a:solidFill>
                  <a:srgbClr val="0000FF"/>
                </a:solidFill>
                <a:latin typeface="宋体" panose="02010600030101010101" pitchFamily="2" charset="-122"/>
                <a:ea typeface="宋体" panose="02010600030101010101" pitchFamily="2" charset="-122"/>
              </a:rPr>
              <a:t>1923</a:t>
            </a:r>
            <a:r>
              <a:rPr lang="zh-CN" altLang="en-US" sz="3600" b="1" dirty="0">
                <a:solidFill>
                  <a:srgbClr val="0000FF"/>
                </a:solidFill>
                <a:latin typeface="宋体" panose="02010600030101010101" pitchFamily="2" charset="-122"/>
                <a:ea typeface="宋体" panose="02010600030101010101" pitchFamily="2" charset="-122"/>
              </a:rPr>
              <a:t>年发表第一部诗集</a:t>
            </a:r>
            <a:r>
              <a:rPr lang="en-US" altLang="zh-CN" sz="3600" b="1" dirty="0">
                <a:solidFill>
                  <a:srgbClr val="0000FF"/>
                </a:solidFill>
                <a:latin typeface="宋体" panose="02010600030101010101" pitchFamily="2" charset="-122"/>
                <a:ea typeface="宋体" panose="02010600030101010101" pitchFamily="2" charset="-122"/>
              </a:rPr>
              <a:t>《</a:t>
            </a:r>
            <a:r>
              <a:rPr lang="zh-CN" altLang="en-US" sz="3600" b="1" dirty="0">
                <a:solidFill>
                  <a:srgbClr val="0000FF"/>
                </a:solidFill>
                <a:latin typeface="宋体" panose="02010600030101010101" pitchFamily="2" charset="-122"/>
                <a:ea typeface="宋体" panose="02010600030101010101" pitchFamily="2" charset="-122"/>
              </a:rPr>
              <a:t>黄昏</a:t>
            </a:r>
            <a:r>
              <a:rPr lang="en-US" altLang="zh-CN" sz="3600" b="1" dirty="0">
                <a:solidFill>
                  <a:srgbClr val="0000FF"/>
                </a:solidFill>
                <a:latin typeface="宋体" panose="02010600030101010101" pitchFamily="2" charset="-122"/>
                <a:ea typeface="宋体" panose="02010600030101010101" pitchFamily="2" charset="-122"/>
              </a:rPr>
              <a:t>》</a:t>
            </a:r>
            <a:r>
              <a:rPr lang="zh-CN" altLang="en-US" sz="3600" b="1" dirty="0">
                <a:solidFill>
                  <a:srgbClr val="0000FF"/>
                </a:solidFill>
                <a:latin typeface="宋体" panose="02010600030101010101" pitchFamily="2" charset="-122"/>
                <a:ea typeface="宋体" panose="02010600030101010101" pitchFamily="2" charset="-122"/>
              </a:rPr>
              <a:t>，</a:t>
            </a:r>
            <a:r>
              <a:rPr lang="en-US" altLang="zh-CN" sz="3600" b="1" dirty="0">
                <a:solidFill>
                  <a:srgbClr val="0000FF"/>
                </a:solidFill>
                <a:latin typeface="宋体" panose="02010600030101010101" pitchFamily="2" charset="-122"/>
                <a:ea typeface="宋体" panose="02010600030101010101" pitchFamily="2" charset="-122"/>
              </a:rPr>
              <a:t>1924</a:t>
            </a:r>
            <a:r>
              <a:rPr lang="zh-CN" altLang="en-US" sz="3600" b="1" dirty="0">
                <a:solidFill>
                  <a:srgbClr val="0000FF"/>
                </a:solidFill>
                <a:latin typeface="宋体" panose="02010600030101010101" pitchFamily="2" charset="-122"/>
                <a:ea typeface="宋体" panose="02010600030101010101" pitchFamily="2" charset="-122"/>
              </a:rPr>
              <a:t>年发表成名作</a:t>
            </a:r>
            <a:r>
              <a:rPr lang="en-US" altLang="zh-CN" sz="3600" b="1" dirty="0">
                <a:solidFill>
                  <a:srgbClr val="0000FF"/>
                </a:solidFill>
                <a:latin typeface="宋体" panose="02010600030101010101" pitchFamily="2" charset="-122"/>
                <a:ea typeface="宋体" panose="02010600030101010101" pitchFamily="2" charset="-122"/>
              </a:rPr>
              <a:t>《</a:t>
            </a:r>
            <a:r>
              <a:rPr lang="zh-CN" altLang="en-US" sz="3600" b="1" dirty="0">
                <a:solidFill>
                  <a:srgbClr val="0000FF"/>
                </a:solidFill>
                <a:latin typeface="宋体" panose="02010600030101010101" pitchFamily="2" charset="-122"/>
                <a:ea typeface="宋体" panose="02010600030101010101" pitchFamily="2" charset="-122"/>
              </a:rPr>
              <a:t>二十首情诗和一支绝望的歌</a:t>
            </a:r>
            <a:r>
              <a:rPr lang="en-US" altLang="zh-CN" sz="3600" b="1" dirty="0">
                <a:solidFill>
                  <a:srgbClr val="0000FF"/>
                </a:solidFill>
                <a:latin typeface="宋体" panose="02010600030101010101" pitchFamily="2" charset="-122"/>
                <a:ea typeface="宋体" panose="02010600030101010101" pitchFamily="2" charset="-122"/>
              </a:rPr>
              <a:t>》</a:t>
            </a:r>
            <a:r>
              <a:rPr lang="zh-CN" altLang="en-US" sz="3600" b="1" dirty="0">
                <a:solidFill>
                  <a:srgbClr val="0000FF"/>
                </a:solidFill>
                <a:latin typeface="宋体" panose="02010600030101010101" pitchFamily="2" charset="-122"/>
                <a:ea typeface="宋体" panose="02010600030101010101" pitchFamily="2" charset="-122"/>
              </a:rPr>
              <a:t>，自此登上智利诗坛。</a:t>
            </a:r>
            <a:r>
              <a:rPr lang="en-US" altLang="zh-CN" sz="3600" b="1" dirty="0">
                <a:latin typeface="Arial" panose="020B0604020202020204" pitchFamily="34" charset="0"/>
                <a:ea typeface="宋体" panose="02010600030101010101" pitchFamily="2" charset="-122"/>
              </a:rPr>
              <a:t> </a:t>
            </a:r>
            <a:r>
              <a:rPr lang="en-US" altLang="zh-CN" sz="3600" b="1" dirty="0">
                <a:solidFill>
                  <a:srgbClr val="0000FF"/>
                </a:solidFill>
                <a:latin typeface="宋体" panose="02010600030101010101" pitchFamily="2" charset="-122"/>
                <a:ea typeface="宋体" panose="02010600030101010101" pitchFamily="2" charset="-122"/>
              </a:rPr>
              <a:t>1945</a:t>
            </a:r>
            <a:r>
              <a:rPr lang="zh-CN" altLang="en-US" sz="3600" b="1" dirty="0">
                <a:solidFill>
                  <a:srgbClr val="0000FF"/>
                </a:solidFill>
                <a:latin typeface="宋体" panose="02010600030101010101" pitchFamily="2" charset="-122"/>
                <a:ea typeface="宋体" panose="02010600030101010101" pitchFamily="2" charset="-122"/>
              </a:rPr>
              <a:t>年获得智 利国家文学奖，</a:t>
            </a:r>
            <a:r>
              <a:rPr lang="en-US" altLang="zh-CN" sz="3600" b="1" dirty="0">
                <a:solidFill>
                  <a:srgbClr val="0000FF"/>
                </a:solidFill>
                <a:latin typeface="宋体" panose="02010600030101010101" pitchFamily="2" charset="-122"/>
                <a:ea typeface="宋体" panose="02010600030101010101" pitchFamily="2" charset="-122"/>
              </a:rPr>
              <a:t>1971</a:t>
            </a:r>
            <a:r>
              <a:rPr lang="zh-CN" altLang="en-US" sz="3600" b="1" dirty="0">
                <a:solidFill>
                  <a:srgbClr val="0000FF"/>
                </a:solidFill>
                <a:latin typeface="宋体" panose="02010600030101010101" pitchFamily="2" charset="-122"/>
                <a:ea typeface="宋体" panose="02010600030101010101" pitchFamily="2" charset="-122"/>
              </a:rPr>
              <a:t>年</a:t>
            </a:r>
            <a:r>
              <a:rPr lang="en-US" altLang="zh-CN" sz="3600" b="1" dirty="0">
                <a:solidFill>
                  <a:srgbClr val="0000FF"/>
                </a:solidFill>
                <a:latin typeface="宋体" panose="02010600030101010101" pitchFamily="2" charset="-122"/>
                <a:ea typeface="宋体" panose="02010600030101010101" pitchFamily="2" charset="-122"/>
              </a:rPr>
              <a:t>10</a:t>
            </a:r>
            <a:r>
              <a:rPr lang="zh-CN" altLang="en-US" sz="3600" b="1" dirty="0">
                <a:solidFill>
                  <a:srgbClr val="0000FF"/>
                </a:solidFill>
                <a:latin typeface="宋体" panose="02010600030101010101" pitchFamily="2" charset="-122"/>
                <a:ea typeface="宋体" panose="02010600030101010101" pitchFamily="2" charset="-122"/>
              </a:rPr>
              <a:t>月获诺贝尔文学奖。</a:t>
            </a:r>
            <a:endParaRPr lang="zh-CN" altLang="en-US" sz="3600" b="1" dirty="0">
              <a:solidFill>
                <a:srgbClr val="0000FF"/>
              </a:solidFill>
              <a:latin typeface="宋体" panose="02010600030101010101" pitchFamily="2" charset="-122"/>
              <a:ea typeface="宋体" panose="02010600030101010101" pitchFamily="2" charset="-122"/>
            </a:endParaRPr>
          </a:p>
        </p:txBody>
      </p:sp>
      <p:pic>
        <p:nvPicPr>
          <p:cNvPr id="266242" name="Picture 2"/>
          <p:cNvPicPr>
            <a:picLocks noChangeAspect="1" noChangeArrowheads="1"/>
          </p:cNvPicPr>
          <p:nvPr/>
        </p:nvPicPr>
        <p:blipFill>
          <a:blip r:embed="rId2" cstate="print"/>
          <a:srcRect/>
          <a:stretch>
            <a:fillRect/>
          </a:stretch>
        </p:blipFill>
        <p:spPr bwMode="auto">
          <a:xfrm>
            <a:off x="5919459" y="2546414"/>
            <a:ext cx="2842382" cy="34234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TextBox 11"/>
          <p:cNvSpPr txBox="1"/>
          <p:nvPr/>
        </p:nvSpPr>
        <p:spPr>
          <a:xfrm>
            <a:off x="473075" y="0"/>
            <a:ext cx="8326438" cy="3600450"/>
          </a:xfrm>
          <a:prstGeom prst="rect">
            <a:avLst/>
          </a:prstGeom>
          <a:noFill/>
          <a:ln w="9525">
            <a:noFill/>
          </a:ln>
        </p:spPr>
        <p:txBody>
          <a:bodyPr>
            <a:spAutoFit/>
          </a:bodyPr>
          <a:p>
            <a:pPr lvl="0" algn="ctr" eaLnBrk="1" hangingPunct="1"/>
            <a:r>
              <a:rPr lang="en-US" altLang="zh-CN" sz="3600" b="1" dirty="0">
                <a:solidFill>
                  <a:srgbClr val="6600CC"/>
                </a:solidFill>
                <a:latin typeface="宋体" panose="02010600030101010101" pitchFamily="2" charset="-122"/>
                <a:ea typeface="宋体" panose="02010600030101010101" pitchFamily="2" charset="-122"/>
              </a:rPr>
              <a:t>《</a:t>
            </a:r>
            <a:r>
              <a:rPr lang="zh-CN" altLang="en-US" sz="3600" b="1" dirty="0">
                <a:solidFill>
                  <a:srgbClr val="6600CC"/>
                </a:solidFill>
                <a:latin typeface="宋体" panose="02010600030101010101" pitchFamily="2" charset="-122"/>
                <a:ea typeface="宋体" panose="02010600030101010101" pitchFamily="2" charset="-122"/>
              </a:rPr>
              <a:t>统一</a:t>
            </a:r>
            <a:r>
              <a:rPr lang="en-US" altLang="zh-CN" sz="3600" b="1" dirty="0">
                <a:solidFill>
                  <a:srgbClr val="6600CC"/>
                </a:solidFill>
                <a:latin typeface="宋体" panose="02010600030101010101" pitchFamily="2" charset="-122"/>
                <a:ea typeface="宋体" panose="02010600030101010101" pitchFamily="2" charset="-122"/>
              </a:rPr>
              <a:t>》</a:t>
            </a:r>
            <a:endParaRPr lang="en-US" altLang="zh-CN" sz="3600" b="1" dirty="0">
              <a:solidFill>
                <a:srgbClr val="6600CC"/>
              </a:solidFill>
              <a:latin typeface="宋体" panose="02010600030101010101" pitchFamily="2" charset="-122"/>
              <a:ea typeface="宋体" panose="02010600030101010101" pitchFamily="2" charset="-122"/>
            </a:endParaRPr>
          </a:p>
          <a:p>
            <a:pPr lvl="0" algn="ctr" eaLnBrk="1" hangingPunct="1"/>
            <a:r>
              <a:rPr lang="zh-CN" altLang="en-US" sz="3200" b="1" dirty="0">
                <a:latin typeface="宋体" panose="02010600030101010101" pitchFamily="2" charset="-122"/>
                <a:ea typeface="宋体" panose="02010600030101010101" pitchFamily="2" charset="-122"/>
              </a:rPr>
              <a:t>所有的叶是这一片，</a:t>
            </a:r>
            <a:endParaRPr lang="en-US" altLang="zh-CN" sz="3200" b="1" dirty="0">
              <a:latin typeface="宋体" panose="02010600030101010101" pitchFamily="2" charset="-122"/>
              <a:ea typeface="宋体" panose="02010600030101010101" pitchFamily="2" charset="-122"/>
            </a:endParaRPr>
          </a:p>
          <a:p>
            <a:pPr lvl="0" algn="ctr" eaLnBrk="1" hangingPunct="1"/>
            <a:r>
              <a:rPr lang="zh-CN" altLang="en-US" sz="3200" b="1" dirty="0">
                <a:latin typeface="宋体" panose="02010600030101010101" pitchFamily="2" charset="-122"/>
                <a:ea typeface="宋体" panose="02010600030101010101" pitchFamily="2" charset="-122"/>
              </a:rPr>
              <a:t>所有的花是这一朵，</a:t>
            </a:r>
            <a:endParaRPr lang="en-US" altLang="zh-CN" sz="3200" b="1" dirty="0">
              <a:latin typeface="宋体" panose="02010600030101010101" pitchFamily="2" charset="-122"/>
              <a:ea typeface="宋体" panose="02010600030101010101" pitchFamily="2" charset="-122"/>
            </a:endParaRPr>
          </a:p>
          <a:p>
            <a:pPr lvl="0" algn="ctr" eaLnBrk="1" hangingPunct="1"/>
            <a:r>
              <a:rPr lang="zh-CN" altLang="en-US" sz="3200" b="1" dirty="0">
                <a:latin typeface="宋体" panose="02010600030101010101" pitchFamily="2" charset="-122"/>
                <a:ea typeface="宋体" panose="02010600030101010101" pitchFamily="2" charset="-122"/>
              </a:rPr>
              <a:t>繁多是个谎言。</a:t>
            </a:r>
            <a:endParaRPr lang="en-US" altLang="zh-CN" sz="3200" b="1" dirty="0">
              <a:latin typeface="宋体" panose="02010600030101010101" pitchFamily="2" charset="-122"/>
              <a:ea typeface="宋体" panose="02010600030101010101" pitchFamily="2" charset="-122"/>
            </a:endParaRPr>
          </a:p>
          <a:p>
            <a:pPr lvl="0" algn="ctr" eaLnBrk="1" hangingPunct="1"/>
            <a:r>
              <a:rPr lang="zh-CN" altLang="en-US" sz="3200" b="1" dirty="0">
                <a:latin typeface="宋体" panose="02010600030101010101" pitchFamily="2" charset="-122"/>
                <a:ea typeface="宋体" panose="02010600030101010101" pitchFamily="2" charset="-122"/>
              </a:rPr>
              <a:t>因为一切果实并无差异，</a:t>
            </a:r>
            <a:endParaRPr lang="en-US" altLang="zh-CN" sz="3200" b="1" dirty="0">
              <a:latin typeface="宋体" panose="02010600030101010101" pitchFamily="2" charset="-122"/>
              <a:ea typeface="宋体" panose="02010600030101010101" pitchFamily="2" charset="-122"/>
            </a:endParaRPr>
          </a:p>
          <a:p>
            <a:pPr lvl="0" algn="ctr" eaLnBrk="1" hangingPunct="1"/>
            <a:r>
              <a:rPr lang="zh-CN" altLang="en-US" sz="3200" b="1" dirty="0">
                <a:latin typeface="宋体" panose="02010600030101010101" pitchFamily="2" charset="-122"/>
                <a:ea typeface="宋体" panose="02010600030101010101" pitchFamily="2" charset="-122"/>
              </a:rPr>
              <a:t>所有树木无非一棵，</a:t>
            </a:r>
            <a:endParaRPr lang="en-US" altLang="zh-CN" sz="3200" b="1" dirty="0">
              <a:latin typeface="宋体" panose="02010600030101010101" pitchFamily="2" charset="-122"/>
              <a:ea typeface="宋体" panose="02010600030101010101" pitchFamily="2" charset="-122"/>
            </a:endParaRPr>
          </a:p>
          <a:p>
            <a:pPr lvl="0" algn="ctr" eaLnBrk="1" hangingPunct="1"/>
            <a:r>
              <a:rPr lang="zh-CN" altLang="en-US" sz="3200" b="1" dirty="0">
                <a:latin typeface="宋体" panose="02010600030101010101" pitchFamily="2" charset="-122"/>
                <a:ea typeface="宋体" panose="02010600030101010101" pitchFamily="2" charset="-122"/>
              </a:rPr>
              <a:t>整片大地是一朵花。</a:t>
            </a:r>
            <a:endParaRPr lang="zh-CN" altLang="en-US" sz="3600" b="1" dirty="0">
              <a:latin typeface="宋体" panose="02010600030101010101" pitchFamily="2" charset="-122"/>
              <a:ea typeface="宋体" panose="02010600030101010101" pitchFamily="2" charset="-122"/>
            </a:endParaRPr>
          </a:p>
        </p:txBody>
      </p:sp>
      <p:sp>
        <p:nvSpPr>
          <p:cNvPr id="28675" name="TextBox 7"/>
          <p:cNvSpPr txBox="1"/>
          <p:nvPr/>
        </p:nvSpPr>
        <p:spPr>
          <a:xfrm>
            <a:off x="1296988" y="3524250"/>
            <a:ext cx="7642225" cy="647700"/>
          </a:xfrm>
          <a:prstGeom prst="rect">
            <a:avLst/>
          </a:prstGeom>
          <a:noFill/>
          <a:ln w="9525">
            <a:noFill/>
          </a:ln>
        </p:spPr>
        <p:txBody>
          <a:bodyPr>
            <a:spAutoFit/>
          </a:bodyPr>
          <a:p>
            <a:pPr lvl="0" eaLnBrk="1" hangingPunct="1"/>
            <a:r>
              <a:rPr lang="zh-CN" altLang="en-US" sz="3600" b="1" dirty="0">
                <a:solidFill>
                  <a:srgbClr val="0000FF"/>
                </a:solidFill>
                <a:latin typeface="黑体" panose="02010609060101010101" pitchFamily="49" charset="-122"/>
                <a:ea typeface="黑体" panose="02010609060101010101" pitchFamily="49" charset="-122"/>
              </a:rPr>
              <a:t>如何理解“繁多是个谎言”？</a:t>
            </a:r>
            <a:endParaRPr lang="zh-CN" altLang="en-US" sz="3600" b="1" dirty="0">
              <a:solidFill>
                <a:srgbClr val="0000FF"/>
              </a:solidFill>
              <a:latin typeface="黑体" panose="02010609060101010101" pitchFamily="49" charset="-122"/>
              <a:ea typeface="黑体" panose="02010609060101010101" pitchFamily="49" charset="-122"/>
            </a:endParaRPr>
          </a:p>
        </p:txBody>
      </p:sp>
      <p:sp>
        <p:nvSpPr>
          <p:cNvPr id="9" name="TextBox 8"/>
          <p:cNvSpPr txBox="1"/>
          <p:nvPr/>
        </p:nvSpPr>
        <p:spPr>
          <a:xfrm>
            <a:off x="236538" y="4108450"/>
            <a:ext cx="8756650" cy="2308225"/>
          </a:xfrm>
          <a:prstGeom prst="rect">
            <a:avLst/>
          </a:prstGeom>
          <a:noFill/>
          <a:ln w="9525">
            <a:noFill/>
          </a:ln>
        </p:spPr>
        <p:txBody>
          <a:bodyPr>
            <a:spAutoFit/>
          </a:bodyPr>
          <a:p>
            <a:pPr lvl="0" indent="719455" eaLnBrk="1" hangingPunct="1"/>
            <a:r>
              <a:rPr lang="zh-CN" altLang="en-US" sz="3600" b="1" dirty="0">
                <a:solidFill>
                  <a:srgbClr val="FF0000"/>
                </a:solidFill>
                <a:latin typeface="宋体" panose="02010600030101010101" pitchFamily="2" charset="-122"/>
                <a:ea typeface="宋体" panose="02010600030101010101" pitchFamily="2" charset="-122"/>
              </a:rPr>
              <a:t>花、叶不论它们拥有怎样的万象姿态，它们的本质是为了结出果实，因此繁多是生物存在的表象，</a:t>
            </a:r>
            <a:r>
              <a:rPr lang="zh-CN" altLang="en-US" sz="3600" b="1" u="sng" dirty="0">
                <a:solidFill>
                  <a:srgbClr val="6600CC"/>
                </a:solidFill>
                <a:latin typeface="宋体" panose="02010600030101010101" pitchFamily="2" charset="-122"/>
                <a:ea typeface="宋体" panose="02010600030101010101" pitchFamily="2" charset="-122"/>
              </a:rPr>
              <a:t>表象掩盖了事物本质</a:t>
            </a:r>
            <a:r>
              <a:rPr lang="zh-CN" altLang="en-US" sz="3600" b="1" dirty="0">
                <a:solidFill>
                  <a:srgbClr val="FF0000"/>
                </a:solidFill>
                <a:latin typeface="宋体" panose="02010600030101010101" pitchFamily="2" charset="-122"/>
                <a:ea typeface="宋体" panose="02010600030101010101" pitchFamily="2" charset="-122"/>
              </a:rPr>
              <a:t>，他们的本质都是统一的。</a:t>
            </a:r>
            <a:endParaRPr lang="zh-CN" altLang="en-US" sz="3600" b="1" dirty="0">
              <a:solidFill>
                <a:srgbClr val="FF0000"/>
              </a:solidFill>
              <a:latin typeface="宋体" panose="02010600030101010101" pitchFamily="2" charset="-122"/>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Box 1"/>
          <p:cNvSpPr txBox="1">
            <a:spLocks noChangeArrowheads="1"/>
          </p:cNvSpPr>
          <p:nvPr/>
        </p:nvSpPr>
        <p:spPr bwMode="auto">
          <a:xfrm>
            <a:off x="139700" y="1543050"/>
            <a:ext cx="8691563" cy="3613150"/>
          </a:xfrm>
          <a:prstGeom prst="rect">
            <a:avLst/>
          </a:prstGeom>
          <a:noFill/>
          <a:ln w="9525">
            <a:noFill/>
            <a:miter lim="800000"/>
          </a:ln>
        </p:spPr>
        <p:txBody>
          <a:bodyPr wrap="square">
            <a:spAutoFit/>
          </a:bodyPr>
          <a:lstStyle/>
          <a:p>
            <a:pPr marL="0" marR="0" lvl="0" indent="719455" algn="l" defTabSz="914400" rtl="0" eaLnBrk="1" fontAlgn="base" latinLnBrk="0" hangingPunct="1">
              <a:lnSpc>
                <a:spcPct val="130000"/>
              </a:lnSpc>
              <a:spcBef>
                <a:spcPct val="0"/>
              </a:spcBef>
              <a:spcAft>
                <a:spcPct val="0"/>
              </a:spcAft>
              <a:buClrTx/>
              <a:buSzTx/>
              <a:buFont typeface="Arial" panose="020B0604020202020204" pitchFamily="34" charset="0"/>
              <a:buNone/>
              <a:defRPr/>
            </a:pPr>
            <a:r>
              <a:rPr kumimoji="0" lang="zh-CN" altLang="en-US" sz="4400" b="1" i="0" u="none" strike="noStrike" kern="1200" cap="none" spc="0" normalizeH="0" baseline="0" noProof="0" dirty="0" smtClean="0">
                <a:ln>
                  <a:noFill/>
                </a:ln>
                <a:solidFill>
                  <a:srgbClr val="FF0000"/>
                </a:solidFill>
                <a:effectLst/>
                <a:uLnTx/>
                <a:uFillTx/>
                <a:latin typeface="宋体" panose="02010600030101010101" pitchFamily="2" charset="-122"/>
                <a:ea typeface="宋体" panose="02010600030101010101" pitchFamily="2" charset="-122"/>
                <a:cs typeface="+mn-cs"/>
              </a:rPr>
              <a:t> 诗人由事物的表象特征看到其本质特征，提示事物的“统一性”：</a:t>
            </a:r>
            <a:r>
              <a:rPr kumimoji="0" lang="zh-CN" altLang="en-US" sz="4400" b="1" i="0" u="none" strike="noStrike" kern="1200" cap="none" spc="-200" normalizeH="0" baseline="0" noProof="0" dirty="0" smtClean="0">
                <a:ln>
                  <a:noFill/>
                </a:ln>
                <a:solidFill>
                  <a:srgbClr val="FF0000"/>
                </a:solidFill>
                <a:effectLst/>
                <a:uLnTx/>
                <a:uFillTx/>
                <a:latin typeface="宋体" panose="02010600030101010101" pitchFamily="2" charset="-122"/>
                <a:ea typeface="宋体" panose="02010600030101010101" pitchFamily="2" charset="-122"/>
                <a:cs typeface="+mn-cs"/>
              </a:rPr>
              <a:t>对立之中存在统一。（</a:t>
            </a:r>
            <a:r>
              <a:rPr kumimoji="0" lang="zh-CN" altLang="en-US" sz="4400" b="1" i="0" u="none" strike="noStrike" kern="1200" cap="none" spc="0" normalizeH="0" baseline="0" noProof="0" dirty="0" smtClean="0">
                <a:ln>
                  <a:noFill/>
                </a:ln>
                <a:solidFill>
                  <a:srgbClr val="FF0000"/>
                </a:solidFill>
                <a:effectLst/>
                <a:uLnTx/>
                <a:uFillTx/>
                <a:latin typeface="宋体" panose="02010600030101010101" pitchFamily="2" charset="-122"/>
                <a:ea typeface="宋体" panose="02010600030101010101" pitchFamily="2" charset="-122"/>
                <a:cs typeface="+mn-cs"/>
              </a:rPr>
              <a:t>揭示了事物认知的规律</a:t>
            </a:r>
            <a:r>
              <a:rPr kumimoji="0" lang="zh-CN" altLang="en-US" sz="4400" b="1" i="0" u="none" strike="noStrike" kern="1200" cap="none" spc="-200" normalizeH="0" baseline="0" noProof="0" dirty="0" smtClean="0">
                <a:ln>
                  <a:noFill/>
                </a:ln>
                <a:solidFill>
                  <a:srgbClr val="FF0000"/>
                </a:solidFill>
                <a:effectLst/>
                <a:uLnTx/>
                <a:uFillTx/>
                <a:latin typeface="宋体" panose="02010600030101010101" pitchFamily="2" charset="-122"/>
                <a:ea typeface="宋体" panose="02010600030101010101" pitchFamily="2" charset="-122"/>
                <a:cs typeface="+mn-cs"/>
              </a:rPr>
              <a:t>）</a:t>
            </a:r>
            <a:endParaRPr kumimoji="0" lang="zh-CN" altLang="en-US" sz="4400" b="1" i="0" u="none" strike="noStrike" kern="1200" cap="none" spc="0" normalizeH="0" baseline="0" noProof="0" dirty="0" smtClean="0">
              <a:ln>
                <a:noFill/>
              </a:ln>
              <a:solidFill>
                <a:srgbClr val="FF0000"/>
              </a:solidFill>
              <a:effectLst/>
              <a:uLnTx/>
              <a:uFillTx/>
              <a:latin typeface="宋体" panose="02010600030101010101" pitchFamily="2" charset="-122"/>
              <a:ea typeface="宋体" panose="02010600030101010101" pitchFamily="2" charset="-122"/>
              <a:cs typeface="+mn-cs"/>
            </a:endParaRPr>
          </a:p>
        </p:txBody>
      </p:sp>
      <p:sp>
        <p:nvSpPr>
          <p:cNvPr id="29699" name="TextBox 2"/>
          <p:cNvSpPr txBox="1"/>
          <p:nvPr/>
        </p:nvSpPr>
        <p:spPr>
          <a:xfrm>
            <a:off x="920750" y="868363"/>
            <a:ext cx="7642225" cy="708025"/>
          </a:xfrm>
          <a:prstGeom prst="rect">
            <a:avLst/>
          </a:prstGeom>
          <a:noFill/>
          <a:ln w="9525">
            <a:noFill/>
          </a:ln>
        </p:spPr>
        <p:txBody>
          <a:bodyPr>
            <a:spAutoFit/>
          </a:bodyPr>
          <a:p>
            <a:pPr lvl="0" eaLnBrk="1" hangingPunct="1"/>
            <a:r>
              <a:rPr lang="zh-CN" altLang="en-US" sz="4000" b="1" dirty="0">
                <a:solidFill>
                  <a:srgbClr val="0000FF"/>
                </a:solidFill>
                <a:latin typeface="黑体" panose="02010609060101010101" pitchFamily="49" charset="-122"/>
                <a:ea typeface="黑体" panose="02010609060101010101" pitchFamily="49" charset="-122"/>
              </a:rPr>
              <a:t>本诗用自然事物揭示了什么哲理？</a:t>
            </a:r>
            <a:endParaRPr lang="zh-CN" altLang="en-US" sz="4000" b="1" dirty="0">
              <a:solidFill>
                <a:srgbClr val="0000FF"/>
              </a:solidFill>
              <a:latin typeface="黑体" panose="02010609060101010101" pitchFamily="49" charset="-122"/>
              <a:ea typeface="黑体" panose="02010609060101010101" pitchFamily="49" charset="-122"/>
            </a:endParaRPr>
          </a:p>
        </p:txBody>
      </p:sp>
      <p:sp>
        <p:nvSpPr>
          <p:cNvPr id="29700" name="文本框 2"/>
          <p:cNvSpPr txBox="1"/>
          <p:nvPr/>
        </p:nvSpPr>
        <p:spPr>
          <a:xfrm>
            <a:off x="231775" y="144463"/>
            <a:ext cx="2436813" cy="706437"/>
          </a:xfrm>
          <a:prstGeom prst="rect">
            <a:avLst/>
          </a:prstGeom>
          <a:noFill/>
          <a:ln w="9525">
            <a:noFill/>
          </a:ln>
        </p:spPr>
        <p:txBody>
          <a:bodyPr>
            <a:spAutoFit/>
          </a:bodyPr>
          <a:p>
            <a:pPr lvl="0" algn="ctr" eaLnBrk="1" hangingPunct="1"/>
            <a:r>
              <a:rPr lang="zh-CN" altLang="en-US" sz="4000" b="1" dirty="0">
                <a:solidFill>
                  <a:srgbClr val="6600CC"/>
                </a:solidFill>
                <a:latin typeface="黑体" panose="02010609060101010101" pitchFamily="49" charset="-122"/>
                <a:ea typeface="黑体" panose="02010609060101010101" pitchFamily="49" charset="-122"/>
              </a:rPr>
              <a:t>主旨小结：</a:t>
            </a:r>
            <a:endParaRPr lang="zh-CN" altLang="en-US" sz="4000" b="1" dirty="0">
              <a:solidFill>
                <a:srgbClr val="6600CC"/>
              </a:solidFill>
              <a:latin typeface="黑体" panose="02010609060101010101" pitchFamily="49" charset="-122"/>
              <a:ea typeface="黑体" panose="02010609060101010101" pitchFamily="49" charset="-122"/>
            </a:endParaRPr>
          </a:p>
        </p:txBody>
      </p:sp>
      <p:pic>
        <p:nvPicPr>
          <p:cNvPr id="5" name="Picture 8"/>
          <p:cNvPicPr>
            <a:picLocks noChangeAspect="1" noChangeArrowheads="1"/>
          </p:cNvPicPr>
          <p:nvPr/>
        </p:nvPicPr>
        <p:blipFill>
          <a:blip r:embed="rId1" cstate="print"/>
          <a:srcRect/>
          <a:stretch>
            <a:fillRect/>
          </a:stretch>
        </p:blipFill>
        <p:spPr bwMode="auto">
          <a:xfrm>
            <a:off x="4098663" y="4201792"/>
            <a:ext cx="4255175" cy="26562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4098" name="文本框 96258"/>
          <p:cNvSpPr txBox="1"/>
          <p:nvPr/>
        </p:nvSpPr>
        <p:spPr>
          <a:xfrm>
            <a:off x="0" y="355600"/>
            <a:ext cx="5884863" cy="6000750"/>
          </a:xfrm>
          <a:prstGeom prst="rect">
            <a:avLst/>
          </a:prstGeom>
          <a:noFill/>
          <a:ln w="9525">
            <a:noFill/>
          </a:ln>
        </p:spPr>
        <p:txBody>
          <a:bodyPr>
            <a:spAutoFit/>
          </a:bodyPr>
          <a:p>
            <a:pPr lvl="0" indent="719455" eaLnBrk="1" hangingPunct="1">
              <a:lnSpc>
                <a:spcPct val="120000"/>
              </a:lnSpc>
              <a:spcBef>
                <a:spcPct val="50000"/>
              </a:spcBef>
            </a:pPr>
            <a:r>
              <a:rPr lang="zh-CN" altLang="en-US" sz="4000" b="1" dirty="0">
                <a:solidFill>
                  <a:srgbClr val="0000FF"/>
                </a:solidFill>
                <a:latin typeface="宋体" panose="02010600030101010101" pitchFamily="2" charset="-122"/>
                <a:ea typeface="宋体" panose="02010600030101010101" pitchFamily="2" charset="-122"/>
              </a:rPr>
              <a:t>【沈尹默】（1883－1971），原名君默，杰出的学者、诗人、书法家。“五四”运动时期，作为北大名教授，和鲁迅、陈独秀等人轮流主编《新青年》杂志，代表作《月夜》《落叶》《三弦》等。</a:t>
            </a:r>
            <a:endParaRPr lang="zh-CN" altLang="en-US" sz="4000" b="1" dirty="0">
              <a:solidFill>
                <a:srgbClr val="0000FF"/>
              </a:solidFill>
              <a:latin typeface="宋体" panose="02010600030101010101" pitchFamily="2" charset="-122"/>
              <a:ea typeface="宋体" panose="02010600030101010101" pitchFamily="2" charset="-122"/>
            </a:endParaRPr>
          </a:p>
        </p:txBody>
      </p:sp>
      <p:grpSp>
        <p:nvGrpSpPr>
          <p:cNvPr id="4099" name="Group 19"/>
          <p:cNvGrpSpPr/>
          <p:nvPr/>
        </p:nvGrpSpPr>
        <p:grpSpPr>
          <a:xfrm>
            <a:off x="6562725" y="398463"/>
            <a:ext cx="2398713" cy="742950"/>
            <a:chOff x="4208" y="448"/>
            <a:chExt cx="1511" cy="468"/>
          </a:xfrm>
        </p:grpSpPr>
        <p:pic>
          <p:nvPicPr>
            <p:cNvPr id="4101" name="Picture 18" descr="未标题-1"/>
            <p:cNvPicPr>
              <a:picLocks noChangeAspect="1"/>
            </p:cNvPicPr>
            <p:nvPr/>
          </p:nvPicPr>
          <p:blipFill>
            <a:blip r:embed="rId1"/>
            <a:stretch>
              <a:fillRect/>
            </a:stretch>
          </p:blipFill>
          <p:spPr>
            <a:xfrm>
              <a:off x="4258" y="475"/>
              <a:ext cx="1461" cy="441"/>
            </a:xfrm>
            <a:prstGeom prst="rect">
              <a:avLst/>
            </a:prstGeom>
            <a:noFill/>
            <a:ln w="9525">
              <a:noFill/>
            </a:ln>
          </p:spPr>
        </p:pic>
        <p:sp>
          <p:nvSpPr>
            <p:cNvPr id="4102" name="文本框 2"/>
            <p:cNvSpPr txBox="1"/>
            <p:nvPr/>
          </p:nvSpPr>
          <p:spPr>
            <a:xfrm>
              <a:off x="4208" y="448"/>
              <a:ext cx="1468" cy="446"/>
            </a:xfrm>
            <a:prstGeom prst="rect">
              <a:avLst/>
            </a:prstGeom>
            <a:noFill/>
            <a:ln w="9525">
              <a:noFill/>
            </a:ln>
          </p:spPr>
          <p:txBody>
            <a:bodyPr>
              <a:spAutoFit/>
            </a:bodyPr>
            <a:p>
              <a:pPr lvl="0" algn="ctr" eaLnBrk="1" hangingPunct="1"/>
              <a:r>
                <a:rPr lang="zh-CN" altLang="en-US" sz="4000" b="1" dirty="0">
                  <a:solidFill>
                    <a:srgbClr val="0099CC"/>
                  </a:solidFill>
                  <a:latin typeface="黑体" panose="02010609060101010101" pitchFamily="49" charset="-122"/>
                  <a:ea typeface="黑体" panose="02010609060101010101" pitchFamily="49" charset="-122"/>
                </a:rPr>
                <a:t>走近作者</a:t>
              </a:r>
              <a:endParaRPr lang="zh-CN" altLang="en-US" sz="4000" b="1" dirty="0">
                <a:solidFill>
                  <a:srgbClr val="0099CC"/>
                </a:solidFill>
                <a:latin typeface="黑体" panose="02010609060101010101" pitchFamily="49" charset="-122"/>
                <a:ea typeface="黑体" panose="02010609060101010101" pitchFamily="49" charset="-122"/>
              </a:endParaRPr>
            </a:p>
          </p:txBody>
        </p:sp>
      </p:grpSp>
      <p:pic>
        <p:nvPicPr>
          <p:cNvPr id="50180" name="Picture 6"/>
          <p:cNvPicPr>
            <a:picLocks noChangeAspect="1" noChangeArrowheads="1"/>
          </p:cNvPicPr>
          <p:nvPr/>
        </p:nvPicPr>
        <p:blipFill>
          <a:blip r:embed="rId2" cstate="print"/>
          <a:srcRect/>
          <a:stretch>
            <a:fillRect/>
          </a:stretch>
        </p:blipFill>
        <p:spPr bwMode="auto">
          <a:xfrm>
            <a:off x="6171045" y="2939359"/>
            <a:ext cx="2972955" cy="34937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122" name="文本框 96258"/>
          <p:cNvSpPr txBox="1"/>
          <p:nvPr/>
        </p:nvSpPr>
        <p:spPr>
          <a:xfrm>
            <a:off x="398463" y="630238"/>
            <a:ext cx="8574087" cy="6018212"/>
          </a:xfrm>
          <a:prstGeom prst="rect">
            <a:avLst/>
          </a:prstGeom>
          <a:noFill/>
          <a:ln w="9525">
            <a:noFill/>
          </a:ln>
        </p:spPr>
        <p:txBody>
          <a:bodyPr>
            <a:spAutoFit/>
          </a:bodyPr>
          <a:p>
            <a:pPr lvl="0" eaLnBrk="1" hangingPunct="1">
              <a:lnSpc>
                <a:spcPts val="4200"/>
              </a:lnSpc>
            </a:pPr>
            <a:r>
              <a:rPr lang="zh-CN" altLang="en-US" sz="3600" b="1" dirty="0">
                <a:solidFill>
                  <a:srgbClr val="0000FF"/>
                </a:solidFill>
                <a:latin typeface="宋体" panose="02010600030101010101" pitchFamily="2" charset="-122"/>
                <a:ea typeface="宋体" panose="02010600030101010101" pitchFamily="2" charset="-122"/>
              </a:rPr>
              <a:t>    </a:t>
            </a:r>
            <a:r>
              <a:rPr lang="zh-CN" altLang="en-US" sz="4000" b="1" dirty="0">
                <a:solidFill>
                  <a:srgbClr val="0000FF"/>
                </a:solidFill>
                <a:latin typeface="宋体" panose="02010600030101010101" pitchFamily="2" charset="-122"/>
                <a:ea typeface="宋体" panose="02010600030101010101" pitchFamily="2" charset="-122"/>
              </a:rPr>
              <a:t>这首诗写于1917年，当时中国正处在半殖民地半封建社会，其生存环境正如诗中所描述的冬天里的“月夜”一样。 中国处在北洋军阀的封建统治下，广大的人民群众并没有真正觉醒。封建愚昧思想仍旧严重的戕害着我们的民族。因此，唤起自由思想和个性意识很重要。</a:t>
            </a:r>
            <a:r>
              <a:rPr lang="zh-CN" altLang="zh-CN" sz="4000" b="1" dirty="0">
                <a:solidFill>
                  <a:srgbClr val="0000FF"/>
                </a:solidFill>
                <a:latin typeface="宋体" panose="02010600030101010101" pitchFamily="2" charset="-122"/>
                <a:ea typeface="宋体" panose="02010600030101010101" pitchFamily="2" charset="-122"/>
              </a:rPr>
              <a:t>也就是在这样的环境下，新诗诞生了。新诗之“新”首先在于其精神和灵魂的新，即思想的现代性。</a:t>
            </a:r>
            <a:endParaRPr lang="zh-CN" altLang="zh-CN" sz="5400" b="1" dirty="0">
              <a:solidFill>
                <a:srgbClr val="0000FF"/>
              </a:solidFill>
              <a:latin typeface="宋体" panose="02010600030101010101" pitchFamily="2" charset="-122"/>
              <a:ea typeface="宋体" panose="02010600030101010101" pitchFamily="2" charset="-122"/>
            </a:endParaRPr>
          </a:p>
        </p:txBody>
      </p:sp>
      <p:grpSp>
        <p:nvGrpSpPr>
          <p:cNvPr id="5123" name="Group 19"/>
          <p:cNvGrpSpPr/>
          <p:nvPr/>
        </p:nvGrpSpPr>
        <p:grpSpPr>
          <a:xfrm>
            <a:off x="0" y="-128587"/>
            <a:ext cx="2786063" cy="708025"/>
            <a:chOff x="74" y="197"/>
            <a:chExt cx="1755" cy="446"/>
          </a:xfrm>
        </p:grpSpPr>
        <p:pic>
          <p:nvPicPr>
            <p:cNvPr id="5124" name="Picture 18" descr="未标题-1"/>
            <p:cNvPicPr>
              <a:picLocks noChangeAspect="1"/>
            </p:cNvPicPr>
            <p:nvPr/>
          </p:nvPicPr>
          <p:blipFill>
            <a:blip r:embed="rId1"/>
            <a:stretch>
              <a:fillRect/>
            </a:stretch>
          </p:blipFill>
          <p:spPr>
            <a:xfrm>
              <a:off x="199" y="197"/>
              <a:ext cx="1461" cy="441"/>
            </a:xfrm>
            <a:prstGeom prst="rect">
              <a:avLst/>
            </a:prstGeom>
            <a:noFill/>
            <a:ln w="9525">
              <a:noFill/>
            </a:ln>
          </p:spPr>
        </p:pic>
        <p:sp>
          <p:nvSpPr>
            <p:cNvPr id="5125" name="文本框 2"/>
            <p:cNvSpPr txBox="1"/>
            <p:nvPr/>
          </p:nvSpPr>
          <p:spPr>
            <a:xfrm>
              <a:off x="74" y="197"/>
              <a:ext cx="1755" cy="446"/>
            </a:xfrm>
            <a:prstGeom prst="rect">
              <a:avLst/>
            </a:prstGeom>
            <a:noFill/>
            <a:ln w="9525">
              <a:noFill/>
            </a:ln>
          </p:spPr>
          <p:txBody>
            <a:bodyPr>
              <a:spAutoFit/>
            </a:bodyPr>
            <a:p>
              <a:pPr lvl="0" algn="ctr" eaLnBrk="1" hangingPunct="1"/>
              <a:r>
                <a:rPr lang="zh-CN" altLang="en-US" sz="4000" b="1" dirty="0">
                  <a:solidFill>
                    <a:srgbClr val="0099CC"/>
                  </a:solidFill>
                  <a:latin typeface="黑体" panose="02010609060101010101" pitchFamily="49" charset="-122"/>
                  <a:ea typeface="黑体" panose="02010609060101010101" pitchFamily="49" charset="-122"/>
                </a:rPr>
                <a:t>背景介绍</a:t>
              </a:r>
              <a:endParaRPr lang="zh-CN" altLang="en-US" sz="4000" b="1" dirty="0">
                <a:solidFill>
                  <a:srgbClr val="0099CC"/>
                </a:solidFill>
                <a:latin typeface="黑体" panose="02010609060101010101" pitchFamily="49" charset="-122"/>
                <a:ea typeface="黑体" panose="02010609060101010101" pitchFamily="49" charset="-122"/>
              </a:endParaRPr>
            </a:p>
          </p:txBody>
        </p:sp>
      </p:grpSp>
    </p:spTree>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标题 1"/>
          <p:cNvSpPr>
            <a:spLocks noGrp="1"/>
          </p:cNvSpPr>
          <p:nvPr>
            <p:ph type="title"/>
          </p:nvPr>
        </p:nvSpPr>
        <p:spPr>
          <a:xfrm>
            <a:off x="2420938" y="0"/>
            <a:ext cx="2743200" cy="946150"/>
          </a:xfrm>
          <a:noFill/>
          <a:ln>
            <a:noFill/>
          </a:ln>
        </p:spPr>
        <p:txBody>
          <a:bodyPr/>
          <a:p>
            <a:pPr algn="l"/>
            <a:r>
              <a:rPr lang="zh-CN" altLang="en-US" sz="4000" b="1" dirty="0">
                <a:solidFill>
                  <a:srgbClr val="6600CC"/>
                </a:solidFill>
              </a:rPr>
              <a:t>《月夜》</a:t>
            </a:r>
            <a:endParaRPr lang="zh-CN" altLang="en-US" sz="4000" b="1" dirty="0">
              <a:solidFill>
                <a:srgbClr val="6600CC"/>
              </a:solidFill>
            </a:endParaRPr>
          </a:p>
        </p:txBody>
      </p:sp>
      <p:sp>
        <p:nvSpPr>
          <p:cNvPr id="6147" name="内容占位符 2"/>
          <p:cNvSpPr>
            <a:spLocks noGrp="1"/>
          </p:cNvSpPr>
          <p:nvPr>
            <p:ph idx="1"/>
          </p:nvPr>
        </p:nvSpPr>
        <p:spPr>
          <a:xfrm>
            <a:off x="1565275" y="709613"/>
            <a:ext cx="4921250" cy="1377950"/>
          </a:xfrm>
          <a:noFill/>
          <a:ln>
            <a:noFill/>
          </a:ln>
        </p:spPr>
        <p:txBody>
          <a:bodyPr/>
          <a:p>
            <a:pPr marL="0" indent="0">
              <a:buFont typeface="Wingdings" panose="05000000000000000000" pitchFamily="2" charset="2"/>
              <a:buNone/>
            </a:pPr>
            <a:r>
              <a:rPr lang="zh-CN" altLang="en-US" sz="4000" b="1" dirty="0">
                <a:solidFill>
                  <a:srgbClr val="0000FF"/>
                </a:solidFill>
              </a:rPr>
              <a:t>霜风呼呼地吹着，</a:t>
            </a:r>
            <a:endParaRPr lang="zh-CN" altLang="en-US" sz="4000" b="1" dirty="0">
              <a:solidFill>
                <a:srgbClr val="0000FF"/>
              </a:solidFill>
            </a:endParaRPr>
          </a:p>
          <a:p>
            <a:pPr marL="0" indent="0">
              <a:buFont typeface="Wingdings" panose="05000000000000000000" pitchFamily="2" charset="2"/>
              <a:buNone/>
            </a:pPr>
            <a:r>
              <a:rPr lang="zh-CN" altLang="en-US" sz="4000" b="1" dirty="0">
                <a:solidFill>
                  <a:srgbClr val="0000FF"/>
                </a:solidFill>
              </a:rPr>
              <a:t>月光明明地照着。</a:t>
            </a:r>
            <a:endParaRPr lang="zh-CN" altLang="en-US" sz="4000" b="1" dirty="0">
              <a:solidFill>
                <a:srgbClr val="0000FF"/>
              </a:solidFill>
            </a:endParaRPr>
          </a:p>
        </p:txBody>
      </p:sp>
      <p:sp>
        <p:nvSpPr>
          <p:cNvPr id="4" name="内容占位符 2"/>
          <p:cNvSpPr txBox="1">
            <a:spLocks noChangeArrowheads="1"/>
          </p:cNvSpPr>
          <p:nvPr/>
        </p:nvSpPr>
        <p:spPr>
          <a:xfrm>
            <a:off x="1263650" y="3432175"/>
            <a:ext cx="8229600" cy="1376363"/>
          </a:xfrm>
          <a:prstGeom prst="rect">
            <a:avLst/>
          </a:prstGeom>
        </p:spPr>
        <p:txBody>
          <a:bodyPr/>
          <a:lstStyle/>
          <a:p>
            <a:pPr marL="0" marR="0" lvl="0" indent="0" algn="l" defTabSz="1219200" rtl="0" eaLnBrk="0" fontAlgn="base" latinLnBrk="0" hangingPunct="0">
              <a:lnSpc>
                <a:spcPct val="100000"/>
              </a:lnSpc>
              <a:spcBef>
                <a:spcPts val="125"/>
              </a:spcBef>
              <a:spcAft>
                <a:spcPct val="0"/>
              </a:spcAft>
              <a:buClrTx/>
              <a:buSzTx/>
              <a:buFont typeface="Wingdings" panose="05000000000000000000" pitchFamily="2" charset="2"/>
              <a:buNone/>
              <a:defRPr/>
            </a:pPr>
            <a:r>
              <a:rPr kumimoji="0" lang="zh-CN" altLang="en-US" sz="4000" b="1" i="0" u="none" strike="noStrike" kern="1200" cap="none" spc="0" normalizeH="0" baseline="0" noProof="0" dirty="0">
                <a:ln>
                  <a:noFill/>
                </a:ln>
                <a:solidFill>
                  <a:srgbClr val="0000FF"/>
                </a:solidFill>
                <a:effectLst/>
                <a:uLnTx/>
                <a:uFillTx/>
                <a:latin typeface="+mn-lt"/>
                <a:ea typeface="+mn-ea"/>
                <a:cs typeface="+mn-cs"/>
              </a:rPr>
              <a:t>我和一株顶高的树并排立着，</a:t>
            </a:r>
            <a:endParaRPr kumimoji="0" lang="zh-CN" altLang="en-US" sz="4000" b="1" i="0" u="none" strike="noStrike" kern="1200" cap="none" spc="0" normalizeH="0" baseline="0" noProof="0" dirty="0">
              <a:ln>
                <a:noFill/>
              </a:ln>
              <a:solidFill>
                <a:srgbClr val="0000FF"/>
              </a:solidFill>
              <a:effectLst/>
              <a:uLnTx/>
              <a:uFillTx/>
              <a:latin typeface="+mn-lt"/>
              <a:ea typeface="+mn-ea"/>
              <a:cs typeface="+mn-cs"/>
            </a:endParaRPr>
          </a:p>
          <a:p>
            <a:pPr marL="0" marR="0" lvl="0" indent="0" algn="l" defTabSz="1219200" rtl="0" eaLnBrk="0" fontAlgn="base" latinLnBrk="0" hangingPunct="0">
              <a:lnSpc>
                <a:spcPct val="100000"/>
              </a:lnSpc>
              <a:spcBef>
                <a:spcPts val="125"/>
              </a:spcBef>
              <a:spcAft>
                <a:spcPct val="0"/>
              </a:spcAft>
              <a:buClrTx/>
              <a:buSzTx/>
              <a:buFont typeface="Wingdings" panose="05000000000000000000" pitchFamily="2" charset="2"/>
              <a:buNone/>
              <a:defRPr/>
            </a:pPr>
            <a:r>
              <a:rPr kumimoji="0" lang="zh-CN" altLang="en-US" sz="4000" b="1" i="0" u="none" strike="noStrike" kern="1200" cap="none" spc="0" normalizeH="0" baseline="0" noProof="0" dirty="0">
                <a:ln>
                  <a:noFill/>
                </a:ln>
                <a:solidFill>
                  <a:srgbClr val="0000FF"/>
                </a:solidFill>
                <a:effectLst/>
                <a:uLnTx/>
                <a:uFillTx/>
                <a:latin typeface="+mn-lt"/>
                <a:ea typeface="+mn-ea"/>
                <a:cs typeface="+mn-cs"/>
              </a:rPr>
              <a:t>却没有靠着。 </a:t>
            </a:r>
            <a:endParaRPr kumimoji="0" lang="zh-CN" altLang="en-US" sz="4000" b="1" i="0" u="none" strike="noStrike" kern="1200" cap="none" spc="0" normalizeH="0" baseline="0" noProof="0" dirty="0">
              <a:ln>
                <a:noFill/>
              </a:ln>
              <a:solidFill>
                <a:srgbClr val="0000FF"/>
              </a:solidFill>
              <a:effectLst/>
              <a:uLnTx/>
              <a:uFillTx/>
              <a:latin typeface="+mn-lt"/>
              <a:ea typeface="+mn-ea"/>
              <a:cs typeface="+mn-cs"/>
            </a:endParaRPr>
          </a:p>
        </p:txBody>
      </p:sp>
      <p:sp>
        <p:nvSpPr>
          <p:cNvPr id="5" name="Rectangle 2"/>
          <p:cNvSpPr/>
          <p:nvPr/>
        </p:nvSpPr>
        <p:spPr>
          <a:xfrm>
            <a:off x="0" y="4873625"/>
            <a:ext cx="8756650" cy="1446213"/>
          </a:xfrm>
          <a:prstGeom prst="rect">
            <a:avLst/>
          </a:prstGeom>
          <a:noFill/>
          <a:ln w="9525">
            <a:noFill/>
          </a:ln>
        </p:spPr>
        <p:txBody>
          <a:bodyPr>
            <a:spAutoFit/>
          </a:bodyPr>
          <a:p>
            <a:pPr marL="457200" lvl="0" indent="-457200" eaLnBrk="1" hangingPunct="1">
              <a:buClr>
                <a:srgbClr val="00CCFF"/>
              </a:buClr>
            </a:pPr>
            <a:r>
              <a:rPr lang="en-US" altLang="zh-CN" sz="4400" b="1" dirty="0">
                <a:solidFill>
                  <a:srgbClr val="FF0000"/>
                </a:solidFill>
                <a:latin typeface="宋体" panose="02010600030101010101" pitchFamily="2" charset="-122"/>
                <a:ea typeface="宋体" panose="02010600030101010101" pitchFamily="2" charset="-122"/>
              </a:rPr>
              <a:t>     </a:t>
            </a:r>
            <a:r>
              <a:rPr lang="zh-CN" altLang="zh-CN" sz="4400" b="1" dirty="0">
                <a:solidFill>
                  <a:srgbClr val="FF0000"/>
                </a:solidFill>
                <a:latin typeface="宋体" panose="02010600030101010101" pitchFamily="2" charset="-122"/>
                <a:ea typeface="宋体" panose="02010600030101010101" pitchFamily="2" charset="-122"/>
              </a:rPr>
              <a:t>象征着诗人独立不倚的坚强性格和奋斗精神。</a:t>
            </a:r>
            <a:endParaRPr lang="zh-CN" altLang="zh-CN" sz="4400" b="1" dirty="0">
              <a:solidFill>
                <a:srgbClr val="FF0000"/>
              </a:solidFill>
              <a:latin typeface="宋体" panose="02010600030101010101" pitchFamily="2" charset="-122"/>
              <a:ea typeface="宋体" panose="02010600030101010101" pitchFamily="2" charset="-122"/>
            </a:endParaRPr>
          </a:p>
        </p:txBody>
      </p:sp>
      <p:sp>
        <p:nvSpPr>
          <p:cNvPr id="6" name="Rectangle 2"/>
          <p:cNvSpPr/>
          <p:nvPr/>
        </p:nvSpPr>
        <p:spPr>
          <a:xfrm>
            <a:off x="0" y="1906588"/>
            <a:ext cx="8756650" cy="1447800"/>
          </a:xfrm>
          <a:prstGeom prst="rect">
            <a:avLst/>
          </a:prstGeom>
          <a:noFill/>
          <a:ln w="9525">
            <a:noFill/>
          </a:ln>
        </p:spPr>
        <p:txBody>
          <a:bodyPr>
            <a:spAutoFit/>
          </a:bodyPr>
          <a:p>
            <a:pPr marL="457200" lvl="0" indent="-457200" eaLnBrk="1" hangingPunct="1">
              <a:buClr>
                <a:srgbClr val="00CCFF"/>
              </a:buClr>
            </a:pPr>
            <a:r>
              <a:rPr lang="en-US" altLang="zh-CN" sz="4400" b="1" dirty="0">
                <a:solidFill>
                  <a:srgbClr val="FF0000"/>
                </a:solidFill>
                <a:latin typeface="宋体" panose="02010600030101010101" pitchFamily="2" charset="-122"/>
                <a:ea typeface="宋体" panose="02010600030101010101" pitchFamily="2" charset="-122"/>
              </a:rPr>
              <a:t>     </a:t>
            </a:r>
            <a:r>
              <a:rPr lang="zh-CN" altLang="zh-CN" sz="4400" b="1" dirty="0">
                <a:solidFill>
                  <a:srgbClr val="FF0000"/>
                </a:solidFill>
                <a:latin typeface="宋体" panose="02010600030101010101" pitchFamily="2" charset="-122"/>
                <a:ea typeface="宋体" panose="02010600030101010101" pitchFamily="2" charset="-122"/>
              </a:rPr>
              <a:t>象征</a:t>
            </a:r>
            <a:r>
              <a:rPr lang="zh-CN" altLang="en-US" sz="4400" b="1" dirty="0">
                <a:solidFill>
                  <a:srgbClr val="FF0000"/>
                </a:solidFill>
                <a:latin typeface="宋体" panose="02010600030101010101" pitchFamily="2" charset="-122"/>
                <a:ea typeface="宋体" panose="02010600030101010101" pitchFamily="2" charset="-122"/>
              </a:rPr>
              <a:t>半封建半殖民地中国的社会现实环境。</a:t>
            </a:r>
            <a:endParaRPr lang="zh-CN" altLang="zh-CN" sz="4400" b="1" dirty="0">
              <a:solidFill>
                <a:srgbClr val="FF0000"/>
              </a:solidFill>
              <a:latin typeface="宋体" panose="02010600030101010101" pitchFamily="2" charset="-122"/>
              <a:ea typeface="宋体" panose="02010600030101010101"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74753" name="文本框 1"/>
          <p:cNvSpPr txBox="1"/>
          <p:nvPr/>
        </p:nvSpPr>
        <p:spPr>
          <a:xfrm>
            <a:off x="365125" y="1012825"/>
            <a:ext cx="8488363" cy="3787775"/>
          </a:xfrm>
          <a:prstGeom prst="rect">
            <a:avLst/>
          </a:prstGeom>
          <a:noFill/>
          <a:ln w="9525">
            <a:noFill/>
          </a:ln>
        </p:spPr>
        <p:txBody>
          <a:bodyPr lIns="68580" tIns="34290" rIns="68580" bIns="34290">
            <a:spAutoFit/>
          </a:bodyPr>
          <a:p>
            <a:pPr lvl="0" eaLnBrk="1" hangingPunct="1">
              <a:lnSpc>
                <a:spcPts val="5800"/>
              </a:lnSpc>
              <a:spcBef>
                <a:spcPts val="1800"/>
              </a:spcBef>
            </a:pPr>
            <a:r>
              <a:rPr lang="zh-CN" altLang="en-US" sz="4000" b="1" dirty="0">
                <a:solidFill>
                  <a:srgbClr val="FF0000"/>
                </a:solidFill>
                <a:latin typeface="黑体" panose="02010609060101010101" pitchFamily="49" charset="-122"/>
                <a:ea typeface="黑体" panose="02010609060101010101" pitchFamily="49" charset="-122"/>
              </a:rPr>
              <a:t>    运用象征手法，以霜风、明月、挺立的高树三种景物，烘托与高树并立的“我”。表现了</a:t>
            </a:r>
            <a:r>
              <a:rPr lang="zh-CN" altLang="zh-CN" sz="4000" b="1" dirty="0">
                <a:solidFill>
                  <a:srgbClr val="FF0000"/>
                </a:solidFill>
                <a:latin typeface="黑体" panose="02010609060101010101" pitchFamily="49" charset="-122"/>
                <a:ea typeface="黑体" panose="02010609060101010101" pitchFamily="49" charset="-122"/>
              </a:rPr>
              <a:t> “五四”时期觉醒的一代知识分子追求独立自由、崇尚光明</a:t>
            </a:r>
            <a:r>
              <a:rPr lang="zh-CN" altLang="en-US" sz="4000" b="1" dirty="0">
                <a:solidFill>
                  <a:srgbClr val="FF0000"/>
                </a:solidFill>
                <a:latin typeface="黑体" panose="02010609060101010101" pitchFamily="49" charset="-122"/>
                <a:ea typeface="黑体" panose="02010609060101010101" pitchFamily="49" charset="-122"/>
              </a:rPr>
              <a:t>、</a:t>
            </a:r>
            <a:r>
              <a:rPr lang="zh-CN" altLang="zh-CN" sz="4000" b="1" dirty="0">
                <a:solidFill>
                  <a:srgbClr val="FF0000"/>
                </a:solidFill>
                <a:latin typeface="黑体" panose="02010609060101010101" pitchFamily="49" charset="-122"/>
                <a:ea typeface="黑体" panose="02010609060101010101" pitchFamily="49" charset="-122"/>
              </a:rPr>
              <a:t>探索真理的精神与人格。</a:t>
            </a:r>
            <a:endParaRPr lang="zh-CN" altLang="zh-CN" sz="4000" b="1" dirty="0">
              <a:solidFill>
                <a:srgbClr val="FF0000"/>
              </a:solidFill>
              <a:latin typeface="黑体" panose="02010609060101010101" pitchFamily="49" charset="-122"/>
              <a:ea typeface="黑体" panose="02010609060101010101" pitchFamily="49" charset="-122"/>
            </a:endParaRPr>
          </a:p>
        </p:txBody>
      </p:sp>
      <p:sp>
        <p:nvSpPr>
          <p:cNvPr id="6" name="标题 1"/>
          <p:cNvSpPr txBox="1">
            <a:spLocks noChangeArrowheads="1"/>
          </p:cNvSpPr>
          <p:nvPr/>
        </p:nvSpPr>
        <p:spPr>
          <a:xfrm>
            <a:off x="3216275" y="0"/>
            <a:ext cx="2743200" cy="946150"/>
          </a:xfrm>
          <a:prstGeom prst="rect">
            <a:avLst/>
          </a:prstGeom>
        </p:spPr>
        <p:txBody>
          <a:bodyPr/>
          <a:lstStyle/>
          <a:p>
            <a:pPr marL="0" marR="0" lvl="0" indent="0" algn="l" defTabSz="12192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zh-CN" sz="6000" b="1" i="0" u="none" strike="noStrike" kern="1200" cap="none" spc="0" normalizeH="0" baseline="0" noProof="0" dirty="0">
                <a:ln>
                  <a:noFill/>
                </a:ln>
                <a:solidFill>
                  <a:srgbClr val="0000FF"/>
                </a:solidFill>
                <a:effectLst/>
                <a:uLnTx/>
                <a:uFillTx/>
                <a:latin typeface="宋体" panose="02010600030101010101" pitchFamily="2" charset="-122"/>
                <a:ea typeface="宋体" panose="02010600030101010101" pitchFamily="2" charset="-122"/>
                <a:cs typeface="+mn-cs"/>
              </a:rPr>
              <a:t>主旨：</a:t>
            </a:r>
            <a:endParaRPr kumimoji="0" lang="zh-CN" altLang="en-US" sz="6000" b="1" i="0" u="none" strike="noStrike" kern="1200" cap="none" spc="0" normalizeH="0" baseline="0" noProof="0" dirty="0">
              <a:ln>
                <a:noFill/>
              </a:ln>
              <a:solidFill>
                <a:srgbClr val="0000FF"/>
              </a:solidFill>
              <a:effectLst/>
              <a:uLnTx/>
              <a:uFillTx/>
              <a:latin typeface="+mj-lt"/>
              <a:ea typeface="+mj-ea"/>
              <a:cs typeface="+mj-cs"/>
            </a:endParaRPr>
          </a:p>
        </p:txBody>
      </p:sp>
      <p:pic>
        <p:nvPicPr>
          <p:cNvPr id="7" name="Picture 7"/>
          <p:cNvPicPr>
            <a:picLocks noChangeAspect="1" noChangeArrowheads="1"/>
          </p:cNvPicPr>
          <p:nvPr/>
        </p:nvPicPr>
        <p:blipFill>
          <a:blip r:embed="rId1" cstate="print"/>
          <a:srcRect b="5787"/>
          <a:stretch>
            <a:fillRect/>
          </a:stretch>
        </p:blipFill>
        <p:spPr bwMode="auto">
          <a:xfrm>
            <a:off x="2386361" y="4808668"/>
            <a:ext cx="3648679" cy="20493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4753"/>
                                        </p:tgtEl>
                                        <p:attrNameLst>
                                          <p:attrName>style.visibility</p:attrName>
                                        </p:attrNameLst>
                                      </p:cBhvr>
                                      <p:to>
                                        <p:strVal val="visible"/>
                                      </p:to>
                                    </p:set>
                                    <p:animEffect transition="in" filter="blinds(horizontal)">
                                      <p:cBhvr>
                                        <p:cTn id="7" dur="500"/>
                                        <p:tgtEl>
                                          <p:spTgt spid="747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3"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8194" name="图片 1"/>
          <p:cNvPicPr>
            <a:picLocks noChangeAspect="1"/>
          </p:cNvPicPr>
          <p:nvPr/>
        </p:nvPicPr>
        <p:blipFill>
          <a:blip r:embed="rId1"/>
          <a:srcRect b="1555"/>
          <a:stretch>
            <a:fillRect/>
          </a:stretch>
        </p:blipFill>
        <p:spPr>
          <a:xfrm>
            <a:off x="631825" y="876300"/>
            <a:ext cx="7881938" cy="5105400"/>
          </a:xfrm>
          <a:prstGeom prst="rect">
            <a:avLst/>
          </a:prstGeom>
          <a:noFill/>
          <a:ln w="9525">
            <a:noFill/>
          </a:ln>
        </p:spPr>
      </p:pic>
      <p:sp>
        <p:nvSpPr>
          <p:cNvPr id="8195" name="文本框 2"/>
          <p:cNvSpPr txBox="1"/>
          <p:nvPr/>
        </p:nvSpPr>
        <p:spPr>
          <a:xfrm>
            <a:off x="1730375" y="2211388"/>
            <a:ext cx="4864100" cy="1014412"/>
          </a:xfrm>
          <a:prstGeom prst="rect">
            <a:avLst/>
          </a:prstGeom>
          <a:noFill/>
          <a:ln w="9525">
            <a:noFill/>
          </a:ln>
        </p:spPr>
        <p:txBody>
          <a:bodyPr>
            <a:spAutoFit/>
          </a:bodyPr>
          <a:p>
            <a:pPr lvl="0" eaLnBrk="1" hangingPunct="1"/>
            <a:r>
              <a:rPr lang="zh-CN" altLang="en-US" sz="6000" b="1" dirty="0">
                <a:solidFill>
                  <a:srgbClr val="FF0000"/>
                </a:solidFill>
                <a:latin typeface="黑体" panose="02010609060101010101" pitchFamily="49" charset="-122"/>
                <a:ea typeface="黑体" panose="02010609060101010101" pitchFamily="49" charset="-122"/>
              </a:rPr>
              <a:t>萧红墓畔口占</a:t>
            </a:r>
            <a:endParaRPr lang="zh-CN" altLang="en-US" sz="6000" b="1" dirty="0">
              <a:solidFill>
                <a:srgbClr val="FF0000"/>
              </a:solidFill>
              <a:latin typeface="黑体" panose="02010609060101010101" pitchFamily="49" charset="-122"/>
              <a:ea typeface="黑体" panose="02010609060101010101" pitchFamily="49" charset="-122"/>
            </a:endParaRPr>
          </a:p>
        </p:txBody>
      </p:sp>
      <p:sp>
        <p:nvSpPr>
          <p:cNvPr id="8196" name="文本框 3"/>
          <p:cNvSpPr txBox="1"/>
          <p:nvPr/>
        </p:nvSpPr>
        <p:spPr>
          <a:xfrm>
            <a:off x="4706938" y="3519488"/>
            <a:ext cx="2076450" cy="830262"/>
          </a:xfrm>
          <a:prstGeom prst="rect">
            <a:avLst/>
          </a:prstGeom>
          <a:noFill/>
          <a:ln w="9525">
            <a:noFill/>
          </a:ln>
        </p:spPr>
        <p:txBody>
          <a:bodyPr>
            <a:spAutoFit/>
          </a:bodyPr>
          <a:p>
            <a:pPr lvl="0" eaLnBrk="1" hangingPunct="1"/>
            <a:r>
              <a:rPr lang="zh-CN" altLang="en-US" sz="4800" b="1" dirty="0">
                <a:latin typeface="宋体" panose="02010600030101010101" pitchFamily="2" charset="-122"/>
                <a:ea typeface="宋体" panose="02010600030101010101" pitchFamily="2" charset="-122"/>
                <a:sym typeface="宋体" panose="02010600030101010101" pitchFamily="2" charset="-122"/>
              </a:rPr>
              <a:t>戴望舒</a:t>
            </a:r>
            <a:endParaRPr lang="zh-CN" altLang="en-US" sz="4800" b="1" dirty="0">
              <a:latin typeface="宋体" panose="02010600030101010101" pitchFamily="2" charset="-122"/>
              <a:ea typeface="宋体" panose="02010600030101010101" pitchFamily="2" charset="-122"/>
              <a:sym typeface="宋体" panose="02010600030101010101" pitchFamily="2" charset="-122"/>
            </a:endParaRPr>
          </a:p>
        </p:txBody>
      </p:sp>
    </p:spTree>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9218" name="文本框 96258"/>
          <p:cNvSpPr txBox="1"/>
          <p:nvPr/>
        </p:nvSpPr>
        <p:spPr>
          <a:xfrm>
            <a:off x="0" y="333375"/>
            <a:ext cx="6002338" cy="6319838"/>
          </a:xfrm>
          <a:prstGeom prst="rect">
            <a:avLst/>
          </a:prstGeom>
          <a:noFill/>
          <a:ln w="9525">
            <a:noFill/>
          </a:ln>
        </p:spPr>
        <p:txBody>
          <a:bodyPr>
            <a:spAutoFit/>
          </a:bodyPr>
          <a:p>
            <a:pPr lvl="0" indent="719455" eaLnBrk="1" hangingPunct="1">
              <a:lnSpc>
                <a:spcPct val="114000"/>
              </a:lnSpc>
              <a:spcBef>
                <a:spcPct val="50000"/>
              </a:spcBef>
            </a:pPr>
            <a:r>
              <a:rPr lang="zh-CN" altLang="en-US" sz="4000" b="1" dirty="0">
                <a:solidFill>
                  <a:srgbClr val="0000FF"/>
                </a:solidFill>
                <a:latin typeface="宋体" panose="02010600030101010101" pitchFamily="2" charset="-122"/>
                <a:ea typeface="宋体" panose="02010600030101010101" pitchFamily="2" charset="-122"/>
              </a:rPr>
              <a:t>【戴望舒】（1905—1950），现代著名诗人。出版第一本诗集中《雨巷》传诵一时，因此而有“雨巷诗人”之誉。1941年底被日寇逮捕入狱。在狱中写下《狱中题壁》《我用残损的手掌》《等待》等著名诗篇。</a:t>
            </a:r>
            <a:endParaRPr lang="zh-CN" altLang="en-US" sz="4000" b="1" dirty="0">
              <a:solidFill>
                <a:srgbClr val="0000FF"/>
              </a:solidFill>
              <a:latin typeface="宋体" panose="02010600030101010101" pitchFamily="2" charset="-122"/>
              <a:ea typeface="宋体" panose="02010600030101010101" pitchFamily="2" charset="-122"/>
            </a:endParaRPr>
          </a:p>
        </p:txBody>
      </p:sp>
      <p:grpSp>
        <p:nvGrpSpPr>
          <p:cNvPr id="9219" name="Group 19"/>
          <p:cNvGrpSpPr/>
          <p:nvPr/>
        </p:nvGrpSpPr>
        <p:grpSpPr>
          <a:xfrm>
            <a:off x="6400800" y="504825"/>
            <a:ext cx="2598738" cy="720725"/>
            <a:chOff x="3998" y="543"/>
            <a:chExt cx="1637" cy="454"/>
          </a:xfrm>
        </p:grpSpPr>
        <p:pic>
          <p:nvPicPr>
            <p:cNvPr id="9221" name="Picture 18" descr="未标题-1"/>
            <p:cNvPicPr>
              <a:picLocks noChangeAspect="1"/>
            </p:cNvPicPr>
            <p:nvPr/>
          </p:nvPicPr>
          <p:blipFill>
            <a:blip r:embed="rId1"/>
            <a:stretch>
              <a:fillRect/>
            </a:stretch>
          </p:blipFill>
          <p:spPr>
            <a:xfrm>
              <a:off x="4062" y="556"/>
              <a:ext cx="1461" cy="441"/>
            </a:xfrm>
            <a:prstGeom prst="rect">
              <a:avLst/>
            </a:prstGeom>
            <a:noFill/>
            <a:ln w="9525">
              <a:noFill/>
            </a:ln>
          </p:spPr>
        </p:pic>
        <p:sp>
          <p:nvSpPr>
            <p:cNvPr id="9222" name="文本框 2"/>
            <p:cNvSpPr txBox="1"/>
            <p:nvPr/>
          </p:nvSpPr>
          <p:spPr>
            <a:xfrm>
              <a:off x="3998" y="543"/>
              <a:ext cx="1637" cy="446"/>
            </a:xfrm>
            <a:prstGeom prst="rect">
              <a:avLst/>
            </a:prstGeom>
            <a:noFill/>
            <a:ln w="9525">
              <a:noFill/>
            </a:ln>
          </p:spPr>
          <p:txBody>
            <a:bodyPr>
              <a:spAutoFit/>
            </a:bodyPr>
            <a:p>
              <a:pPr lvl="0" algn="ctr" eaLnBrk="1" hangingPunct="1"/>
              <a:r>
                <a:rPr lang="zh-CN" altLang="en-US" sz="4000" b="1" dirty="0">
                  <a:solidFill>
                    <a:srgbClr val="0099CC"/>
                  </a:solidFill>
                  <a:latin typeface="黑体" panose="02010609060101010101" pitchFamily="49" charset="-122"/>
                  <a:ea typeface="黑体" panose="02010609060101010101" pitchFamily="49" charset="-122"/>
                </a:rPr>
                <a:t>走近作者</a:t>
              </a:r>
              <a:endParaRPr lang="zh-CN" altLang="en-US" sz="4000" b="1" dirty="0">
                <a:solidFill>
                  <a:srgbClr val="0099CC"/>
                </a:solidFill>
                <a:latin typeface="黑体" panose="02010609060101010101" pitchFamily="49" charset="-122"/>
                <a:ea typeface="黑体" panose="02010609060101010101" pitchFamily="49" charset="-122"/>
              </a:endParaRPr>
            </a:p>
          </p:txBody>
        </p:sp>
      </p:grpSp>
      <p:pic>
        <p:nvPicPr>
          <p:cNvPr id="6" name="图片 3"/>
          <p:cNvPicPr>
            <a:picLocks noChangeAspect="1" noChangeArrowheads="1"/>
          </p:cNvPicPr>
          <p:nvPr/>
        </p:nvPicPr>
        <p:blipFill>
          <a:blip r:embed="rId2" cstate="print"/>
          <a:srcRect/>
          <a:stretch>
            <a:fillRect/>
          </a:stretch>
        </p:blipFill>
        <p:spPr bwMode="auto">
          <a:xfrm>
            <a:off x="6140591" y="2275505"/>
            <a:ext cx="3003409" cy="36970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0242" name="文本框 96258"/>
          <p:cNvSpPr txBox="1"/>
          <p:nvPr/>
        </p:nvSpPr>
        <p:spPr>
          <a:xfrm>
            <a:off x="3732213" y="530225"/>
            <a:ext cx="5245100" cy="5776913"/>
          </a:xfrm>
          <a:prstGeom prst="rect">
            <a:avLst/>
          </a:prstGeom>
          <a:noFill/>
          <a:ln w="9525">
            <a:noFill/>
          </a:ln>
        </p:spPr>
        <p:txBody>
          <a:bodyPr>
            <a:spAutoFit/>
          </a:bodyPr>
          <a:p>
            <a:pPr lvl="0" indent="719455" eaLnBrk="1" hangingPunct="1">
              <a:lnSpc>
                <a:spcPct val="114000"/>
              </a:lnSpc>
              <a:spcBef>
                <a:spcPct val="50000"/>
              </a:spcBef>
            </a:pPr>
            <a:r>
              <a:rPr lang="zh-CN" altLang="en-US" sz="3600" b="1" dirty="0">
                <a:solidFill>
                  <a:srgbClr val="0000FF"/>
                </a:solidFill>
                <a:latin typeface="宋体" panose="02010600030101010101" pitchFamily="2" charset="-122"/>
                <a:ea typeface="宋体" panose="02010600030101010101" pitchFamily="2" charset="-122"/>
              </a:rPr>
              <a:t>【萧红】（1911－1942），原名张迺莹，身世坎坷而创作成就很大的现代女性作家。1932年开始文学创作，用自己的笔投入了抗日的洪流。1935年发表成名作《生死场》，晚期的主要作品有《呼兰河传》。</a:t>
            </a:r>
            <a:endParaRPr lang="zh-CN" altLang="en-US" sz="3600" b="1" dirty="0">
              <a:solidFill>
                <a:srgbClr val="0000FF"/>
              </a:solidFill>
              <a:latin typeface="宋体" panose="02010600030101010101" pitchFamily="2" charset="-122"/>
              <a:ea typeface="宋体" panose="02010600030101010101" pitchFamily="2" charset="-122"/>
            </a:endParaRPr>
          </a:p>
        </p:txBody>
      </p:sp>
      <p:grpSp>
        <p:nvGrpSpPr>
          <p:cNvPr id="10243" name="Group 19"/>
          <p:cNvGrpSpPr/>
          <p:nvPr/>
        </p:nvGrpSpPr>
        <p:grpSpPr>
          <a:xfrm>
            <a:off x="-136525" y="409575"/>
            <a:ext cx="3030538" cy="709613"/>
            <a:chOff x="-120" y="455"/>
            <a:chExt cx="1909" cy="447"/>
          </a:xfrm>
        </p:grpSpPr>
        <p:pic>
          <p:nvPicPr>
            <p:cNvPr id="10245" name="Picture 18" descr="未标题-1"/>
            <p:cNvPicPr>
              <a:picLocks noChangeAspect="1"/>
            </p:cNvPicPr>
            <p:nvPr/>
          </p:nvPicPr>
          <p:blipFill>
            <a:blip r:embed="rId1"/>
            <a:stretch>
              <a:fillRect/>
            </a:stretch>
          </p:blipFill>
          <p:spPr>
            <a:xfrm>
              <a:off x="138" y="461"/>
              <a:ext cx="1461" cy="441"/>
            </a:xfrm>
            <a:prstGeom prst="rect">
              <a:avLst/>
            </a:prstGeom>
            <a:noFill/>
            <a:ln w="9525">
              <a:noFill/>
            </a:ln>
          </p:spPr>
        </p:pic>
        <p:sp>
          <p:nvSpPr>
            <p:cNvPr id="10246" name="文本框 2"/>
            <p:cNvSpPr txBox="1"/>
            <p:nvPr/>
          </p:nvSpPr>
          <p:spPr>
            <a:xfrm>
              <a:off x="-120" y="455"/>
              <a:ext cx="1909" cy="446"/>
            </a:xfrm>
            <a:prstGeom prst="rect">
              <a:avLst/>
            </a:prstGeom>
            <a:noFill/>
            <a:ln w="9525">
              <a:noFill/>
            </a:ln>
          </p:spPr>
          <p:txBody>
            <a:bodyPr>
              <a:spAutoFit/>
            </a:bodyPr>
            <a:p>
              <a:pPr lvl="0" algn="ctr" eaLnBrk="1" hangingPunct="1"/>
              <a:r>
                <a:rPr lang="zh-CN" altLang="en-US" sz="4000" b="1" dirty="0">
                  <a:solidFill>
                    <a:srgbClr val="0099CC"/>
                  </a:solidFill>
                  <a:latin typeface="黑体" panose="02010609060101010101" pitchFamily="49" charset="-122"/>
                  <a:ea typeface="黑体" panose="02010609060101010101" pitchFamily="49" charset="-122"/>
                </a:rPr>
                <a:t>相关介绍</a:t>
              </a:r>
              <a:endParaRPr lang="zh-CN" altLang="en-US" sz="4000" b="1" dirty="0">
                <a:solidFill>
                  <a:srgbClr val="0099CC"/>
                </a:solidFill>
                <a:latin typeface="黑体" panose="02010609060101010101" pitchFamily="49" charset="-122"/>
                <a:ea typeface="黑体" panose="02010609060101010101" pitchFamily="49" charset="-122"/>
              </a:endParaRPr>
            </a:p>
          </p:txBody>
        </p:sp>
      </p:grpSp>
      <p:pic>
        <p:nvPicPr>
          <p:cNvPr id="6" name="图片 1"/>
          <p:cNvPicPr>
            <a:picLocks noChangeAspect="1" noChangeArrowheads="1"/>
          </p:cNvPicPr>
          <p:nvPr/>
        </p:nvPicPr>
        <p:blipFill>
          <a:blip r:embed="rId2" cstate="print"/>
          <a:srcRect/>
          <a:stretch>
            <a:fillRect/>
          </a:stretch>
        </p:blipFill>
        <p:spPr bwMode="auto">
          <a:xfrm>
            <a:off x="150607" y="1887048"/>
            <a:ext cx="3104105" cy="37164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sld>
</file>

<file path=ppt/theme/theme1.xml><?xml version="1.0" encoding="utf-8"?>
<a:theme xmlns:a="http://schemas.openxmlformats.org/drawingml/2006/main" name="自定义设计方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2409</Words>
  <Application>WPS 演示</Application>
  <PresentationFormat>全屏显示(4:3)</PresentationFormat>
  <Paragraphs>180</Paragraphs>
  <Slides>28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28</vt:i4>
      </vt:variant>
    </vt:vector>
  </HeadingPairs>
  <TitlesOfParts>
    <vt:vector size="36" baseType="lpstr">
      <vt:lpstr>Arial</vt:lpstr>
      <vt:lpstr>宋体</vt:lpstr>
      <vt:lpstr>Wingdings</vt:lpstr>
      <vt:lpstr>Calibri</vt:lpstr>
      <vt:lpstr>黑体</vt:lpstr>
      <vt:lpstr>微软雅黑</vt:lpstr>
      <vt:lpstr>Arial Unicode MS</vt:lpstr>
      <vt:lpstr>自定义设计方案</vt:lpstr>
      <vt:lpstr>3.短诗五首</vt:lpstr>
      <vt:lpstr>PowerPoint 演示文稿</vt:lpstr>
      <vt:lpstr>PowerPoint 演示文稿</vt:lpstr>
      <vt:lpstr>PowerPoint 演示文稿</vt:lpstr>
      <vt:lpstr>《月夜》</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主旨：</vt:lpstr>
      <vt:lpstr>PowerPoint 演示文稿</vt:lpstr>
      <vt:lpstr>PowerPoint 演示文稿</vt:lpstr>
      <vt:lpstr>PowerPoint 演示文稿</vt:lpstr>
      <vt:lpstr>PowerPoint 演示文稿</vt:lpstr>
      <vt:lpstr>《断章》写作特色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xgq</cp:lastModifiedBy>
  <cp:revision>322</cp:revision>
  <dcterms:created xsi:type="dcterms:W3CDTF">2016-01-14T05:53:00Z</dcterms:created>
  <dcterms:modified xsi:type="dcterms:W3CDTF">2019-02-25T13:06:14Z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2052-11.1.0.8213</vt:lpwstr>
  </property>
</Properties>
</file>